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commentAuthors.xml" ContentType="application/vnd.openxmlformats-officedocument.presentationml.commentAuthor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  <p:sldMasterId id="2147483661" r:id="rId3"/>
  </p:sldMasterIdLst>
  <p:notesMasterIdLst>
    <p:notesMasterId r:id="rId21"/>
  </p:notesMasterIdLst>
  <p:sldIdLst>
    <p:sldId id="459" r:id="rId4"/>
    <p:sldId id="382" r:id="rId5"/>
    <p:sldId id="385" r:id="rId6"/>
    <p:sldId id="524" r:id="rId7"/>
    <p:sldId id="390" r:id="rId8"/>
    <p:sldId id="437" r:id="rId9"/>
    <p:sldId id="461" r:id="rId10"/>
    <p:sldId id="499" r:id="rId11"/>
    <p:sldId id="501" r:id="rId12"/>
    <p:sldId id="537" r:id="rId13"/>
    <p:sldId id="500" r:id="rId14"/>
    <p:sldId id="469" r:id="rId15"/>
    <p:sldId id="498" r:id="rId16"/>
    <p:sldId id="519" r:id="rId17"/>
    <p:sldId id="471" r:id="rId18"/>
    <p:sldId id="497" r:id="rId19"/>
    <p:sldId id="402" r:id="rId20"/>
  </p:sldIdLst>
  <p:sldSz cx="9144000" cy="5144135" type="screen16x9"/>
  <p:notesSz cx="6858000" cy="9144000"/>
  <p:embeddedFontLst>
    <p:embeddedFont>
      <p:font typeface="Impact" panose="020B0806030902050204" pitchFamily="34" charset="0"/>
      <p:regular r:id="rId26"/>
    </p:embeddedFont>
    <p:embeddedFont>
      <p:font typeface="微软雅黑" panose="020B0503020204020204" charset="-122"/>
      <p:regular r:id="rId27"/>
    </p:embeddedFont>
    <p:embeddedFont>
      <p:font typeface="Calibri Light" panose="020F0302020204030204" charset="0"/>
      <p:regular r:id="rId28"/>
      <p:italic r:id="rId29"/>
    </p:embeddedFont>
    <p:embeddedFont>
      <p:font typeface="Calibri" panose="020F0502020204030204" charset="0"/>
      <p:regular r:id="rId30"/>
      <p:bold r:id="rId31"/>
      <p:italic r:id="rId32"/>
      <p:boldItalic r:id="rId33"/>
    </p:embeddedFont>
  </p:embeddedFontLst>
  <p:custDataLst>
    <p:tags r:id="rId34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  <p:cmAuthor id="2" name="仲 昱丞" initials="仲" lastIdx="1" clrIdx="1"/>
  <p:cmAuthor id="75" name="作者" initials="A" lastIdx="0" clrIdx="24"/>
  <p:cmAuthor id="3" name="fafa" initials="f" lastIdx="2" clrIdx="1"/>
  <p:cmAuthor id="4" name="王习习" initials="王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present/>
    <p:sldAll/>
  </p:showPr>
  <p:clrMru>
    <a:srgbClr val="FFF975"/>
    <a:srgbClr val="CE1817"/>
    <a:srgbClr val="404040"/>
    <a:srgbClr val="E83030"/>
    <a:srgbClr val="030303"/>
    <a:srgbClr val="9B1211"/>
    <a:srgbClr val="DF6613"/>
    <a:srgbClr val="C41616"/>
    <a:srgbClr val="223861"/>
    <a:srgbClr val="001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7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475" y="62"/>
      </p:cViewPr>
      <p:guideLst>
        <p:guide orient="horz" pos="1748"/>
        <p:guide pos="5655"/>
        <p:guide pos="58"/>
        <p:guide orient="horz" pos="2026"/>
        <p:guide orient="horz" pos="2388"/>
        <p:guide orient="horz" pos="2844"/>
        <p:guide orient="horz" pos="2652"/>
        <p:guide pos="5295"/>
        <p:guide pos="2805"/>
        <p:guide orient="horz" pos="155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3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4" Type="http://schemas.openxmlformats.org/officeDocument/2006/relationships/tags" Target="tags/tag88.xml"/><Relationship Id="rId33" Type="http://schemas.openxmlformats.org/officeDocument/2006/relationships/font" Target="fonts/font8.fntdata"/><Relationship Id="rId32" Type="http://schemas.openxmlformats.org/officeDocument/2006/relationships/font" Target="fonts/font7.fntdata"/><Relationship Id="rId31" Type="http://schemas.openxmlformats.org/officeDocument/2006/relationships/font" Target="fonts/font6.fntdata"/><Relationship Id="rId30" Type="http://schemas.openxmlformats.org/officeDocument/2006/relationships/font" Target="fonts/font5.fntdata"/><Relationship Id="rId3" Type="http://schemas.openxmlformats.org/officeDocument/2006/relationships/slideMaster" Target="slideMasters/slideMaster2.xml"/><Relationship Id="rId29" Type="http://schemas.openxmlformats.org/officeDocument/2006/relationships/font" Target="fonts/font4.fntdata"/><Relationship Id="rId28" Type="http://schemas.openxmlformats.org/officeDocument/2006/relationships/font" Target="fonts/font3.fntdata"/><Relationship Id="rId27" Type="http://schemas.openxmlformats.org/officeDocument/2006/relationships/font" Target="fonts/font2.fntdata"/><Relationship Id="rId26" Type="http://schemas.openxmlformats.org/officeDocument/2006/relationships/font" Target="fonts/font1.fntdata"/><Relationship Id="rId25" Type="http://schemas.openxmlformats.org/officeDocument/2006/relationships/commentAuthors" Target="commentAuthors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file:///C:\Users\Administrator\Desktop\&#22823;&#39184;&#20851;&#32852;\&#39044;&#20272;&#33829;&#19994;&#39069;&#39321;&#22253;&#39135;&#22530;&#32467;&#31639;&#34920;2022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8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'[预估营业额香园食堂结算表2022(1).xlsx]Sheet1'!$C$2</c:f>
              <c:strCache>
                <c:ptCount val="1"/>
                <c:pt idx="0">
                  <c:v/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'[预估营业额香园食堂结算表2022(1).xlsx]Sheet1'!$B$3:$B$11</c:f>
              <c:strCache>
                <c:ptCount val="9"/>
                <c:pt idx="0">
                  <c:v>三月</c:v>
                </c:pt>
                <c:pt idx="1">
                  <c:v>四月</c:v>
                </c:pt>
                <c:pt idx="2">
                  <c:v>五月</c:v>
                </c:pt>
                <c:pt idx="3">
                  <c:v>六月</c:v>
                </c:pt>
                <c:pt idx="4">
                  <c:v>七月</c:v>
                </c:pt>
                <c:pt idx="5">
                  <c:v>八月</c:v>
                </c:pt>
                <c:pt idx="6">
                  <c:v>九月</c:v>
                </c:pt>
                <c:pt idx="7">
                  <c:v>十月</c:v>
                </c:pt>
                <c:pt idx="8">
                  <c:v>十一月</c:v>
                </c:pt>
              </c:strCache>
            </c:strRef>
          </c:cat>
          <c:val>
            <c:numRef>
              <c:f>'[预估营业额香园食堂结算表2022(1).xlsx]Sheet1'!$C$3:$C$11</c:f>
              <c:numCache>
                <c:formatCode>#,##0.00</c:formatCode>
                <c:ptCount val="9"/>
                <c:pt idx="0">
                  <c:v>227553.51</c:v>
                </c:pt>
                <c:pt idx="1">
                  <c:v>233274.11</c:v>
                </c:pt>
                <c:pt idx="2">
                  <c:v>192378.96</c:v>
                </c:pt>
                <c:pt idx="3">
                  <c:v>143276.64</c:v>
                </c:pt>
                <c:pt idx="6">
                  <c:v>209036.64</c:v>
                </c:pt>
                <c:pt idx="7">
                  <c:v>227015.61</c:v>
                </c:pt>
                <c:pt idx="8">
                  <c:v>243485.41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190101108"/>
        <c:axId val="476964263"/>
      </c:barChart>
      <c:catAx>
        <c:axId val="19010110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476964263"/>
        <c:crosses val="autoZero"/>
        <c:auto val="1"/>
        <c:lblAlgn val="ctr"/>
        <c:lblOffset val="100"/>
        <c:noMultiLvlLbl val="0"/>
      </c:catAx>
      <c:valAx>
        <c:axId val="476964263"/>
        <c:scaling>
          <c:orientation val="minMax"/>
        </c:scaling>
        <c:delete val="0"/>
        <c:axPos val="l"/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901011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C320EB-5352-40AA-A0A9-C13066E1373C}" type="doc">
      <dgm:prSet loTypeId="list" loCatId="list" qsTypeId="urn:microsoft.com/office/officeart/2005/8/quickstyle/simple1" qsCatId="simple" csTypeId="urn:microsoft.com/office/officeart/2005/8/colors/accent1_2" csCatId="accent1" phldr="0"/>
      <dgm:spPr/>
      <dgm:t>
        <a:bodyPr/>
        <a:p>
          <a:endParaRPr lang="zh-CN" altLang="en-US"/>
        </a:p>
      </dgm:t>
    </dgm:pt>
    <dgm:pt modelId="{773C5012-55F9-436E-B78B-2A38D8AAA0C0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/>
            <a:t>配合学生做好各项活动，元旦组织美食供应活动，积极响应学校下发的工作指令。</a:t>
          </a:r>
          <a:r>
            <a:rPr lang="zh-CN" altLang="en-US" sz="1200"/>
            <a:t/>
          </a:r>
          <a:endParaRPr lang="zh-CN" altLang="en-US" sz="1200"/>
        </a:p>
      </dgm:t>
    </dgm:pt>
    <dgm:pt modelId="{E1399106-9BE2-43F4-9430-F473CB36780F}" cxnId="{B56C1D3B-313E-477C-94EA-04E38987A02E}" type="parTrans">
      <dgm:prSet/>
      <dgm:spPr/>
      <dgm:t>
        <a:bodyPr/>
        <a:p>
          <a:endParaRPr lang="zh-CN" altLang="en-US"/>
        </a:p>
      </dgm:t>
    </dgm:pt>
    <dgm:pt modelId="{507A6FE3-4D55-4ED6-A973-429D64C5DF28}" cxnId="{B56C1D3B-313E-477C-94EA-04E38987A02E}" type="sibTrans">
      <dgm:prSet/>
      <dgm:spPr/>
      <dgm:t>
        <a:bodyPr/>
        <a:p>
          <a:endParaRPr lang="zh-CN" altLang="en-US"/>
        </a:p>
      </dgm:t>
    </dgm:pt>
    <dgm:pt modelId="{CA58FE74-4619-4E47-BA6C-E0CD35AF5AC2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>
              <a:sym typeface="+mn-ea"/>
            </a:rPr>
            <a:t>学期末尾</a:t>
          </a:r>
          <a:r>
            <a:rPr lang="zh-CN" altLang="en-US" sz="1200">
              <a:sym typeface="+mn-ea"/>
            </a:rPr>
            <a:t>对食品安全及食品储存及用料上严格控制，杜绝因学期即将结束投料不按规定使用。</a:t>
          </a:r>
          <a:r>
            <a:rPr lang="zh-CN" altLang="en-US" sz="1200"/>
            <a:t/>
          </a:r>
          <a:endParaRPr lang="zh-CN" altLang="en-US" sz="1200"/>
        </a:p>
      </dgm:t>
    </dgm:pt>
    <dgm:pt modelId="{EBAD4DA7-135F-4F4E-9475-804E7DC205D2}" cxnId="{48D2A87D-88C7-4F06-A9EF-F2016107636E}" type="parTrans">
      <dgm:prSet/>
      <dgm:spPr/>
      <dgm:t>
        <a:bodyPr/>
        <a:p>
          <a:endParaRPr lang="zh-CN" altLang="en-US"/>
        </a:p>
      </dgm:t>
    </dgm:pt>
    <dgm:pt modelId="{5723A07A-E737-45B0-B84E-97FB4DE86580}" cxnId="{48D2A87D-88C7-4F06-A9EF-F2016107636E}" type="sibTrans">
      <dgm:prSet/>
      <dgm:spPr/>
      <dgm:t>
        <a:bodyPr/>
        <a:p>
          <a:endParaRPr lang="zh-CN" altLang="en-US"/>
        </a:p>
      </dgm:t>
    </dgm:pt>
    <dgm:pt modelId="{D3284563-CEAB-43B3-81C4-5F6C081CBB78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/>
            <a:t>。</a:t>
          </a:r>
          <a:r>
            <a:rPr lang="zh-CN" altLang="en-US" sz="1200">
              <a:sym typeface="+mn-ea"/>
            </a:rPr>
            <a:t>对学期结束收尾工作做计划表，卫生、人员、值班、安全等方面落实人头</a:t>
          </a:r>
          <a:r>
            <a:rPr lang="zh-CN" altLang="en-US" sz="1200"/>
            <a:t/>
          </a:r>
          <a:endParaRPr lang="zh-CN" altLang="en-US" sz="1200"/>
        </a:p>
      </dgm:t>
    </dgm:pt>
    <dgm:pt modelId="{A2E240DA-ABFA-4A24-BE34-ABE926603D67}" cxnId="{5A9D0516-5001-4517-BE5D-C5C76B29FDCD}" type="parTrans">
      <dgm:prSet/>
      <dgm:spPr/>
      <dgm:t>
        <a:bodyPr/>
        <a:p>
          <a:endParaRPr lang="zh-CN" altLang="en-US"/>
        </a:p>
      </dgm:t>
    </dgm:pt>
    <dgm:pt modelId="{2E43EE94-FE21-4F90-81B3-CED5B1ECC8C9}" cxnId="{5A9D0516-5001-4517-BE5D-C5C76B29FDCD}" type="sibTrans">
      <dgm:prSet/>
      <dgm:spPr/>
      <dgm:t>
        <a:bodyPr/>
        <a:p>
          <a:endParaRPr lang="zh-CN" altLang="en-US"/>
        </a:p>
      </dgm:t>
    </dgm:pt>
    <dgm:pt modelId="{E5EECCA3-F875-4B71-92CC-9CCDFB7DBFEF}" type="pres">
      <dgm:prSet presAssocID="{26C320EB-5352-40AA-A0A9-C13066E1373C}" presName="linear" presStyleCnt="0">
        <dgm:presLayoutVars>
          <dgm:dir/>
          <dgm:animLvl val="lvl"/>
          <dgm:resizeHandles val="exact"/>
        </dgm:presLayoutVars>
      </dgm:prSet>
      <dgm:spPr/>
    </dgm:pt>
    <dgm:pt modelId="{667CAF5C-37C0-43B7-8B7E-02CCA3754DB9}" type="pres">
      <dgm:prSet presAssocID="{773C5012-55F9-436E-B78B-2A38D8AAA0C0}" presName="parentLin" presStyleCnt="0"/>
      <dgm:spPr/>
    </dgm:pt>
    <dgm:pt modelId="{58B158CB-C1D2-4676-88E6-6B3937A00A96}" type="pres">
      <dgm:prSet presAssocID="{773C5012-55F9-436E-B78B-2A38D8AAA0C0}" presName="parentLeftMargin" presStyleCnt="0"/>
      <dgm:spPr/>
    </dgm:pt>
    <dgm:pt modelId="{D0971512-D8E1-4E4B-89F4-FF2EB164C196}" type="pres">
      <dgm:prSet presAssocID="{773C5012-55F9-436E-B78B-2A38D8AAA0C0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5E10EBB-C85A-471E-9935-B48B9C39A12E}" type="pres">
      <dgm:prSet presAssocID="{773C5012-55F9-436E-B78B-2A38D8AAA0C0}" presName="negativeSpace" presStyleCnt="0"/>
      <dgm:spPr/>
    </dgm:pt>
    <dgm:pt modelId="{1F055725-8984-42CB-98CB-8E7728DD5EAB}" type="pres">
      <dgm:prSet presAssocID="{773C5012-55F9-436E-B78B-2A38D8AAA0C0}" presName="childText" presStyleLbl="conFgAcc1" presStyleIdx="0" presStyleCnt="3">
        <dgm:presLayoutVars>
          <dgm:bulletEnabled val="1"/>
        </dgm:presLayoutVars>
      </dgm:prSet>
      <dgm:spPr/>
    </dgm:pt>
    <dgm:pt modelId="{5785404B-F53E-4CF2-A702-90A46E89CED8}" type="pres">
      <dgm:prSet presAssocID="{507A6FE3-4D55-4ED6-A973-429D64C5DF28}" presName="spaceBetweenRectangles" presStyleCnt="0"/>
      <dgm:spPr/>
    </dgm:pt>
    <dgm:pt modelId="{EF963990-07B7-4DBC-8CFE-C86D15B61BB6}" type="pres">
      <dgm:prSet presAssocID="{CA58FE74-4619-4E47-BA6C-E0CD35AF5AC2}" presName="parentLin" presStyleCnt="0"/>
      <dgm:spPr/>
    </dgm:pt>
    <dgm:pt modelId="{AEA4B341-6C57-43B8-BC42-9813D43D1335}" type="pres">
      <dgm:prSet presAssocID="{CA58FE74-4619-4E47-BA6C-E0CD35AF5AC2}" presName="parentLeftMargin" presStyleCnt="0"/>
      <dgm:spPr/>
    </dgm:pt>
    <dgm:pt modelId="{DD07B078-3354-4F1B-9438-E4F95C4B43A6}" type="pres">
      <dgm:prSet presAssocID="{CA58FE74-4619-4E47-BA6C-E0CD35AF5AC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8F9047E-C8BE-4990-B6F7-84F4581E1FEA}" type="pres">
      <dgm:prSet presAssocID="{CA58FE74-4619-4E47-BA6C-E0CD35AF5AC2}" presName="negativeSpace" presStyleCnt="0"/>
      <dgm:spPr/>
    </dgm:pt>
    <dgm:pt modelId="{FB20FF5F-D131-4A8A-AEBC-01A2B84D6655}" type="pres">
      <dgm:prSet presAssocID="{CA58FE74-4619-4E47-BA6C-E0CD35AF5AC2}" presName="childText" presStyleLbl="conFgAcc1" presStyleIdx="1" presStyleCnt="3">
        <dgm:presLayoutVars>
          <dgm:bulletEnabled val="1"/>
        </dgm:presLayoutVars>
      </dgm:prSet>
      <dgm:spPr/>
    </dgm:pt>
    <dgm:pt modelId="{AC1FEB9E-7ED9-4E44-9D47-B63AE5862158}" type="pres">
      <dgm:prSet presAssocID="{5723A07A-E737-45B0-B84E-97FB4DE86580}" presName="spaceBetweenRectangles" presStyleCnt="0"/>
      <dgm:spPr/>
    </dgm:pt>
    <dgm:pt modelId="{04A221FB-3A34-4804-9E1E-FAA254BEF819}" type="pres">
      <dgm:prSet presAssocID="{D3284563-CEAB-43B3-81C4-5F6C081CBB78}" presName="parentLin" presStyleCnt="0"/>
      <dgm:spPr/>
    </dgm:pt>
    <dgm:pt modelId="{09CBCBA7-E2EE-4654-BCFB-AB2C2D77E66B}" type="pres">
      <dgm:prSet presAssocID="{D3284563-CEAB-43B3-81C4-5F6C081CBB78}" presName="parentLeftMargin" presStyleCnt="0"/>
      <dgm:spPr/>
    </dgm:pt>
    <dgm:pt modelId="{F8B30F84-9FC1-4455-B8FC-CA5DC2189586}" type="pres">
      <dgm:prSet presAssocID="{D3284563-CEAB-43B3-81C4-5F6C081CBB78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75AF99AA-34AA-4169-A0AA-91E0CC0C2D15}" type="pres">
      <dgm:prSet presAssocID="{D3284563-CEAB-43B3-81C4-5F6C081CBB78}" presName="negativeSpace" presStyleCnt="0"/>
      <dgm:spPr/>
    </dgm:pt>
    <dgm:pt modelId="{F855875C-E8B4-4273-8C6C-6A8EC3091B3C}" type="pres">
      <dgm:prSet presAssocID="{D3284563-CEAB-43B3-81C4-5F6C081CBB78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56C1D3B-313E-477C-94EA-04E38987A02E}" srcId="{26C320EB-5352-40AA-A0A9-C13066E1373C}" destId="{773C5012-55F9-436E-B78B-2A38D8AAA0C0}" srcOrd="0" destOrd="0" parTransId="{E1399106-9BE2-43F4-9430-F473CB36780F}" sibTransId="{507A6FE3-4D55-4ED6-A973-429D64C5DF28}"/>
    <dgm:cxn modelId="{48D2A87D-88C7-4F06-A9EF-F2016107636E}" srcId="{26C320EB-5352-40AA-A0A9-C13066E1373C}" destId="{CA58FE74-4619-4E47-BA6C-E0CD35AF5AC2}" srcOrd="1" destOrd="0" parTransId="{EBAD4DA7-135F-4F4E-9475-804E7DC205D2}" sibTransId="{5723A07A-E737-45B0-B84E-97FB4DE86580}"/>
    <dgm:cxn modelId="{5A9D0516-5001-4517-BE5D-C5C76B29FDCD}" srcId="{26C320EB-5352-40AA-A0A9-C13066E1373C}" destId="{D3284563-CEAB-43B3-81C4-5F6C081CBB78}" srcOrd="2" destOrd="0" parTransId="{A2E240DA-ABFA-4A24-BE34-ABE926603D67}" sibTransId="{2E43EE94-FE21-4F90-81B3-CED5B1ECC8C9}"/>
    <dgm:cxn modelId="{A6DB1A9E-043E-4422-977F-98196751B324}" type="presOf" srcId="{26C320EB-5352-40AA-A0A9-C13066E1373C}" destId="{E5EECCA3-F875-4B71-92CC-9CCDFB7DBFEF}" srcOrd="0" destOrd="0" presId="urn:microsoft.com/office/officeart/2005/8/layout/list1"/>
    <dgm:cxn modelId="{9E602365-9D6F-40CB-9823-04CF405A66D9}" type="presParOf" srcId="{E5EECCA3-F875-4B71-92CC-9CCDFB7DBFEF}" destId="{667CAF5C-37C0-43B7-8B7E-02CCA3754DB9}" srcOrd="0" destOrd="0" presId="urn:microsoft.com/office/officeart/2005/8/layout/list1"/>
    <dgm:cxn modelId="{422D7FCC-A3CC-46C8-B652-1F10B8C78BAE}" type="presParOf" srcId="{667CAF5C-37C0-43B7-8B7E-02CCA3754DB9}" destId="{58B158CB-C1D2-4676-88E6-6B3937A00A96}" srcOrd="0" destOrd="0" presId="urn:microsoft.com/office/officeart/2005/8/layout/list1"/>
    <dgm:cxn modelId="{6BAEA66C-D633-4D94-B948-0A002D134C61}" type="presOf" srcId="{773C5012-55F9-436E-B78B-2A38D8AAA0C0}" destId="{58B158CB-C1D2-4676-88E6-6B3937A00A96}" srcOrd="0" destOrd="0" presId="urn:microsoft.com/office/officeart/2005/8/layout/list1"/>
    <dgm:cxn modelId="{54C28341-322D-4C9C-BE01-C42AD7D24520}" type="presParOf" srcId="{667CAF5C-37C0-43B7-8B7E-02CCA3754DB9}" destId="{D0971512-D8E1-4E4B-89F4-FF2EB164C196}" srcOrd="1" destOrd="0" presId="urn:microsoft.com/office/officeart/2005/8/layout/list1"/>
    <dgm:cxn modelId="{6F2A9758-7C10-4A0E-81C1-FEEB78867423}" type="presOf" srcId="{773C5012-55F9-436E-B78B-2A38D8AAA0C0}" destId="{D0971512-D8E1-4E4B-89F4-FF2EB164C196}" srcOrd="0" destOrd="0" presId="urn:microsoft.com/office/officeart/2005/8/layout/list1"/>
    <dgm:cxn modelId="{44FA4842-0D8D-4A2F-88DC-BF594B81702D}" type="presParOf" srcId="{E5EECCA3-F875-4B71-92CC-9CCDFB7DBFEF}" destId="{05E10EBB-C85A-471E-9935-B48B9C39A12E}" srcOrd="1" destOrd="0" presId="urn:microsoft.com/office/officeart/2005/8/layout/list1"/>
    <dgm:cxn modelId="{10B7F117-4B74-4E0C-A911-88C5D386E9BD}" type="presParOf" srcId="{E5EECCA3-F875-4B71-92CC-9CCDFB7DBFEF}" destId="{1F055725-8984-42CB-98CB-8E7728DD5EAB}" srcOrd="2" destOrd="0" presId="urn:microsoft.com/office/officeart/2005/8/layout/list1"/>
    <dgm:cxn modelId="{759DC2F1-D6DE-4232-8E8A-06501A860CD4}" type="presParOf" srcId="{E5EECCA3-F875-4B71-92CC-9CCDFB7DBFEF}" destId="{5785404B-F53E-4CF2-A702-90A46E89CED8}" srcOrd="3" destOrd="0" presId="urn:microsoft.com/office/officeart/2005/8/layout/list1"/>
    <dgm:cxn modelId="{5383A193-3972-4160-B61D-EDFC62299D09}" type="presParOf" srcId="{E5EECCA3-F875-4B71-92CC-9CCDFB7DBFEF}" destId="{EF963990-07B7-4DBC-8CFE-C86D15B61BB6}" srcOrd="4" destOrd="0" presId="urn:microsoft.com/office/officeart/2005/8/layout/list1"/>
    <dgm:cxn modelId="{03A6937B-0CE5-436D-9CE2-0000CCBCC150}" type="presParOf" srcId="{EF963990-07B7-4DBC-8CFE-C86D15B61BB6}" destId="{AEA4B341-6C57-43B8-BC42-9813D43D1335}" srcOrd="0" destOrd="4" presId="urn:microsoft.com/office/officeart/2005/8/layout/list1"/>
    <dgm:cxn modelId="{B1860C83-7D1E-4195-A791-BE289B480737}" type="presOf" srcId="{CA58FE74-4619-4E47-BA6C-E0CD35AF5AC2}" destId="{AEA4B341-6C57-43B8-BC42-9813D43D1335}" srcOrd="0" destOrd="0" presId="urn:microsoft.com/office/officeart/2005/8/layout/list1"/>
    <dgm:cxn modelId="{3094E7DE-5418-44A8-84FC-2FC4F8AD4DB8}" type="presParOf" srcId="{EF963990-07B7-4DBC-8CFE-C86D15B61BB6}" destId="{DD07B078-3354-4F1B-9438-E4F95C4B43A6}" srcOrd="1" destOrd="4" presId="urn:microsoft.com/office/officeart/2005/8/layout/list1"/>
    <dgm:cxn modelId="{52897511-A57D-49BA-A4F0-D389B1DE4FF4}" type="presOf" srcId="{CA58FE74-4619-4E47-BA6C-E0CD35AF5AC2}" destId="{DD07B078-3354-4F1B-9438-E4F95C4B43A6}" srcOrd="0" destOrd="0" presId="urn:microsoft.com/office/officeart/2005/8/layout/list1"/>
    <dgm:cxn modelId="{96812D69-1A36-4AD3-8C16-E1599809A1BF}" type="presParOf" srcId="{E5EECCA3-F875-4B71-92CC-9CCDFB7DBFEF}" destId="{98F9047E-C8BE-4990-B6F7-84F4581E1FEA}" srcOrd="5" destOrd="0" presId="urn:microsoft.com/office/officeart/2005/8/layout/list1"/>
    <dgm:cxn modelId="{FA4E1366-9902-4610-B9ED-434A1A469E35}" type="presParOf" srcId="{E5EECCA3-F875-4B71-92CC-9CCDFB7DBFEF}" destId="{FB20FF5F-D131-4A8A-AEBC-01A2B84D6655}" srcOrd="6" destOrd="0" presId="urn:microsoft.com/office/officeart/2005/8/layout/list1"/>
    <dgm:cxn modelId="{75C1EF9D-B953-41C2-A135-2DD15D674094}" type="presParOf" srcId="{E5EECCA3-F875-4B71-92CC-9CCDFB7DBFEF}" destId="{AC1FEB9E-7ED9-4E44-9D47-B63AE5862158}" srcOrd="7" destOrd="0" presId="urn:microsoft.com/office/officeart/2005/8/layout/list1"/>
    <dgm:cxn modelId="{9318F473-F54A-44FA-9A80-120C94FEDA72}" type="presParOf" srcId="{E5EECCA3-F875-4B71-92CC-9CCDFB7DBFEF}" destId="{04A221FB-3A34-4804-9E1E-FAA254BEF819}" srcOrd="8" destOrd="0" presId="urn:microsoft.com/office/officeart/2005/8/layout/list1"/>
    <dgm:cxn modelId="{BB023EBE-2495-435E-944E-17393316CEB3}" type="presParOf" srcId="{04A221FB-3A34-4804-9E1E-FAA254BEF819}" destId="{09CBCBA7-E2EE-4654-BCFB-AB2C2D77E66B}" srcOrd="0" destOrd="8" presId="urn:microsoft.com/office/officeart/2005/8/layout/list1"/>
    <dgm:cxn modelId="{A1F045AB-03D8-472B-BF08-E8DF64841F6C}" type="presOf" srcId="{D3284563-CEAB-43B3-81C4-5F6C081CBB78}" destId="{09CBCBA7-E2EE-4654-BCFB-AB2C2D77E66B}" srcOrd="0" destOrd="0" presId="urn:microsoft.com/office/officeart/2005/8/layout/list1"/>
    <dgm:cxn modelId="{C473A622-AB32-4089-AA30-458CB03C0FE0}" type="presParOf" srcId="{04A221FB-3A34-4804-9E1E-FAA254BEF819}" destId="{F8B30F84-9FC1-4455-B8FC-CA5DC2189586}" srcOrd="1" destOrd="8" presId="urn:microsoft.com/office/officeart/2005/8/layout/list1"/>
    <dgm:cxn modelId="{D7C59672-A07A-4805-805F-B933967C4045}" type="presOf" srcId="{D3284563-CEAB-43B3-81C4-5F6C081CBB78}" destId="{F8B30F84-9FC1-4455-B8FC-CA5DC2189586}" srcOrd="0" destOrd="0" presId="urn:microsoft.com/office/officeart/2005/8/layout/list1"/>
    <dgm:cxn modelId="{75AAE18F-FD42-4519-8F4F-CD79415C9F6F}" type="presParOf" srcId="{E5EECCA3-F875-4B71-92CC-9CCDFB7DBFEF}" destId="{75AF99AA-34AA-4169-A0AA-91E0CC0C2D15}" srcOrd="9" destOrd="0" presId="urn:microsoft.com/office/officeart/2005/8/layout/list1"/>
    <dgm:cxn modelId="{0D82BF52-83E6-4E42-9EA5-6A10AC28DC35}" type="presParOf" srcId="{E5EECCA3-F875-4B71-92CC-9CCDFB7DBFEF}" destId="{F855875C-E8B4-4273-8C6C-6A8EC3091B3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0EE499-D129-484D-B5C0-D0F3AC30E8B1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0"/>
      <dgm:spPr/>
    </dgm:pt>
    <dgm:pt modelId="{BEB4A0DE-FB16-4C4F-8DEA-03570694B93A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产品提升增加精品菜肴</a:t>
          </a:r>
          <a:endParaRPr lang="zh-CN" altLang="en-US"/>
        </a:p>
      </dgm:t>
    </dgm:pt>
    <dgm:pt modelId="{A1CD0B47-03FC-4535-A972-2673574CE2F3}" cxnId="{77E06130-1DAA-4BF2-A1DD-0D76C1D250F1}" type="parTrans">
      <dgm:prSet/>
      <dgm:spPr/>
    </dgm:pt>
    <dgm:pt modelId="{66283CB7-69B8-41D5-A569-950515985F71}" cxnId="{77E06130-1DAA-4BF2-A1DD-0D76C1D250F1}" type="sibTrans">
      <dgm:prSet/>
      <dgm:spPr/>
    </dgm:pt>
    <dgm:pt modelId="{11A5EA0A-517A-463B-9BA8-5EB54D7D10F8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风味特色有创新，不换思想就换人</a:t>
          </a:r>
          <a:endParaRPr lang="zh-CN" altLang="en-US"/>
        </a:p>
      </dgm:t>
    </dgm:pt>
    <dgm:pt modelId="{E2B15CF1-464F-45CC-BFE4-6F0AA417C19E}" cxnId="{ABBCB232-8B95-4C99-8044-6625B5A5A8E0}" type="parTrans">
      <dgm:prSet/>
      <dgm:spPr/>
    </dgm:pt>
    <dgm:pt modelId="{4EA87785-B7B3-4F48-BB13-D91C5DEA8DC1}" cxnId="{ABBCB232-8B95-4C99-8044-6625B5A5A8E0}" type="sibTrans">
      <dgm:prSet/>
      <dgm:spPr/>
    </dgm:pt>
    <dgm:pt modelId="{25EF8B53-4C57-43A4-9FE1-40C318A0AD88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多做服务上的加法，提升满意度，</a:t>
          </a:r>
          <a:endParaRPr lang="zh-CN" altLang="en-US"/>
        </a:p>
      </dgm:t>
    </dgm:pt>
    <dgm:pt modelId="{62CE1C4C-AE05-4247-9728-BCA5F5CA780A}" cxnId="{61624196-2868-4CF8-954B-9D5D5DDFBC11}" type="parTrans">
      <dgm:prSet/>
      <dgm:spPr/>
    </dgm:pt>
    <dgm:pt modelId="{F463D266-32E5-414A-9781-DA46FFE60955}" cxnId="{61624196-2868-4CF8-954B-9D5D5DDFBC11}" type="sibTrans">
      <dgm:prSet/>
      <dgm:spPr/>
    </dgm:pt>
    <dgm:pt modelId="{3A30B1D0-F146-41C6-9373-8CC849B0566C}" type="pres">
      <dgm:prSet presAssocID="{800EE499-D129-484D-B5C0-D0F3AC30E8B1}" presName="linearFlow" presStyleCnt="0">
        <dgm:presLayoutVars>
          <dgm:dir/>
          <dgm:resizeHandles val="exact"/>
        </dgm:presLayoutVars>
      </dgm:prSet>
      <dgm:spPr/>
    </dgm:pt>
    <dgm:pt modelId="{65AAD8D9-A2BB-4BC0-ADC4-32A3E0934999}" type="pres">
      <dgm:prSet presAssocID="{BEB4A0DE-FB16-4C4F-8DEA-03570694B93A}" presName="composite" presStyleCnt="0"/>
      <dgm:spPr/>
    </dgm:pt>
    <dgm:pt modelId="{F8DF891C-0D10-4055-A8A8-3FC34ADEDC5B}" type="pres">
      <dgm:prSet presAssocID="{BEB4A0DE-FB16-4C4F-8DEA-03570694B93A}" presName="imgShp" presStyleLbl="fgImgPlace1" presStyleIdx="0" presStyleCnt="3"/>
      <dgm:spPr/>
    </dgm:pt>
    <dgm:pt modelId="{5D3E6026-A697-4D8F-84B5-C5321A8528B3}" type="pres">
      <dgm:prSet presAssocID="{BEB4A0DE-FB16-4C4F-8DEA-03570694B93A}" presName="txShp" presStyleLbl="node1" presStyleIdx="0" presStyleCnt="3">
        <dgm:presLayoutVars>
          <dgm:bulletEnabled val="1"/>
        </dgm:presLayoutVars>
      </dgm:prSet>
      <dgm:spPr/>
    </dgm:pt>
    <dgm:pt modelId="{01F33C7F-4C3C-42D3-8542-4BC345A10B4C}" type="pres">
      <dgm:prSet presAssocID="{66283CB7-69B8-41D5-A569-950515985F71}" presName="spacing" presStyleCnt="0"/>
      <dgm:spPr/>
    </dgm:pt>
    <dgm:pt modelId="{5373068E-DCEB-4D3C-BFF1-43C34CE727FD}" type="pres">
      <dgm:prSet presAssocID="{11A5EA0A-517A-463B-9BA8-5EB54D7D10F8}" presName="composite" presStyleCnt="0"/>
      <dgm:spPr/>
    </dgm:pt>
    <dgm:pt modelId="{48C23F44-CDC2-4998-B9C4-F737C51D3228}" type="pres">
      <dgm:prSet presAssocID="{11A5EA0A-517A-463B-9BA8-5EB54D7D10F8}" presName="imgShp" presStyleLbl="fgImgPlace1" presStyleIdx="1" presStyleCnt="3"/>
      <dgm:spPr/>
    </dgm:pt>
    <dgm:pt modelId="{DC27DDA6-73A4-45AF-8B52-70E594C6E063}" type="pres">
      <dgm:prSet presAssocID="{11A5EA0A-517A-463B-9BA8-5EB54D7D10F8}" presName="txShp" presStyleLbl="node1" presStyleIdx="1" presStyleCnt="3">
        <dgm:presLayoutVars>
          <dgm:bulletEnabled val="1"/>
        </dgm:presLayoutVars>
      </dgm:prSet>
      <dgm:spPr/>
    </dgm:pt>
    <dgm:pt modelId="{1BD648EC-230D-47E1-A618-F93D265B0703}" type="pres">
      <dgm:prSet presAssocID="{4EA87785-B7B3-4F48-BB13-D91C5DEA8DC1}" presName="spacing" presStyleCnt="0"/>
      <dgm:spPr/>
    </dgm:pt>
    <dgm:pt modelId="{7D4A810A-A6D4-47BA-AF8D-AB4F73C04080}" type="pres">
      <dgm:prSet presAssocID="{25EF8B53-4C57-43A4-9FE1-40C318A0AD88}" presName="composite" presStyleCnt="0"/>
      <dgm:spPr/>
    </dgm:pt>
    <dgm:pt modelId="{69DE5637-6198-4292-ADFF-69DC2A063BC5}" type="pres">
      <dgm:prSet presAssocID="{25EF8B53-4C57-43A4-9FE1-40C318A0AD88}" presName="imgShp" presStyleLbl="fgImgPlace1" presStyleIdx="2" presStyleCnt="3"/>
      <dgm:spPr/>
    </dgm:pt>
    <dgm:pt modelId="{00C34D87-B2DD-493A-BAA2-1A14EA17DEB1}" type="pres">
      <dgm:prSet presAssocID="{25EF8B53-4C57-43A4-9FE1-40C318A0AD88}" presName="txShp" presStyleLbl="node1" presStyleIdx="2" presStyleCnt="3">
        <dgm:presLayoutVars>
          <dgm:bulletEnabled val="1"/>
        </dgm:presLayoutVars>
      </dgm:prSet>
      <dgm:spPr/>
    </dgm:pt>
  </dgm:ptLst>
  <dgm:cxnLst>
    <dgm:cxn modelId="{77E06130-1DAA-4BF2-A1DD-0D76C1D250F1}" srcId="{800EE499-D129-484D-B5C0-D0F3AC30E8B1}" destId="{BEB4A0DE-FB16-4C4F-8DEA-03570694B93A}" srcOrd="0" destOrd="0" parTransId="{A1CD0B47-03FC-4535-A972-2673574CE2F3}" sibTransId="{66283CB7-69B8-41D5-A569-950515985F71}"/>
    <dgm:cxn modelId="{ABBCB232-8B95-4C99-8044-6625B5A5A8E0}" srcId="{800EE499-D129-484D-B5C0-D0F3AC30E8B1}" destId="{11A5EA0A-517A-463B-9BA8-5EB54D7D10F8}" srcOrd="1" destOrd="0" parTransId="{E2B15CF1-464F-45CC-BFE4-6F0AA417C19E}" sibTransId="{4EA87785-B7B3-4F48-BB13-D91C5DEA8DC1}"/>
    <dgm:cxn modelId="{61624196-2868-4CF8-954B-9D5D5DDFBC11}" srcId="{800EE499-D129-484D-B5C0-D0F3AC30E8B1}" destId="{25EF8B53-4C57-43A4-9FE1-40C318A0AD88}" srcOrd="2" destOrd="0" parTransId="{62CE1C4C-AE05-4247-9728-BCA5F5CA780A}" sibTransId="{F463D266-32E5-414A-9781-DA46FFE60955}"/>
    <dgm:cxn modelId="{53E96CF3-6F95-4A36-8297-A44E50B44AA3}" type="presOf" srcId="{800EE499-D129-484D-B5C0-D0F3AC30E8B1}" destId="{3A30B1D0-F146-41C6-9373-8CC849B0566C}" srcOrd="0" destOrd="0" presId="urn:microsoft.com/office/officeart/2005/8/layout/vList3"/>
    <dgm:cxn modelId="{70EC1FA2-10AF-4957-9658-5D89FE472AD0}" type="presParOf" srcId="{3A30B1D0-F146-41C6-9373-8CC849B0566C}" destId="{65AAD8D9-A2BB-4BC0-ADC4-32A3E0934999}" srcOrd="0" destOrd="0" presId="urn:microsoft.com/office/officeart/2005/8/layout/vList3"/>
    <dgm:cxn modelId="{BBCD1067-3C62-4D1B-93F5-7AA47D705427}" type="presParOf" srcId="{65AAD8D9-A2BB-4BC0-ADC4-32A3E0934999}" destId="{F8DF891C-0D10-4055-A8A8-3FC34ADEDC5B}" srcOrd="0" destOrd="0" presId="urn:microsoft.com/office/officeart/2005/8/layout/vList3"/>
    <dgm:cxn modelId="{F753086B-56FC-411D-9BE1-19DC085CBA36}" type="presParOf" srcId="{65AAD8D9-A2BB-4BC0-ADC4-32A3E0934999}" destId="{5D3E6026-A697-4D8F-84B5-C5321A8528B3}" srcOrd="1" destOrd="0" presId="urn:microsoft.com/office/officeart/2005/8/layout/vList3"/>
    <dgm:cxn modelId="{90FC9141-61FB-4DE7-A396-3304EDF27A97}" type="presOf" srcId="{BEB4A0DE-FB16-4C4F-8DEA-03570694B93A}" destId="{5D3E6026-A697-4D8F-84B5-C5321A8528B3}" srcOrd="0" destOrd="0" presId="urn:microsoft.com/office/officeart/2005/8/layout/vList3"/>
    <dgm:cxn modelId="{5473FABE-B9E1-442F-B784-175230163786}" type="presParOf" srcId="{3A30B1D0-F146-41C6-9373-8CC849B0566C}" destId="{01F33C7F-4C3C-42D3-8542-4BC345A10B4C}" srcOrd="1" destOrd="0" presId="urn:microsoft.com/office/officeart/2005/8/layout/vList3"/>
    <dgm:cxn modelId="{5256A37D-D0E0-4B0C-987B-42AAF74CFB24}" type="presOf" srcId="{66283CB7-69B8-41D5-A569-950515985F71}" destId="{01F33C7F-4C3C-42D3-8542-4BC345A10B4C}" srcOrd="0" destOrd="0" presId="urn:microsoft.com/office/officeart/2005/8/layout/vList3"/>
    <dgm:cxn modelId="{D7C56D77-B701-4B51-AFF6-679191125244}" type="presParOf" srcId="{3A30B1D0-F146-41C6-9373-8CC849B0566C}" destId="{5373068E-DCEB-4D3C-BFF1-43C34CE727FD}" srcOrd="2" destOrd="0" presId="urn:microsoft.com/office/officeart/2005/8/layout/vList3"/>
    <dgm:cxn modelId="{1184C8B7-8303-4950-B0BE-19A52F2BE3AE}" type="presParOf" srcId="{5373068E-DCEB-4D3C-BFF1-43C34CE727FD}" destId="{48C23F44-CDC2-4998-B9C4-F737C51D3228}" srcOrd="0" destOrd="2" presId="urn:microsoft.com/office/officeart/2005/8/layout/vList3"/>
    <dgm:cxn modelId="{387BCECD-7179-4DE0-BE27-507269FC9EA9}" type="presParOf" srcId="{5373068E-DCEB-4D3C-BFF1-43C34CE727FD}" destId="{DC27DDA6-73A4-45AF-8B52-70E594C6E063}" srcOrd="1" destOrd="2" presId="urn:microsoft.com/office/officeart/2005/8/layout/vList3"/>
    <dgm:cxn modelId="{81292F55-EDC5-4BDB-963F-ABE6287A0589}" type="presOf" srcId="{11A5EA0A-517A-463B-9BA8-5EB54D7D10F8}" destId="{DC27DDA6-73A4-45AF-8B52-70E594C6E063}" srcOrd="0" destOrd="0" presId="urn:microsoft.com/office/officeart/2005/8/layout/vList3"/>
    <dgm:cxn modelId="{346DBCEC-D653-4BA3-8B04-2B66DABFBE0F}" type="presParOf" srcId="{3A30B1D0-F146-41C6-9373-8CC849B0566C}" destId="{1BD648EC-230D-47E1-A618-F93D265B0703}" srcOrd="3" destOrd="0" presId="urn:microsoft.com/office/officeart/2005/8/layout/vList3"/>
    <dgm:cxn modelId="{F84CB902-0896-489A-B412-225D0366E7D4}" type="presOf" srcId="{4EA87785-B7B3-4F48-BB13-D91C5DEA8DC1}" destId="{1BD648EC-230D-47E1-A618-F93D265B0703}" srcOrd="0" destOrd="0" presId="urn:microsoft.com/office/officeart/2005/8/layout/vList3"/>
    <dgm:cxn modelId="{5135499A-40A4-4708-9C61-E778C3A87F8D}" type="presParOf" srcId="{3A30B1D0-F146-41C6-9373-8CC849B0566C}" destId="{7D4A810A-A6D4-47BA-AF8D-AB4F73C04080}" srcOrd="4" destOrd="0" presId="urn:microsoft.com/office/officeart/2005/8/layout/vList3"/>
    <dgm:cxn modelId="{1AD58039-B421-4BA7-91E9-2C589F425FBC}" type="presParOf" srcId="{7D4A810A-A6D4-47BA-AF8D-AB4F73C04080}" destId="{69DE5637-6198-4292-ADFF-69DC2A063BC5}" srcOrd="0" destOrd="4" presId="urn:microsoft.com/office/officeart/2005/8/layout/vList3"/>
    <dgm:cxn modelId="{5ED2DA98-A090-43AF-8560-1D3FB5A7B428}" type="presParOf" srcId="{7D4A810A-A6D4-47BA-AF8D-AB4F73C04080}" destId="{00C34D87-B2DD-493A-BAA2-1A14EA17DEB1}" srcOrd="1" destOrd="4" presId="urn:microsoft.com/office/officeart/2005/8/layout/vList3"/>
    <dgm:cxn modelId="{9997B230-5D88-49AF-8DCD-19AD312B0ADD}" type="presOf" srcId="{25EF8B53-4C57-43A4-9FE1-40C318A0AD88}" destId="{00C34D87-B2DD-493A-BAA2-1A14EA17DEB1}" srcOrd="0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4442460" cy="3136265"/>
        <a:chOff x="0" y="0"/>
        <a:chExt cx="4442460" cy="3136265"/>
      </a:xfrm>
    </dsp:grpSpPr>
    <dsp:sp modelId="{1F055725-8984-42CB-98CB-8E7728DD5EAB}">
      <dsp:nvSpPr>
        <dsp:cNvPr id="5" name="矩形 4"/>
        <dsp:cNvSpPr/>
      </dsp:nvSpPr>
      <dsp:spPr bwMode="white">
        <a:xfrm>
          <a:off x="0" y="404792"/>
          <a:ext cx="4442460" cy="579600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344784" tIns="479044" rIns="344784" bIns="163576" anchor="t"/>
        <a:lstStyle>
          <a:lvl1pPr algn="l">
            <a:defRPr sz="2300"/>
          </a:lvl1pPr>
          <a:lvl2pPr marL="228600" indent="-228600" algn="l">
            <a:defRPr sz="2300"/>
          </a:lvl2pPr>
          <a:lvl3pPr marL="457200" indent="-228600" algn="l">
            <a:defRPr sz="2300"/>
          </a:lvl3pPr>
          <a:lvl4pPr marL="685800" indent="-228600" algn="l">
            <a:defRPr sz="2300"/>
          </a:lvl4pPr>
          <a:lvl5pPr marL="914400" indent="-228600" algn="l">
            <a:defRPr sz="2300"/>
          </a:lvl5pPr>
          <a:lvl6pPr marL="1143000" indent="-228600" algn="l">
            <a:defRPr sz="2300"/>
          </a:lvl6pPr>
          <a:lvl7pPr marL="1371600" indent="-228600" algn="l">
            <a:defRPr sz="2300"/>
          </a:lvl7pPr>
          <a:lvl8pPr marL="1600200" indent="-228600" algn="l">
            <a:defRPr sz="2300"/>
          </a:lvl8pPr>
          <a:lvl9pPr marL="1828800" indent="-228600" algn="l">
            <a:defRPr sz="23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404792"/>
        <a:ext cx="4442460" cy="579600"/>
      </dsp:txXfrm>
    </dsp:sp>
    <dsp:sp modelId="{D0971512-D8E1-4E4B-89F4-FF2EB164C196}">
      <dsp:nvSpPr>
        <dsp:cNvPr id="4" name="圆角矩形 3"/>
        <dsp:cNvSpPr/>
      </dsp:nvSpPr>
      <dsp:spPr bwMode="white">
        <a:xfrm>
          <a:off x="222123" y="65312"/>
          <a:ext cx="3109722" cy="67896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17540" tIns="0" rIns="117540" bIns="0" anchor="ctr"/>
        <a:lstStyle>
          <a:lvl1pPr algn="l">
            <a:defRPr sz="2300"/>
          </a:lvl1pPr>
          <a:lvl2pPr marL="171450" indent="-171450" algn="l">
            <a:defRPr sz="1700"/>
          </a:lvl2pPr>
          <a:lvl3pPr marL="342900" indent="-171450" algn="l">
            <a:defRPr sz="1700"/>
          </a:lvl3pPr>
          <a:lvl4pPr marL="514350" indent="-171450" algn="l">
            <a:defRPr sz="1700"/>
          </a:lvl4pPr>
          <a:lvl5pPr marL="685800" indent="-171450" algn="l">
            <a:defRPr sz="1700"/>
          </a:lvl5pPr>
          <a:lvl6pPr marL="857250" indent="-171450" algn="l">
            <a:defRPr sz="1700"/>
          </a:lvl6pPr>
          <a:lvl7pPr marL="1028700" indent="-171450" algn="l">
            <a:defRPr sz="1700"/>
          </a:lvl7pPr>
          <a:lvl8pPr marL="1200150" indent="-171450" algn="l">
            <a:defRPr sz="1700"/>
          </a:lvl8pPr>
          <a:lvl9pPr marL="1371600" indent="-171450" algn="l">
            <a:defRPr sz="17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/>
            <a:t>配合学生做好各项活动，元旦组织美食供应活动，积极响应学校下发的工作指令。</a:t>
          </a:r>
          <a:endParaRPr lang="zh-CN" altLang="en-US" sz="1200"/>
        </a:p>
      </dsp:txBody>
      <dsp:txXfrm>
        <a:off x="222123" y="65312"/>
        <a:ext cx="3109722" cy="678960"/>
      </dsp:txXfrm>
    </dsp:sp>
    <dsp:sp modelId="{FB20FF5F-D131-4A8A-AEBC-01A2B84D6655}">
      <dsp:nvSpPr>
        <dsp:cNvPr id="8" name="矩形 7"/>
        <dsp:cNvSpPr/>
      </dsp:nvSpPr>
      <dsp:spPr bwMode="white">
        <a:xfrm>
          <a:off x="0" y="1448073"/>
          <a:ext cx="4442460" cy="579600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344784" tIns="479044" rIns="344784" bIns="163576" anchor="t"/>
        <a:lstStyle>
          <a:lvl1pPr algn="l">
            <a:defRPr sz="2300"/>
          </a:lvl1pPr>
          <a:lvl2pPr marL="228600" indent="-228600" algn="l">
            <a:defRPr sz="2300"/>
          </a:lvl2pPr>
          <a:lvl3pPr marL="457200" indent="-228600" algn="l">
            <a:defRPr sz="2300"/>
          </a:lvl3pPr>
          <a:lvl4pPr marL="685800" indent="-228600" algn="l">
            <a:defRPr sz="2300"/>
          </a:lvl4pPr>
          <a:lvl5pPr marL="914400" indent="-228600" algn="l">
            <a:defRPr sz="2300"/>
          </a:lvl5pPr>
          <a:lvl6pPr marL="1143000" indent="-228600" algn="l">
            <a:defRPr sz="2300"/>
          </a:lvl6pPr>
          <a:lvl7pPr marL="1371600" indent="-228600" algn="l">
            <a:defRPr sz="2300"/>
          </a:lvl7pPr>
          <a:lvl8pPr marL="1600200" indent="-228600" algn="l">
            <a:defRPr sz="2300"/>
          </a:lvl8pPr>
          <a:lvl9pPr marL="1828800" indent="-228600" algn="l">
            <a:defRPr sz="23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1448073"/>
        <a:ext cx="4442460" cy="579600"/>
      </dsp:txXfrm>
    </dsp:sp>
    <dsp:sp modelId="{DD07B078-3354-4F1B-9438-E4F95C4B43A6}">
      <dsp:nvSpPr>
        <dsp:cNvPr id="7" name="圆角矩形 6"/>
        <dsp:cNvSpPr/>
      </dsp:nvSpPr>
      <dsp:spPr bwMode="white">
        <a:xfrm>
          <a:off x="222123" y="1108593"/>
          <a:ext cx="3109722" cy="67896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17540" tIns="0" rIns="117540" bIns="0" anchor="ctr"/>
        <a:lstStyle>
          <a:lvl1pPr algn="l">
            <a:defRPr sz="2300"/>
          </a:lvl1pPr>
          <a:lvl2pPr marL="171450" indent="-171450" algn="l">
            <a:defRPr sz="1700"/>
          </a:lvl2pPr>
          <a:lvl3pPr marL="342900" indent="-171450" algn="l">
            <a:defRPr sz="1700"/>
          </a:lvl3pPr>
          <a:lvl4pPr marL="514350" indent="-171450" algn="l">
            <a:defRPr sz="1700"/>
          </a:lvl4pPr>
          <a:lvl5pPr marL="685800" indent="-171450" algn="l">
            <a:defRPr sz="1700"/>
          </a:lvl5pPr>
          <a:lvl6pPr marL="857250" indent="-171450" algn="l">
            <a:defRPr sz="1700"/>
          </a:lvl6pPr>
          <a:lvl7pPr marL="1028700" indent="-171450" algn="l">
            <a:defRPr sz="1700"/>
          </a:lvl7pPr>
          <a:lvl8pPr marL="1200150" indent="-171450" algn="l">
            <a:defRPr sz="1700"/>
          </a:lvl8pPr>
          <a:lvl9pPr marL="1371600" indent="-171450" algn="l">
            <a:defRPr sz="17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>
              <a:sym typeface="+mn-ea"/>
            </a:rPr>
            <a:t>学期末尾</a:t>
          </a:r>
          <a:r>
            <a:rPr lang="zh-CN" altLang="en-US" sz="1200">
              <a:sym typeface="+mn-ea"/>
            </a:rPr>
            <a:t>对食品安全及食品储存及用料上严格控制，杜绝因学期即将结束投料不按规定使用。</a:t>
          </a:r>
          <a:endParaRPr lang="zh-CN" altLang="en-US" sz="1200"/>
        </a:p>
      </dsp:txBody>
      <dsp:txXfrm>
        <a:off x="222123" y="1108593"/>
        <a:ext cx="3109722" cy="678960"/>
      </dsp:txXfrm>
    </dsp:sp>
    <dsp:sp modelId="{F855875C-E8B4-4273-8C6C-6A8EC3091B3C}">
      <dsp:nvSpPr>
        <dsp:cNvPr id="11" name="矩形 10"/>
        <dsp:cNvSpPr/>
      </dsp:nvSpPr>
      <dsp:spPr bwMode="white">
        <a:xfrm>
          <a:off x="0" y="2491352"/>
          <a:ext cx="4442460" cy="579600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344784" tIns="479044" rIns="344784" bIns="163576" anchor="t"/>
        <a:lstStyle>
          <a:lvl1pPr algn="l">
            <a:defRPr sz="2300"/>
          </a:lvl1pPr>
          <a:lvl2pPr marL="228600" indent="-228600" algn="l">
            <a:defRPr sz="2300"/>
          </a:lvl2pPr>
          <a:lvl3pPr marL="457200" indent="-228600" algn="l">
            <a:defRPr sz="2300"/>
          </a:lvl3pPr>
          <a:lvl4pPr marL="685800" indent="-228600" algn="l">
            <a:defRPr sz="2300"/>
          </a:lvl4pPr>
          <a:lvl5pPr marL="914400" indent="-228600" algn="l">
            <a:defRPr sz="2300"/>
          </a:lvl5pPr>
          <a:lvl6pPr marL="1143000" indent="-228600" algn="l">
            <a:defRPr sz="2300"/>
          </a:lvl6pPr>
          <a:lvl7pPr marL="1371600" indent="-228600" algn="l">
            <a:defRPr sz="2300"/>
          </a:lvl7pPr>
          <a:lvl8pPr marL="1600200" indent="-228600" algn="l">
            <a:defRPr sz="2300"/>
          </a:lvl8pPr>
          <a:lvl9pPr marL="1828800" indent="-228600" algn="l">
            <a:defRPr sz="23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2491352"/>
        <a:ext cx="4442460" cy="579600"/>
      </dsp:txXfrm>
    </dsp:sp>
    <dsp:sp modelId="{F8B30F84-9FC1-4455-B8FC-CA5DC2189586}">
      <dsp:nvSpPr>
        <dsp:cNvPr id="10" name="圆角矩形 9"/>
        <dsp:cNvSpPr/>
      </dsp:nvSpPr>
      <dsp:spPr bwMode="white">
        <a:xfrm>
          <a:off x="222123" y="2151873"/>
          <a:ext cx="3109722" cy="67896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17540" tIns="0" rIns="117540" bIns="0" anchor="ctr"/>
        <a:lstStyle>
          <a:lvl1pPr algn="l">
            <a:defRPr sz="2300"/>
          </a:lvl1pPr>
          <a:lvl2pPr marL="171450" indent="-171450" algn="l">
            <a:defRPr sz="1700"/>
          </a:lvl2pPr>
          <a:lvl3pPr marL="342900" indent="-171450" algn="l">
            <a:defRPr sz="1700"/>
          </a:lvl3pPr>
          <a:lvl4pPr marL="514350" indent="-171450" algn="l">
            <a:defRPr sz="1700"/>
          </a:lvl4pPr>
          <a:lvl5pPr marL="685800" indent="-171450" algn="l">
            <a:defRPr sz="1700"/>
          </a:lvl5pPr>
          <a:lvl6pPr marL="857250" indent="-171450" algn="l">
            <a:defRPr sz="1700"/>
          </a:lvl6pPr>
          <a:lvl7pPr marL="1028700" indent="-171450" algn="l">
            <a:defRPr sz="1700"/>
          </a:lvl7pPr>
          <a:lvl8pPr marL="1200150" indent="-171450" algn="l">
            <a:defRPr sz="1700"/>
          </a:lvl8pPr>
          <a:lvl9pPr marL="1371600" indent="-171450" algn="l">
            <a:defRPr sz="17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/>
            <a:t>。</a:t>
          </a:r>
          <a:r>
            <a:rPr lang="zh-CN" altLang="en-US" sz="1200">
              <a:sym typeface="+mn-ea"/>
            </a:rPr>
            <a:t>对学期结束收尾工作做计划表，卫生、人员、值班、安全等方面落实人头</a:t>
          </a:r>
          <a:endParaRPr lang="zh-CN" altLang="en-US" sz="1200"/>
        </a:p>
      </dsp:txBody>
      <dsp:txXfrm>
        <a:off x="222123" y="2151873"/>
        <a:ext cx="3109722" cy="678960"/>
      </dsp:txXfrm>
    </dsp:sp>
    <dsp:sp modelId="{58B158CB-C1D2-4676-88E6-6B3937A00A96}">
      <dsp:nvSpPr>
        <dsp:cNvPr id="3" name="矩形 2" hidden="1"/>
        <dsp:cNvSpPr/>
      </dsp:nvSpPr>
      <dsp:spPr>
        <a:xfrm>
          <a:off x="0" y="65312"/>
          <a:ext cx="222123" cy="678960"/>
        </a:xfrm>
        <a:prstGeom prst="rect">
          <a:avLst/>
        </a:prstGeom>
      </dsp:spPr>
      <dsp:txXfrm>
        <a:off x="0" y="65312"/>
        <a:ext cx="222123" cy="678960"/>
      </dsp:txXfrm>
    </dsp:sp>
    <dsp:sp modelId="{AEA4B341-6C57-43B8-BC42-9813D43D1335}">
      <dsp:nvSpPr>
        <dsp:cNvPr id="6" name="矩形 5" hidden="1"/>
        <dsp:cNvSpPr/>
      </dsp:nvSpPr>
      <dsp:spPr>
        <a:xfrm>
          <a:off x="0" y="1108593"/>
          <a:ext cx="222123" cy="678960"/>
        </a:xfrm>
        <a:prstGeom prst="rect">
          <a:avLst/>
        </a:prstGeom>
      </dsp:spPr>
      <dsp:txXfrm>
        <a:off x="0" y="1108593"/>
        <a:ext cx="222123" cy="678960"/>
      </dsp:txXfrm>
    </dsp:sp>
    <dsp:sp modelId="{09CBCBA7-E2EE-4654-BCFB-AB2C2D77E66B}">
      <dsp:nvSpPr>
        <dsp:cNvPr id="9" name="矩形 8" hidden="1"/>
        <dsp:cNvSpPr/>
      </dsp:nvSpPr>
      <dsp:spPr>
        <a:xfrm>
          <a:off x="0" y="2151873"/>
          <a:ext cx="222123" cy="678960"/>
        </a:xfrm>
        <a:prstGeom prst="rect">
          <a:avLst/>
        </a:prstGeom>
      </dsp:spPr>
      <dsp:txXfrm>
        <a:off x="0" y="2151873"/>
        <a:ext cx="222123" cy="6789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5690235" cy="2935605"/>
        <a:chOff x="0" y="0"/>
        <a:chExt cx="5690235" cy="2935605"/>
      </a:xfrm>
    </dsp:grpSpPr>
    <dsp:sp modelId="{5D3E6026-A697-4D8F-84B5-C5321A8528B3}">
      <dsp:nvSpPr>
        <dsp:cNvPr id="4" name="五边形 3"/>
        <dsp:cNvSpPr/>
      </dsp:nvSpPr>
      <dsp:spPr bwMode="white">
        <a:xfrm rot="10800000">
          <a:off x="1162800" y="0"/>
          <a:ext cx="3784006" cy="838744"/>
        </a:xfrm>
        <a:prstGeom prst="homePlate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10800000" vert="horz" wrap="square" lIns="369862" tIns="80010" rIns="149352" bIns="80010" anchor="ctr"/>
        <a:lstStyle>
          <a:lvl1pPr algn="ctr">
            <a:defRPr sz="2100"/>
          </a:lvl1pPr>
          <a:lvl2pPr marL="171450" indent="-171450" algn="ctr">
            <a:defRPr sz="1600"/>
          </a:lvl2pPr>
          <a:lvl3pPr marL="342900" indent="-171450" algn="ctr">
            <a:defRPr sz="1600"/>
          </a:lvl3pPr>
          <a:lvl4pPr marL="514350" indent="-171450" algn="ctr">
            <a:defRPr sz="1600"/>
          </a:lvl4pPr>
          <a:lvl5pPr marL="685800" indent="-171450" algn="ctr">
            <a:defRPr sz="1600"/>
          </a:lvl5pPr>
          <a:lvl6pPr marL="857250" indent="-171450" algn="ctr">
            <a:defRPr sz="1600"/>
          </a:lvl6pPr>
          <a:lvl7pPr marL="1028700" indent="-171450" algn="ctr">
            <a:defRPr sz="1600"/>
          </a:lvl7pPr>
          <a:lvl8pPr marL="1200150" indent="-171450" algn="ctr">
            <a:defRPr sz="1600"/>
          </a:lvl8pPr>
          <a:lvl9pPr marL="1371600" indent="-171450" algn="ctr">
            <a:defRPr sz="1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产品提升增加精品菜肴</a:t>
          </a:r>
          <a:endParaRPr lang="zh-CN" altLang="en-US"/>
        </a:p>
      </dsp:txBody>
      <dsp:txXfrm rot="10800000">
        <a:off x="1162800" y="0"/>
        <a:ext cx="3784006" cy="838744"/>
      </dsp:txXfrm>
    </dsp:sp>
    <dsp:sp modelId="{F8DF891C-0D10-4055-A8A8-3FC34ADEDC5B}">
      <dsp:nvSpPr>
        <dsp:cNvPr id="3" name="椭圆 2"/>
        <dsp:cNvSpPr/>
      </dsp:nvSpPr>
      <dsp:spPr bwMode="white">
        <a:xfrm>
          <a:off x="743428" y="0"/>
          <a:ext cx="838744" cy="838744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>
            <a:tint val="50000"/>
          </a:schemeClr>
        </a:fillRef>
        <a:effectRef idx="0">
          <a:scrgbClr r="0" g="0" b="0"/>
        </a:effectRef>
        <a:fontRef idx="minor"/>
      </dsp:style>
      <dsp:txXfrm>
        <a:off x="743428" y="0"/>
        <a:ext cx="838744" cy="838744"/>
      </dsp:txXfrm>
    </dsp:sp>
    <dsp:sp modelId="{DC27DDA6-73A4-45AF-8B52-70E594C6E063}">
      <dsp:nvSpPr>
        <dsp:cNvPr id="6" name="五边形 5"/>
        <dsp:cNvSpPr/>
      </dsp:nvSpPr>
      <dsp:spPr bwMode="white">
        <a:xfrm rot="10800000">
          <a:off x="1162800" y="1048430"/>
          <a:ext cx="3784006" cy="838744"/>
        </a:xfrm>
        <a:prstGeom prst="homePlate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10800000" vert="horz" wrap="square" lIns="369862" tIns="80010" rIns="149352" bIns="80010" anchor="ctr"/>
        <a:lstStyle>
          <a:lvl1pPr algn="ctr">
            <a:defRPr sz="2100"/>
          </a:lvl1pPr>
          <a:lvl2pPr marL="171450" indent="-171450" algn="ctr">
            <a:defRPr sz="1600"/>
          </a:lvl2pPr>
          <a:lvl3pPr marL="342900" indent="-171450" algn="ctr">
            <a:defRPr sz="1600"/>
          </a:lvl3pPr>
          <a:lvl4pPr marL="514350" indent="-171450" algn="ctr">
            <a:defRPr sz="1600"/>
          </a:lvl4pPr>
          <a:lvl5pPr marL="685800" indent="-171450" algn="ctr">
            <a:defRPr sz="1600"/>
          </a:lvl5pPr>
          <a:lvl6pPr marL="857250" indent="-171450" algn="ctr">
            <a:defRPr sz="1600"/>
          </a:lvl6pPr>
          <a:lvl7pPr marL="1028700" indent="-171450" algn="ctr">
            <a:defRPr sz="1600"/>
          </a:lvl7pPr>
          <a:lvl8pPr marL="1200150" indent="-171450" algn="ctr">
            <a:defRPr sz="1600"/>
          </a:lvl8pPr>
          <a:lvl9pPr marL="1371600" indent="-171450" algn="ctr">
            <a:defRPr sz="1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风味特色有创新，不换思想就换人</a:t>
          </a:r>
          <a:endParaRPr lang="zh-CN" altLang="en-US"/>
        </a:p>
      </dsp:txBody>
      <dsp:txXfrm rot="10800000">
        <a:off x="1162800" y="1048430"/>
        <a:ext cx="3784006" cy="838744"/>
      </dsp:txXfrm>
    </dsp:sp>
    <dsp:sp modelId="{48C23F44-CDC2-4998-B9C4-F737C51D3228}">
      <dsp:nvSpPr>
        <dsp:cNvPr id="5" name="椭圆 4"/>
        <dsp:cNvSpPr/>
      </dsp:nvSpPr>
      <dsp:spPr bwMode="white">
        <a:xfrm>
          <a:off x="743428" y="1048430"/>
          <a:ext cx="838744" cy="838744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>
            <a:tint val="50000"/>
          </a:schemeClr>
        </a:fillRef>
        <a:effectRef idx="0">
          <a:scrgbClr r="0" g="0" b="0"/>
        </a:effectRef>
        <a:fontRef idx="minor"/>
      </dsp:style>
      <dsp:txXfrm>
        <a:off x="743428" y="1048430"/>
        <a:ext cx="838744" cy="838744"/>
      </dsp:txXfrm>
    </dsp:sp>
    <dsp:sp modelId="{00C34D87-B2DD-493A-BAA2-1A14EA17DEB1}">
      <dsp:nvSpPr>
        <dsp:cNvPr id="8" name="五边形 7"/>
        <dsp:cNvSpPr/>
      </dsp:nvSpPr>
      <dsp:spPr bwMode="white">
        <a:xfrm rot="10800000">
          <a:off x="1162800" y="2096861"/>
          <a:ext cx="3784006" cy="838744"/>
        </a:xfrm>
        <a:prstGeom prst="homePlate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10800000" vert="horz" wrap="square" lIns="369862" tIns="80010" rIns="149352" bIns="80010" anchor="ctr"/>
        <a:lstStyle>
          <a:lvl1pPr algn="ctr">
            <a:defRPr sz="2100"/>
          </a:lvl1pPr>
          <a:lvl2pPr marL="171450" indent="-171450" algn="ctr">
            <a:defRPr sz="1600"/>
          </a:lvl2pPr>
          <a:lvl3pPr marL="342900" indent="-171450" algn="ctr">
            <a:defRPr sz="1600"/>
          </a:lvl3pPr>
          <a:lvl4pPr marL="514350" indent="-171450" algn="ctr">
            <a:defRPr sz="1600"/>
          </a:lvl4pPr>
          <a:lvl5pPr marL="685800" indent="-171450" algn="ctr">
            <a:defRPr sz="1600"/>
          </a:lvl5pPr>
          <a:lvl6pPr marL="857250" indent="-171450" algn="ctr">
            <a:defRPr sz="1600"/>
          </a:lvl6pPr>
          <a:lvl7pPr marL="1028700" indent="-171450" algn="ctr">
            <a:defRPr sz="1600"/>
          </a:lvl7pPr>
          <a:lvl8pPr marL="1200150" indent="-171450" algn="ctr">
            <a:defRPr sz="1600"/>
          </a:lvl8pPr>
          <a:lvl9pPr marL="1371600" indent="-171450" algn="ctr">
            <a:defRPr sz="1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多做服务上的加法，提升满意度，</a:t>
          </a:r>
          <a:endParaRPr lang="zh-CN" altLang="en-US"/>
        </a:p>
      </dsp:txBody>
      <dsp:txXfrm rot="10800000">
        <a:off x="1162800" y="2096861"/>
        <a:ext cx="3784006" cy="838744"/>
      </dsp:txXfrm>
    </dsp:sp>
    <dsp:sp modelId="{69DE5637-6198-4292-ADFF-69DC2A063BC5}">
      <dsp:nvSpPr>
        <dsp:cNvPr id="7" name="椭圆 6"/>
        <dsp:cNvSpPr/>
      </dsp:nvSpPr>
      <dsp:spPr bwMode="white">
        <a:xfrm>
          <a:off x="743428" y="2096861"/>
          <a:ext cx="838744" cy="838744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>
            <a:tint val="50000"/>
          </a:schemeClr>
        </a:fillRef>
        <a:effectRef idx="0">
          <a:scrgbClr r="0" g="0" b="0"/>
        </a:effectRef>
        <a:fontRef idx="minor"/>
      </dsp:style>
      <dsp:txXfrm>
        <a:off x="743428" y="2096861"/>
        <a:ext cx="838744" cy="8387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type="homePlate" r:blip="" rot="180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280" y="1143000"/>
            <a:ext cx="54854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5037701"/>
            <a:ext cx="9144000" cy="1066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2949178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699"/>
            <a:ext cx="4629150" cy="3655858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2949178" cy="28591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8035" indent="0">
              <a:buNone/>
              <a:defRPr sz="750"/>
            </a:lvl7pPr>
            <a:lvl8pPr marL="2400935" indent="0">
              <a:buNone/>
              <a:defRPr sz="750"/>
            </a:lvl8pPr>
            <a:lvl9pPr marL="2743835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42D6-DF36-4FFF-9449-A8CBB500CC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7DBD1-4D0D-4464-B15A-849967CA5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459"/>
            <a:ext cx="7886700" cy="326407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42D6-DF36-4FFF-9449-A8CBB500CC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7DBD1-4D0D-4464-B15A-849967CA5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92"/>
            <a:ext cx="1971675" cy="435964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92"/>
            <a:ext cx="5800725" cy="435964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42D6-DF36-4FFF-9449-A8CBB500CC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7DBD1-4D0D-4464-B15A-849967CA5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899100" y="685885"/>
            <a:ext cx="7349400" cy="1928038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899100" y="2670630"/>
            <a:ext cx="7349400" cy="1104436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56"/>
            <a:ext cx="8226900" cy="52926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117938"/>
            <a:ext cx="8226900" cy="3569841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2886656"/>
            <a:ext cx="5826600" cy="575171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3461827"/>
            <a:ext cx="5826600" cy="65078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56"/>
            <a:ext cx="8226900" cy="52926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126039"/>
            <a:ext cx="3882600" cy="356174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126039"/>
            <a:ext cx="3882600" cy="356174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56"/>
            <a:ext cx="8226900" cy="52926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072032"/>
            <a:ext cx="4006800" cy="286235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390672"/>
            <a:ext cx="4006800" cy="3297107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066428"/>
            <a:ext cx="4006800" cy="286235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90672"/>
            <a:ext cx="4006800" cy="3297107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56"/>
            <a:ext cx="8226900" cy="52926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平行四边形 7"/>
          <p:cNvSpPr/>
          <p:nvPr userDrawn="1"/>
        </p:nvSpPr>
        <p:spPr>
          <a:xfrm flipH="1">
            <a:off x="2129079" y="7"/>
            <a:ext cx="5154590" cy="5144393"/>
          </a:xfrm>
          <a:prstGeom prst="parallelogram">
            <a:avLst>
              <a:gd name="adj" fmla="val 7205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300" y="1166544"/>
            <a:ext cx="3924808" cy="3456427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166544"/>
            <a:ext cx="3920400" cy="3456427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685885"/>
            <a:ext cx="783000" cy="3772366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685885"/>
            <a:ext cx="6876900" cy="3772366"/>
          </a:xfrm>
        </p:spPr>
        <p:txBody>
          <a:bodyPr vert="eaVert" lIns="46800" tIns="46800" rIns="46800" bIns="46800"/>
          <a:lstStyle>
            <a:lvl1pPr marL="171450" indent="-171450">
              <a:spcAft>
                <a:spcPts val="1000"/>
              </a:spcAft>
              <a:defRPr spc="300"/>
            </a:lvl1pPr>
            <a:lvl2pPr marL="514350" indent="-171450">
              <a:defRPr spc="300"/>
            </a:lvl2pPr>
            <a:lvl3pPr marL="857250" indent="-171450">
              <a:defRPr spc="300"/>
            </a:lvl3pPr>
            <a:lvl4pPr marL="1200150" indent="-171450">
              <a:defRPr spc="300"/>
            </a:lvl4pPr>
            <a:lvl5pPr marL="1543050" indent="-17145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580572"/>
            <a:ext cx="8229600" cy="411260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1863230"/>
            <a:ext cx="7349400" cy="76419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2670630"/>
            <a:ext cx="7349400" cy="353744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18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5037701"/>
            <a:ext cx="9144000" cy="1066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460408" y="855935"/>
            <a:ext cx="2437407" cy="189025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3883740" y="855935"/>
            <a:ext cx="2437407" cy="189025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6460408" y="2900190"/>
            <a:ext cx="2437407" cy="189025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3883740" y="2900190"/>
            <a:ext cx="2437407" cy="189025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5037701"/>
            <a:ext cx="9144000" cy="1066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2365384" y="1357694"/>
            <a:ext cx="2125540" cy="164839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122360" y="1357697"/>
            <a:ext cx="2125540" cy="164839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4608408" y="1357695"/>
            <a:ext cx="2125540" cy="164839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6851432" y="1357693"/>
            <a:ext cx="2125540" cy="164839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平行四边形 7"/>
          <p:cNvSpPr/>
          <p:nvPr userDrawn="1"/>
        </p:nvSpPr>
        <p:spPr>
          <a:xfrm>
            <a:off x="1994705" y="-1"/>
            <a:ext cx="5154590" cy="5144393"/>
          </a:xfrm>
          <a:prstGeom prst="parallelogram">
            <a:avLst>
              <a:gd name="adj" fmla="val 7205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1093"/>
            <a:ext cx="3868340" cy="61804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9135"/>
            <a:ext cx="3868340" cy="276392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093"/>
            <a:ext cx="3887391" cy="61804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135"/>
            <a:ext cx="3887391" cy="276392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42D6-DF36-4FFF-9449-A8CBB500CC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7DBD1-4D0D-4464-B15A-849967CA5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42D6-DF36-4FFF-9449-A8CBB500CC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7DBD1-4D0D-4464-B15A-849967CA5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42D6-DF36-4FFF-9449-A8CBB500CC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7DBD1-4D0D-4464-B15A-849967CA5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2949178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699"/>
            <a:ext cx="4629150" cy="365585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2949178" cy="28591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8035" indent="0">
              <a:buNone/>
              <a:defRPr sz="750"/>
            </a:lvl7pPr>
            <a:lvl8pPr marL="2400935" indent="0">
              <a:buNone/>
              <a:defRPr sz="750"/>
            </a:lvl8pPr>
            <a:lvl9pPr marL="2743835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42D6-DF36-4FFF-9449-A8CBB500CC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7DBD1-4D0D-4464-B15A-849967CA5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8" Type="http://schemas.openxmlformats.org/officeDocument/2006/relationships/theme" Target="../theme/theme2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542D6-DF36-4FFF-9449-A8CBB500CC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8097"/>
            <a:ext cx="30861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7DBD1-4D0D-4464-B15A-849967CA57E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456356"/>
            <a:ext cx="8226900" cy="529265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117938"/>
            <a:ext cx="8226900" cy="3569841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4736385"/>
            <a:ext cx="2025000" cy="2376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36385"/>
            <a:ext cx="2970000" cy="2376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4736385"/>
            <a:ext cx="2025000" cy="2376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64.xml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ags" Target="../tags/tag63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8.jpeg"/><Relationship Id="rId3" Type="http://schemas.openxmlformats.org/officeDocument/2006/relationships/image" Target="../media/image27.jpe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32.jpeg"/><Relationship Id="rId4" Type="http://schemas.openxmlformats.org/officeDocument/2006/relationships/image" Target="../media/image31.png"/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78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tags" Target="../tags/tag7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39.png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3" Type="http://schemas.openxmlformats.org/officeDocument/2006/relationships/image" Target="../media/image3.png"/><Relationship Id="rId2" Type="http://schemas.openxmlformats.org/officeDocument/2006/relationships/tags" Target="../tags/tag80.xml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9" Type="http://schemas.microsoft.com/office/2007/relationships/diagramDrawing" Target="../diagrams/drawing1.xml"/><Relationship Id="rId8" Type="http://schemas.openxmlformats.org/officeDocument/2006/relationships/diagramColors" Target="../diagrams/colors1.xml"/><Relationship Id="rId7" Type="http://schemas.openxmlformats.org/officeDocument/2006/relationships/diagramQuickStyle" Target="../diagrams/quickStyle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40.jpeg"/><Relationship Id="rId3" Type="http://schemas.openxmlformats.org/officeDocument/2006/relationships/image" Target="../media/image3.png"/><Relationship Id="rId2" Type="http://schemas.openxmlformats.org/officeDocument/2006/relationships/tags" Target="../tags/tag81.x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82.xml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41.jpeg"/><Relationship Id="rId8" Type="http://schemas.microsoft.com/office/2007/relationships/diagramDrawing" Target="../diagrams/drawing2.xml"/><Relationship Id="rId7" Type="http://schemas.openxmlformats.org/officeDocument/2006/relationships/diagramColors" Target="../diagrams/colors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3" Type="http://schemas.openxmlformats.org/officeDocument/2006/relationships/image" Target="../media/image3.png"/><Relationship Id="rId2" Type="http://schemas.openxmlformats.org/officeDocument/2006/relationships/tags" Target="../tags/tag83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8.xml"/><Relationship Id="rId6" Type="http://schemas.openxmlformats.org/officeDocument/2006/relationships/tags" Target="../tags/tag87.xml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tags" Target="../tags/tag84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70.xml"/><Relationship Id="rId8" Type="http://schemas.openxmlformats.org/officeDocument/2006/relationships/image" Target="../media/image4.jpeg"/><Relationship Id="rId7" Type="http://schemas.openxmlformats.org/officeDocument/2006/relationships/tags" Target="../tags/tag6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73.xml"/><Relationship Id="rId11" Type="http://schemas.openxmlformats.org/officeDocument/2006/relationships/tags" Target="../tags/tag72.xml"/><Relationship Id="rId10" Type="http://schemas.openxmlformats.org/officeDocument/2006/relationships/tags" Target="../tags/tag71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74.xml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75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76.xml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tags" Target="../tags/tag77.xml"/><Relationship Id="rId5" Type="http://schemas.openxmlformats.org/officeDocument/2006/relationships/image" Target="../media/image3.png"/><Relationship Id="rId4" Type="http://schemas.openxmlformats.org/officeDocument/2006/relationships/image" Target="../media/image19.jpe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3" Type="http://schemas.openxmlformats.org/officeDocument/2006/relationships/image" Target="../media/image20.jpe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3" Type="http://schemas.openxmlformats.org/officeDocument/2006/relationships/image" Target="../media/image23.jpe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微信截图_2021040617281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1270" y="1422850"/>
            <a:ext cx="9145270" cy="293243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4775" y="129990"/>
            <a:ext cx="1292860" cy="129286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194425" y="4433385"/>
            <a:ext cx="2306955" cy="353060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 anchor="t" anchorCtr="0">
            <a:noAutofit/>
          </a:bodyPr>
          <a:p>
            <a:pPr algn="ctr"/>
            <a:r>
              <a:rPr lang="zh-CN" altLang="en-US" sz="2000"/>
              <a:t>香园餐厅关成君</a:t>
            </a:r>
            <a:endParaRPr lang="zh-CN" altLang="en-US" sz="2000"/>
          </a:p>
        </p:txBody>
      </p:sp>
      <p:sp>
        <p:nvSpPr>
          <p:cNvPr id="8" name="文本框 7"/>
          <p:cNvSpPr txBox="1"/>
          <p:nvPr/>
        </p:nvSpPr>
        <p:spPr>
          <a:xfrm>
            <a:off x="2826385" y="819600"/>
            <a:ext cx="5975985" cy="473710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 anchor="ctr" anchorCtr="0">
            <a:noAutofit/>
            <a:scene3d>
              <a:camera prst="orthographicFront"/>
              <a:lightRig rig="threePt" dir="t"/>
            </a:scene3d>
          </a:bodyPr>
          <a:p>
            <a:pPr algn="l"/>
            <a:r>
              <a:rPr lang="en-US" altLang="zh-CN" sz="4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2022</a:t>
            </a:r>
            <a:r>
              <a:rPr lang="zh-CN" altLang="en-US" sz="4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年度总结汇报</a:t>
            </a:r>
            <a:r>
              <a:rPr lang="en-US" altLang="zh-CN" sz="4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zh-CN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（香园餐厅）</a:t>
            </a:r>
            <a:endParaRPr lang="zh-CN" altLang="en-US" sz="2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l"/>
            <a:r>
              <a:rPr lang="en-US" altLang="zh-CN" sz="4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             </a:t>
            </a:r>
            <a:endParaRPr lang="zh-CN" altLang="en-US" sz="28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00" name="图片 99"/>
          <p:cNvPicPr/>
          <p:nvPr/>
        </p:nvPicPr>
        <p:blipFill>
          <a:blip r:embed="rId4"/>
          <a:stretch>
            <a:fillRect/>
          </a:stretch>
        </p:blipFill>
        <p:spPr>
          <a:xfrm>
            <a:off x="106680" y="205555"/>
            <a:ext cx="1109345" cy="10191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06220" y="91890"/>
            <a:ext cx="1292860" cy="1292860"/>
          </a:xfrm>
          <a:prstGeom prst="rect">
            <a:avLst/>
          </a:prstGeom>
        </p:spPr>
      </p:pic>
      <p:pic>
        <p:nvPicPr>
          <p:cNvPr id="100" name="图片 99"/>
          <p:cNvPicPr/>
          <p:nvPr/>
        </p:nvPicPr>
        <p:blipFill>
          <a:blip r:embed="rId2"/>
          <a:stretch>
            <a:fillRect/>
          </a:stretch>
        </p:blipFill>
        <p:spPr>
          <a:xfrm>
            <a:off x="286385" y="175710"/>
            <a:ext cx="1109345" cy="1019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 descr="微信图片_2022111207520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6605" y="387350"/>
            <a:ext cx="5435600" cy="4079240"/>
          </a:xfrm>
          <a:prstGeom prst="rect">
            <a:avLst/>
          </a:prstGeom>
        </p:spPr>
      </p:pic>
      <p:pic>
        <p:nvPicPr>
          <p:cNvPr id="6" name="图片 5" descr="微信图片_202211120752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385" y="2233930"/>
            <a:ext cx="2974340" cy="22326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06220" y="91890"/>
            <a:ext cx="1292860" cy="129286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751455" y="600710"/>
            <a:ext cx="5456555" cy="27559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vert="horz" wrap="square" rtlCol="0" anchor="t">
            <a:spAutoFit/>
          </a:bodyPr>
          <a:p>
            <a:r>
              <a:rPr lang="zh-CN" altLang="en-US" sz="1200" b="1">
                <a:solidFill>
                  <a:schemeClr val="accent1"/>
                </a:solidFill>
                <a:latin typeface="Impact" panose="020B0806030902050204" pitchFamily="34" charset="0"/>
                <a:sym typeface="+mn-ea"/>
              </a:rPr>
              <a:t>（反馈群里积极处理问题，得到学生肯定。积极完成第二课堂的学习）</a:t>
            </a:r>
            <a:endParaRPr lang="zh-CN" altLang="en-US" sz="1200" b="1">
              <a:solidFill>
                <a:schemeClr val="accent1"/>
              </a:solidFill>
              <a:latin typeface="Impact" panose="020B0806030902050204" pitchFamily="34" charset="0"/>
              <a:sym typeface="+mn-ea"/>
            </a:endParaRPr>
          </a:p>
        </p:txBody>
      </p:sp>
      <p:pic>
        <p:nvPicPr>
          <p:cNvPr id="5" name="图片 4" descr="6918d39dfa395b235696b2edbf1a2e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360" y="1384935"/>
            <a:ext cx="1544955" cy="3416935"/>
          </a:xfrm>
          <a:prstGeom prst="rect">
            <a:avLst/>
          </a:prstGeom>
        </p:spPr>
      </p:pic>
      <p:pic>
        <p:nvPicPr>
          <p:cNvPr id="7" name="图片 6" descr="edc6cfef17b83757772e8139abe9d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9625" y="1384935"/>
            <a:ext cx="1525905" cy="337439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6335" y="1384935"/>
            <a:ext cx="1364615" cy="3270885"/>
          </a:xfrm>
          <a:prstGeom prst="rect">
            <a:avLst/>
          </a:prstGeom>
        </p:spPr>
      </p:pic>
      <p:pic>
        <p:nvPicPr>
          <p:cNvPr id="9" name="图片 8" descr="微信图片_202211120753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1755" y="1499235"/>
            <a:ext cx="3894455" cy="2922270"/>
          </a:xfrm>
          <a:prstGeom prst="rect">
            <a:avLst/>
          </a:prstGeom>
        </p:spPr>
      </p:pic>
      <p:pic>
        <p:nvPicPr>
          <p:cNvPr id="100" name="图片 99"/>
          <p:cNvPicPr/>
          <p:nvPr/>
        </p:nvPicPr>
        <p:blipFill>
          <a:blip r:embed="rId6"/>
          <a:stretch>
            <a:fillRect/>
          </a:stretch>
        </p:blipFill>
        <p:spPr>
          <a:xfrm>
            <a:off x="286385" y="175710"/>
            <a:ext cx="1109345" cy="1019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795" y="149675"/>
            <a:ext cx="1292860" cy="129286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763520" y="695325"/>
            <a:ext cx="5311775" cy="4603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vert="horz" wrap="square" rtlCol="0" anchor="t">
            <a:spAutoFit/>
          </a:bodyPr>
          <a:p>
            <a:r>
              <a:rPr lang="zh-CN" altLang="en-US" sz="2400" b="1">
                <a:solidFill>
                  <a:schemeClr val="accent1"/>
                </a:solidFill>
                <a:latin typeface="Impact" panose="020B0806030902050204" pitchFamily="34" charset="0"/>
                <a:sym typeface="+mn-ea"/>
              </a:rPr>
              <a:t>数据的分析</a:t>
            </a:r>
            <a:r>
              <a:rPr lang="zh-CN" altLang="en-US" sz="1200" b="1">
                <a:solidFill>
                  <a:schemeClr val="accent1"/>
                </a:solidFill>
                <a:latin typeface="Impact" panose="020B0806030902050204" pitchFamily="34" charset="0"/>
                <a:sym typeface="+mn-ea"/>
              </a:rPr>
              <a:t>（大伙是基础保障，从大伙数据体现食堂稳定性）</a:t>
            </a:r>
            <a:endParaRPr lang="zh-CN" altLang="en-US" sz="1200" b="1">
              <a:solidFill>
                <a:schemeClr val="accent1"/>
              </a:solidFill>
              <a:latin typeface="Impact" panose="020B0806030902050204" pitchFamily="34" charset="0"/>
              <a:sym typeface="+mn-ea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3"/>
          <a:stretch>
            <a:fillRect/>
          </a:stretch>
        </p:blipFill>
        <p:spPr>
          <a:xfrm>
            <a:off x="179705" y="259530"/>
            <a:ext cx="1109345" cy="1019175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3" name="图表 2"/>
          <p:cNvGraphicFramePr/>
          <p:nvPr/>
        </p:nvGraphicFramePr>
        <p:xfrm>
          <a:off x="342265" y="1564640"/>
          <a:ext cx="4838065" cy="3116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5" name="流程图: 资料带 4"/>
          <p:cNvSpPr/>
          <p:nvPr/>
        </p:nvSpPr>
        <p:spPr>
          <a:xfrm>
            <a:off x="5356860" y="2021840"/>
            <a:ext cx="3368040" cy="238506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1.</a:t>
            </a:r>
            <a:r>
              <a:rPr lang="zh-CN" altLang="en-US"/>
              <a:t>大餐的营业数据稳定提升表明学生对食堂的认可度在提升。</a:t>
            </a:r>
            <a:endParaRPr lang="zh-CN" altLang="en-US"/>
          </a:p>
          <a:p>
            <a:pPr algn="ctr"/>
            <a:r>
              <a:rPr lang="en-US" altLang="zh-CN"/>
              <a:t>2.</a:t>
            </a:r>
            <a:r>
              <a:rPr lang="zh-CN" altLang="en-US"/>
              <a:t>大餐是食堂引流的基本保障，对于整体食堂起到带动的作用。</a:t>
            </a:r>
            <a:endParaRPr lang="zh-CN" altLang="en-US"/>
          </a:p>
          <a:p>
            <a:pPr algn="ctr"/>
            <a:r>
              <a:rPr lang="en-US" altLang="zh-CN"/>
              <a:t>3.</a:t>
            </a:r>
            <a:r>
              <a:rPr lang="zh-CN" altLang="en-US"/>
              <a:t>严格落实学校对基本伙的各项管理要求，有助提升稳定食堂整体运行。</a:t>
            </a:r>
            <a:endParaRPr lang="zh-CN" altLang="en-US"/>
          </a:p>
          <a:p>
            <a:pPr algn="ctr"/>
            <a:endParaRPr lang="zh-CN" altLang="en-US"/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334770" y="190950"/>
            <a:ext cx="1292860" cy="12928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67665" y="1443355"/>
            <a:ext cx="2418715" cy="27559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vert="horz" wrap="square" rtlCol="0" anchor="t">
            <a:spAutoFit/>
          </a:bodyPr>
          <a:p>
            <a:r>
              <a:rPr lang="zh-CN" altLang="en-US" sz="1200" b="1">
                <a:solidFill>
                  <a:schemeClr val="accent1"/>
                </a:solidFill>
                <a:latin typeface="Impact" panose="020B0806030902050204" pitchFamily="34" charset="0"/>
                <a:sym typeface="+mn-ea"/>
              </a:rPr>
              <a:t>过道安装防撞线，窗子安装锁扣。</a:t>
            </a:r>
            <a:endParaRPr lang="zh-CN" altLang="en-US" sz="1200" b="1">
              <a:solidFill>
                <a:schemeClr val="accent1"/>
              </a:solidFill>
              <a:latin typeface="Impact" panose="020B0806030902050204" pitchFamily="34" charset="0"/>
              <a:sym typeface="+mn-ea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3"/>
          <a:stretch>
            <a:fillRect/>
          </a:stretch>
        </p:blipFill>
        <p:spPr>
          <a:xfrm>
            <a:off x="179705" y="259530"/>
            <a:ext cx="1109345" cy="1019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2437130" y="514985"/>
            <a:ext cx="6304280" cy="6451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vert="horz" wrap="square" rtlCol="0" anchor="t">
            <a:spAutoFit/>
          </a:bodyPr>
          <a:p>
            <a:r>
              <a:rPr lang="zh-CN" altLang="en-US" sz="2400" b="1">
                <a:solidFill>
                  <a:schemeClr val="accent1"/>
                </a:solidFill>
                <a:latin typeface="Impact" panose="020B0806030902050204" pitchFamily="34" charset="0"/>
                <a:sym typeface="+mn-ea"/>
              </a:rPr>
              <a:t>逐步的完善</a:t>
            </a:r>
            <a:r>
              <a:rPr lang="zh-CN" altLang="en-US" sz="1200" b="1">
                <a:solidFill>
                  <a:schemeClr val="accent1"/>
                </a:solidFill>
                <a:latin typeface="Impact" panose="020B0806030902050204" pitchFamily="34" charset="0"/>
                <a:sym typeface="+mn-ea"/>
              </a:rPr>
              <a:t>（循序渐进的落实学校对食堂的管理要求，在各项工作上不给学校管理增加麻烦）</a:t>
            </a:r>
            <a:endParaRPr lang="zh-CN" altLang="en-US" sz="1200" b="1">
              <a:solidFill>
                <a:schemeClr val="accent1"/>
              </a:solidFill>
              <a:latin typeface="Impact" panose="020B0806030902050204" pitchFamily="34" charset="0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7510" y="1278890"/>
            <a:ext cx="1546225" cy="34213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850" y="1883410"/>
            <a:ext cx="3865245" cy="13303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4105" y="3030855"/>
            <a:ext cx="3919220" cy="17716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同侧圆角矩形 7"/>
          <p:cNvSpPr/>
          <p:nvPr/>
        </p:nvSpPr>
        <p:spPr>
          <a:xfrm>
            <a:off x="6647180" y="1470025"/>
            <a:ext cx="2337435" cy="1819275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同侧圆角矩形 6"/>
          <p:cNvSpPr/>
          <p:nvPr/>
        </p:nvSpPr>
        <p:spPr>
          <a:xfrm>
            <a:off x="4150995" y="1470025"/>
            <a:ext cx="2422525" cy="1819275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同侧圆角矩形 5"/>
          <p:cNvSpPr/>
          <p:nvPr/>
        </p:nvSpPr>
        <p:spPr>
          <a:xfrm>
            <a:off x="225425" y="1470025"/>
            <a:ext cx="1784985" cy="1819275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同侧圆角矩形 4"/>
          <p:cNvSpPr/>
          <p:nvPr/>
        </p:nvSpPr>
        <p:spPr>
          <a:xfrm>
            <a:off x="2204085" y="1470025"/>
            <a:ext cx="1784985" cy="1819275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68425" y="123005"/>
            <a:ext cx="1292860" cy="1292860"/>
          </a:xfrm>
          <a:prstGeom prst="rect">
            <a:avLst/>
          </a:prstGeom>
        </p:spPr>
      </p:pic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2938145" y="539115"/>
            <a:ext cx="52012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00000"/>
              </a:lnSpc>
            </a:pPr>
            <a:r>
              <a:rPr lang="zh-CN" altLang="en-US" sz="2400" b="1">
                <a:solidFill>
                  <a:schemeClr val="accent1"/>
                </a:solidFill>
                <a:latin typeface="Impact" panose="020B0806030902050204" pitchFamily="34" charset="0"/>
              </a:rPr>
              <a:t>日常管理</a:t>
            </a:r>
            <a:r>
              <a:rPr lang="zh-CN" altLang="en-US" sz="1200" b="1">
                <a:solidFill>
                  <a:schemeClr val="accent1"/>
                </a:solidFill>
                <a:latin typeface="Impact" panose="020B0806030902050204" pitchFamily="34" charset="0"/>
              </a:rPr>
              <a:t>（做事有痕迹，凡是有结果）</a:t>
            </a:r>
            <a:endParaRPr lang="zh-CN" altLang="en-US" sz="1200" b="1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3"/>
          <a:stretch>
            <a:fillRect/>
          </a:stretch>
        </p:blipFill>
        <p:spPr>
          <a:xfrm>
            <a:off x="179705" y="176980"/>
            <a:ext cx="1109345" cy="1019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30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150" y="1576070"/>
            <a:ext cx="1602105" cy="1644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28" name="图片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2030" y="1569720"/>
            <a:ext cx="1649730" cy="1651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8470" y="1569720"/>
            <a:ext cx="2201545" cy="1651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6870" y="1564005"/>
            <a:ext cx="2177415" cy="1631950"/>
          </a:xfrm>
          <a:prstGeom prst="rect">
            <a:avLst/>
          </a:prstGeom>
        </p:spPr>
      </p:pic>
      <p:sp>
        <p:nvSpPr>
          <p:cNvPr id="9" name="上箭头标注 8"/>
          <p:cNvSpPr/>
          <p:nvPr/>
        </p:nvSpPr>
        <p:spPr>
          <a:xfrm>
            <a:off x="340360" y="3481070"/>
            <a:ext cx="1553210" cy="1172845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000"/>
              <a:t>疫情期间做好各项管控工作（人、事件、记录）</a:t>
            </a:r>
            <a:endParaRPr lang="zh-CN" altLang="en-US" sz="1000"/>
          </a:p>
        </p:txBody>
      </p:sp>
      <p:sp>
        <p:nvSpPr>
          <p:cNvPr id="10" name="上箭头标注 9"/>
          <p:cNvSpPr/>
          <p:nvPr/>
        </p:nvSpPr>
        <p:spPr>
          <a:xfrm>
            <a:off x="2320290" y="3481070"/>
            <a:ext cx="1553210" cy="1172845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000"/>
              <a:t>加强卫生管理，个人卫生，区域卫生，死角卫生的清理</a:t>
            </a:r>
            <a:endParaRPr lang="zh-CN" altLang="en-US" sz="1000"/>
          </a:p>
        </p:txBody>
      </p:sp>
      <p:sp>
        <p:nvSpPr>
          <p:cNvPr id="11" name="上箭头标注 10"/>
          <p:cNvSpPr/>
          <p:nvPr/>
        </p:nvSpPr>
        <p:spPr>
          <a:xfrm>
            <a:off x="4242435" y="3481070"/>
            <a:ext cx="2227580" cy="1172845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000"/>
              <a:t>食品安全管控，多做检查，每日巡检食材的新鲜及用料的安全。</a:t>
            </a:r>
            <a:endParaRPr lang="zh-CN" altLang="en-US" sz="1000"/>
          </a:p>
        </p:txBody>
      </p:sp>
      <p:sp>
        <p:nvSpPr>
          <p:cNvPr id="13" name="上箭头标注 12"/>
          <p:cNvSpPr/>
          <p:nvPr/>
        </p:nvSpPr>
        <p:spPr>
          <a:xfrm>
            <a:off x="6757035" y="3481070"/>
            <a:ext cx="2227580" cy="1172845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000"/>
              <a:t>安全培训及通知及时落实。确保，人身安全、食品安全。生产安全、财产安全、</a:t>
            </a:r>
            <a:endParaRPr lang="zh-CN" altLang="en-US" sz="100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17955" y="123005"/>
            <a:ext cx="1292860" cy="1292860"/>
          </a:xfrm>
          <a:prstGeom prst="rect">
            <a:avLst/>
          </a:prstGeom>
        </p:spPr>
      </p:pic>
      <p:sp>
        <p:nvSpPr>
          <p:cNvPr id="13" name="文本框 12"/>
          <p:cNvSpPr txBox="1"/>
          <p:nvPr>
            <p:custDataLst>
              <p:tags r:id="rId2"/>
            </p:custDataLst>
          </p:nvPr>
        </p:nvSpPr>
        <p:spPr>
          <a:xfrm>
            <a:off x="2771140" y="664210"/>
            <a:ext cx="56349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2400" b="1">
                <a:solidFill>
                  <a:schemeClr val="accent1"/>
                </a:solidFill>
                <a:latin typeface="Impact" panose="020B0806030902050204" pitchFamily="34" charset="0"/>
              </a:rPr>
              <a:t>坚守岗位</a:t>
            </a:r>
            <a:r>
              <a:rPr lang="zh-CN" altLang="en-US" sz="1200" b="1">
                <a:solidFill>
                  <a:schemeClr val="accent1"/>
                </a:solidFill>
                <a:latin typeface="Impact" panose="020B0806030902050204" pitchFamily="34" charset="0"/>
              </a:rPr>
              <a:t>（临近学期结束做好收尾工作）</a:t>
            </a:r>
            <a:endParaRPr lang="zh-CN" altLang="en-US" sz="1200" b="1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3"/>
          <a:stretch>
            <a:fillRect/>
          </a:stretch>
        </p:blipFill>
        <p:spPr>
          <a:xfrm>
            <a:off x="248285" y="259530"/>
            <a:ext cx="1109345" cy="1019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/>
          <p:nvPr/>
        </p:nvPicPr>
        <p:blipFill>
          <a:blip r:embed="rId4"/>
          <a:stretch>
            <a:fillRect/>
          </a:stretch>
        </p:blipFill>
        <p:spPr>
          <a:xfrm>
            <a:off x="6369685" y="585470"/>
            <a:ext cx="2338705" cy="4190365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3" name="图示 2"/>
          <p:cNvGraphicFramePr/>
          <p:nvPr/>
        </p:nvGraphicFramePr>
        <p:xfrm>
          <a:off x="1073785" y="1483360"/>
          <a:ext cx="4442460" cy="3136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custDataLst>
      <p:tags r:id="rId10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40815" y="163645"/>
            <a:ext cx="1292860" cy="1292860"/>
          </a:xfrm>
          <a:prstGeom prst="rect">
            <a:avLst/>
          </a:prstGeom>
        </p:spPr>
      </p:pic>
      <p:sp>
        <p:nvSpPr>
          <p:cNvPr id="14" name="文本框 13"/>
          <p:cNvSpPr txBox="1"/>
          <p:nvPr>
            <p:custDataLst>
              <p:tags r:id="rId2"/>
            </p:custDataLst>
          </p:nvPr>
        </p:nvSpPr>
        <p:spPr>
          <a:xfrm>
            <a:off x="3055620" y="818515"/>
            <a:ext cx="49580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2400" b="1">
                <a:solidFill>
                  <a:schemeClr val="accent1"/>
                </a:solidFill>
                <a:latin typeface="Impact" panose="020B0806030902050204" pitchFamily="34" charset="0"/>
              </a:rPr>
              <a:t>展望新章</a:t>
            </a:r>
            <a:r>
              <a:rPr lang="zh-CN" altLang="en-US" sz="1200" b="1">
                <a:solidFill>
                  <a:schemeClr val="accent1"/>
                </a:solidFill>
                <a:latin typeface="Impact" panose="020B0806030902050204" pitchFamily="34" charset="0"/>
              </a:rPr>
              <a:t>（产品提升，满意度提升）</a:t>
            </a:r>
            <a:endParaRPr lang="zh-CN" altLang="en-US" sz="1200" b="1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3"/>
          <a:stretch>
            <a:fillRect/>
          </a:stretch>
        </p:blipFill>
        <p:spPr>
          <a:xfrm>
            <a:off x="220980" y="300170"/>
            <a:ext cx="1109345" cy="1019175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2" name="图示 1"/>
          <p:cNvGraphicFramePr/>
          <p:nvPr/>
        </p:nvGraphicFramePr>
        <p:xfrm>
          <a:off x="3335655" y="1607185"/>
          <a:ext cx="5690235" cy="2935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图片 4"/>
          <p:cNvPicPr/>
          <p:nvPr/>
        </p:nvPicPr>
        <p:blipFill>
          <a:blip r:embed="rId9"/>
          <a:stretch>
            <a:fillRect/>
          </a:stretch>
        </p:blipFill>
        <p:spPr>
          <a:xfrm>
            <a:off x="220980" y="1687195"/>
            <a:ext cx="3604260" cy="27755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-38" y="2339493"/>
            <a:ext cx="9169475" cy="17572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TextBox 15"/>
          <p:cNvSpPr txBox="1"/>
          <p:nvPr>
            <p:custDataLst>
              <p:tags r:id="rId2"/>
            </p:custDataLst>
          </p:nvPr>
        </p:nvSpPr>
        <p:spPr>
          <a:xfrm>
            <a:off x="1631314" y="2606021"/>
            <a:ext cx="353568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谢谢您的观看</a:t>
            </a:r>
            <a:endParaRPr lang="en-US" altLang="zh-CN" sz="4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TextBox 16"/>
          <p:cNvSpPr txBox="1"/>
          <p:nvPr>
            <p:custDataLst>
              <p:tags r:id="rId3"/>
            </p:custDataLst>
          </p:nvPr>
        </p:nvSpPr>
        <p:spPr>
          <a:xfrm>
            <a:off x="3605158" y="3442150"/>
            <a:ext cx="341450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800" dirty="0">
                <a:solidFill>
                  <a:schemeClr val="bg1"/>
                </a:solidFill>
                <a:latin typeface="+mj-lt"/>
                <a:ea typeface="微软雅黑" panose="020B0503020204020204" charset="-122"/>
                <a:sym typeface="微软雅黑" panose="020B0503020204020204" charset="-122"/>
              </a:rPr>
              <a:t>Thank You For Watching</a:t>
            </a:r>
            <a:endParaRPr lang="en-US" altLang="zh-CN" sz="1800" dirty="0">
              <a:solidFill>
                <a:schemeClr val="bg1"/>
              </a:solidFill>
              <a:latin typeface="+mj-lt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0845" y="393065"/>
            <a:ext cx="1292860" cy="1292860"/>
          </a:xfrm>
          <a:prstGeom prst="rect">
            <a:avLst/>
          </a:prstGeom>
        </p:spPr>
      </p:pic>
      <p:pic>
        <p:nvPicPr>
          <p:cNvPr id="100" name="图片 99"/>
          <p:cNvPicPr/>
          <p:nvPr/>
        </p:nvPicPr>
        <p:blipFill>
          <a:blip r:embed="rId5"/>
          <a:stretch>
            <a:fillRect/>
          </a:stretch>
        </p:blipFill>
        <p:spPr>
          <a:xfrm>
            <a:off x="2583180" y="476700"/>
            <a:ext cx="1109345" cy="1019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燕尾形箭头 5"/>
          <p:cNvSpPr/>
          <p:nvPr/>
        </p:nvSpPr>
        <p:spPr>
          <a:xfrm>
            <a:off x="1136650" y="1399540"/>
            <a:ext cx="7152640" cy="9398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/>
              <a:t>秉承</a:t>
            </a:r>
            <a:r>
              <a:rPr lang="en-US" altLang="zh-CN" b="1"/>
              <a:t>“</a:t>
            </a:r>
            <a:r>
              <a:rPr lang="zh-CN" altLang="en-US" b="1"/>
              <a:t>生为首位</a:t>
            </a:r>
            <a:r>
              <a:rPr lang="en-US" altLang="zh-CN" b="1"/>
              <a:t>”</a:t>
            </a:r>
            <a:r>
              <a:rPr lang="zh-CN" altLang="en-US" b="1"/>
              <a:t>的服务宗旨</a:t>
            </a:r>
            <a:r>
              <a:rPr lang="en-US" altLang="zh-CN" b="1"/>
              <a:t> </a:t>
            </a:r>
            <a:r>
              <a:rPr lang="zh-CN" altLang="en-US" b="1"/>
              <a:t>，完成饮食保障服务工作。</a:t>
            </a:r>
            <a:endParaRPr lang="zh-CN" altLang="en-US" b="1"/>
          </a:p>
        </p:txBody>
      </p:sp>
      <p:sp>
        <p:nvSpPr>
          <p:cNvPr id="8" name="矩形 7"/>
          <p:cNvSpPr/>
          <p:nvPr/>
        </p:nvSpPr>
        <p:spPr>
          <a:xfrm>
            <a:off x="-635" y="4986020"/>
            <a:ext cx="9144635" cy="895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6339205" y="1146625"/>
            <a:ext cx="249428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00000"/>
              </a:lnSpc>
            </a:pPr>
            <a:r>
              <a:rPr lang="zh-CN" altLang="en-US" sz="1400" b="1">
                <a:solidFill>
                  <a:schemeClr val="accent1"/>
                </a:solidFill>
                <a:latin typeface="Impact" panose="020B0806030902050204" pitchFamily="34" charset="0"/>
              </a:rPr>
              <a:t>一：环境的提升</a:t>
            </a:r>
            <a:r>
              <a:rPr lang="zh-CN" altLang="en-US" sz="900" b="1">
                <a:solidFill>
                  <a:schemeClr val="accent1"/>
                </a:solidFill>
                <a:latin typeface="Impact" panose="020B0806030902050204" pitchFamily="34" charset="0"/>
              </a:rPr>
              <a:t>（暖心的举措）</a:t>
            </a:r>
            <a:endParaRPr lang="zh-CN" altLang="en-US" sz="900" b="1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6339205" y="1587315"/>
            <a:ext cx="35375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00000"/>
              </a:lnSpc>
            </a:pPr>
            <a:r>
              <a:rPr lang="zh-CN" altLang="en-US" sz="1400" b="1">
                <a:solidFill>
                  <a:schemeClr val="accent1"/>
                </a:solidFill>
                <a:latin typeface="Impact" panose="020B0806030902050204" pitchFamily="34" charset="0"/>
              </a:rPr>
              <a:t>二：丰富的产品</a:t>
            </a:r>
            <a:endParaRPr lang="zh-CN" altLang="en-US" sz="1400" b="1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6339205" y="2028005"/>
            <a:ext cx="291401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00000"/>
              </a:lnSpc>
            </a:pPr>
            <a:r>
              <a:rPr lang="zh-CN" altLang="en-US" sz="1400" b="1">
                <a:solidFill>
                  <a:schemeClr val="accent1"/>
                </a:solidFill>
                <a:latin typeface="Impact" panose="020B0806030902050204" pitchFamily="34" charset="0"/>
              </a:rPr>
              <a:t>三：学生的互动</a:t>
            </a:r>
            <a:endParaRPr lang="zh-CN" altLang="en-US" sz="1400" b="1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6339205" y="2468695"/>
            <a:ext cx="26384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00000"/>
              </a:lnSpc>
            </a:pPr>
            <a:r>
              <a:rPr lang="zh-CN" altLang="en-US" sz="1400" b="1">
                <a:solidFill>
                  <a:schemeClr val="accent1"/>
                </a:solidFill>
                <a:latin typeface="Impact" panose="020B0806030902050204" pitchFamily="34" charset="0"/>
              </a:rPr>
              <a:t>四：数据的分析</a:t>
            </a:r>
            <a:endParaRPr lang="zh-CN" altLang="en-US" sz="1400" b="1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0035" y="106495"/>
            <a:ext cx="1292860" cy="1292860"/>
          </a:xfrm>
          <a:prstGeom prst="rect">
            <a:avLst/>
          </a:prstGeom>
        </p:spPr>
      </p:pic>
      <p:pic>
        <p:nvPicPr>
          <p:cNvPr id="100" name="图片 99"/>
          <p:cNvPicPr/>
          <p:nvPr/>
        </p:nvPicPr>
        <p:blipFill>
          <a:blip r:embed="rId6"/>
          <a:stretch>
            <a:fillRect/>
          </a:stretch>
        </p:blipFill>
        <p:spPr>
          <a:xfrm>
            <a:off x="252730" y="180155"/>
            <a:ext cx="1109345" cy="1019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8"/>
          <p:cNvSpPr txBox="1"/>
          <p:nvPr>
            <p:custDataLst>
              <p:tags r:id="rId7"/>
            </p:custDataLst>
          </p:nvPr>
        </p:nvSpPr>
        <p:spPr>
          <a:xfrm>
            <a:off x="6339205" y="2909385"/>
            <a:ext cx="26384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00000"/>
              </a:lnSpc>
            </a:pPr>
            <a:r>
              <a:rPr lang="zh-CN" altLang="en-US" sz="1400" b="1">
                <a:solidFill>
                  <a:schemeClr val="accent1"/>
                </a:solidFill>
                <a:latin typeface="Impact" panose="020B0806030902050204" pitchFamily="34" charset="0"/>
              </a:rPr>
              <a:t>五：逐步的完善</a:t>
            </a:r>
            <a:endParaRPr lang="zh-CN" altLang="en-US" sz="1400" b="1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pic>
        <p:nvPicPr>
          <p:cNvPr id="102" name="图片 101"/>
          <p:cNvPicPr/>
          <p:nvPr/>
        </p:nvPicPr>
        <p:blipFill>
          <a:blip r:embed="rId8"/>
          <a:stretch>
            <a:fillRect/>
          </a:stretch>
        </p:blipFill>
        <p:spPr>
          <a:xfrm>
            <a:off x="92710" y="1301750"/>
            <a:ext cx="6058535" cy="31959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" name="矩形 20"/>
          <p:cNvSpPr/>
          <p:nvPr/>
        </p:nvSpPr>
        <p:spPr>
          <a:xfrm>
            <a:off x="8255" y="5005705"/>
            <a:ext cx="9136380" cy="7556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9"/>
            </p:custDataLst>
          </p:nvPr>
        </p:nvSpPr>
        <p:spPr>
          <a:xfrm>
            <a:off x="6339205" y="3372300"/>
            <a:ext cx="26384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00000"/>
              </a:lnSpc>
            </a:pPr>
            <a:r>
              <a:rPr lang="zh-CN" altLang="en-US" sz="1400" b="1">
                <a:solidFill>
                  <a:schemeClr val="accent1"/>
                </a:solidFill>
                <a:latin typeface="Impact" panose="020B0806030902050204" pitchFamily="34" charset="0"/>
              </a:rPr>
              <a:t>六：日常管理</a:t>
            </a:r>
            <a:endParaRPr lang="zh-CN" altLang="en-US" sz="1400" b="1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0"/>
            </p:custDataLst>
          </p:nvPr>
        </p:nvSpPr>
        <p:spPr>
          <a:xfrm>
            <a:off x="6339205" y="3790765"/>
            <a:ext cx="26384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00000"/>
              </a:lnSpc>
            </a:pPr>
            <a:r>
              <a:rPr lang="zh-CN" altLang="en-US" sz="1400" b="1">
                <a:solidFill>
                  <a:schemeClr val="accent1"/>
                </a:solidFill>
                <a:latin typeface="Impact" panose="020B0806030902050204" pitchFamily="34" charset="0"/>
              </a:rPr>
              <a:t>七：坚守岗位</a:t>
            </a:r>
            <a:endParaRPr lang="zh-CN" altLang="en-US" sz="1400" b="1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1"/>
            </p:custDataLst>
          </p:nvPr>
        </p:nvSpPr>
        <p:spPr>
          <a:xfrm>
            <a:off x="6339205" y="4209230"/>
            <a:ext cx="26384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00000"/>
              </a:lnSpc>
            </a:pPr>
            <a:r>
              <a:rPr lang="zh-CN" altLang="en-US" sz="1400" b="1">
                <a:solidFill>
                  <a:schemeClr val="accent1"/>
                </a:solidFill>
                <a:latin typeface="Impact" panose="020B0806030902050204" pitchFamily="34" charset="0"/>
              </a:rPr>
              <a:t>八：展望新章</a:t>
            </a:r>
            <a:endParaRPr lang="zh-CN" altLang="en-US" sz="1400" b="1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41290" y="328295"/>
            <a:ext cx="1413510" cy="7067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vert="horz" wrap="square" rtlCol="0" anchor="t">
            <a:spAutoFit/>
          </a:bodyPr>
          <a:p>
            <a:r>
              <a:rPr lang="zh-CN" altLang="en-US" sz="4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目录</a:t>
            </a:r>
            <a:endParaRPr lang="zh-CN" altLang="en-US" sz="4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69365" y="84270"/>
            <a:ext cx="1186815" cy="118681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456180" y="598620"/>
            <a:ext cx="6451600" cy="451485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 anchor="t">
            <a:noAutofit/>
          </a:bodyPr>
          <a:p>
            <a:r>
              <a:rPr lang="zh-CN" altLang="en-US" sz="2400" b="1">
                <a:solidFill>
                  <a:schemeClr val="accent1"/>
                </a:solidFill>
                <a:latin typeface="Impact" panose="020B0806030902050204" pitchFamily="34" charset="0"/>
                <a:sym typeface="+mn-ea"/>
              </a:rPr>
              <a:t>环境的提升</a:t>
            </a:r>
            <a:r>
              <a:rPr lang="zh-CN" altLang="en-US" sz="1200" b="1">
                <a:solidFill>
                  <a:schemeClr val="accent1"/>
                </a:solidFill>
                <a:latin typeface="Impact" panose="020B0806030902050204" pitchFamily="34" charset="0"/>
                <a:sym typeface="+mn-ea"/>
              </a:rPr>
              <a:t>（在暑期学校的大力支持和公司的配合下完成了食堂的初步整改）</a:t>
            </a:r>
            <a:endParaRPr lang="zh-CN" altLang="en-US" sz="1200" b="1">
              <a:solidFill>
                <a:schemeClr val="accent1"/>
              </a:solidFill>
              <a:latin typeface="Impact" panose="020B0806030902050204" pitchFamily="34" charset="0"/>
              <a:sym typeface="+mn-ea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2"/>
          <a:stretch>
            <a:fillRect/>
          </a:stretch>
        </p:blipFill>
        <p:spPr>
          <a:xfrm>
            <a:off x="106680" y="103955"/>
            <a:ext cx="1109345" cy="1019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文本框 18"/>
          <p:cNvSpPr txBox="1"/>
          <p:nvPr/>
        </p:nvSpPr>
        <p:spPr>
          <a:xfrm>
            <a:off x="2835275" y="1359985"/>
            <a:ext cx="2195195" cy="29908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vert="horz" wrap="square" rtlCol="0">
            <a:spAutoFit/>
          </a:bodyPr>
          <a:p>
            <a:r>
              <a:rPr lang="zh-CN" altLang="en-US"/>
              <a:t>抽排系统进行增加及更换</a:t>
            </a:r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366395" y="1359985"/>
            <a:ext cx="2195195" cy="29908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vert="horz" wrap="square" rtlCol="0">
            <a:spAutoFit/>
          </a:bodyPr>
          <a:p>
            <a:r>
              <a:rPr lang="zh-CN" altLang="en-US"/>
              <a:t>油烟净化设备进行更换</a:t>
            </a:r>
            <a:endParaRPr lang="zh-CN" altLang="en-US"/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605" y="2106295"/>
            <a:ext cx="1374140" cy="1030605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595" y="3316605"/>
            <a:ext cx="1678940" cy="1273175"/>
          </a:xfrm>
          <a:prstGeom prst="rect">
            <a:avLst/>
          </a:prstGeom>
        </p:spPr>
      </p:pic>
      <p:pic>
        <p:nvPicPr>
          <p:cNvPr id="30" name="图片 29" descr="6cfca59d5c77a1440a02c488ed19f7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1590" y="2106295"/>
            <a:ext cx="1788160" cy="254254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4155" y="1360170"/>
            <a:ext cx="3314700" cy="1656080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55185" y="3206115"/>
            <a:ext cx="4100830" cy="1494155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71600" y="103955"/>
            <a:ext cx="1186815" cy="1186815"/>
          </a:xfrm>
          <a:prstGeom prst="rect">
            <a:avLst/>
          </a:prstGeom>
        </p:spPr>
      </p:pic>
      <p:pic>
        <p:nvPicPr>
          <p:cNvPr id="100" name="图片 99"/>
          <p:cNvPicPr/>
          <p:nvPr/>
        </p:nvPicPr>
        <p:blipFill>
          <a:blip r:embed="rId2"/>
          <a:stretch>
            <a:fillRect/>
          </a:stretch>
        </p:blipFill>
        <p:spPr>
          <a:xfrm>
            <a:off x="106680" y="103955"/>
            <a:ext cx="1109345" cy="1019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文本框 17"/>
          <p:cNvSpPr txBox="1"/>
          <p:nvPr/>
        </p:nvSpPr>
        <p:spPr>
          <a:xfrm>
            <a:off x="627380" y="1373320"/>
            <a:ext cx="2195195" cy="29908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vert="horz" wrap="square" rtlCol="0">
            <a:spAutoFit/>
          </a:bodyPr>
          <a:p>
            <a:pPr algn="ctr"/>
            <a:r>
              <a:rPr lang="zh-CN" altLang="en-US"/>
              <a:t>加热装置进行更换</a:t>
            </a:r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361815" y="824230"/>
            <a:ext cx="3928745" cy="29908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vert="horz" wrap="square" rtlCol="0">
            <a:spAutoFit/>
          </a:bodyPr>
          <a:p>
            <a:r>
              <a:rPr lang="zh-CN" altLang="en-US"/>
              <a:t>根据食药监要求进行功能间的划分及隔断的加装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7975" y="1373505"/>
            <a:ext cx="4417060" cy="33147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645" y="1922780"/>
            <a:ext cx="3246755" cy="24364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42695" y="20135"/>
            <a:ext cx="1186815" cy="1186815"/>
          </a:xfrm>
          <a:prstGeom prst="rect">
            <a:avLst/>
          </a:prstGeom>
        </p:spPr>
      </p:pic>
      <p:pic>
        <p:nvPicPr>
          <p:cNvPr id="100" name="图片 99"/>
          <p:cNvPicPr/>
          <p:nvPr/>
        </p:nvPicPr>
        <p:blipFill>
          <a:blip r:embed="rId2"/>
          <a:stretch>
            <a:fillRect/>
          </a:stretch>
        </p:blipFill>
        <p:spPr>
          <a:xfrm>
            <a:off x="106680" y="103955"/>
            <a:ext cx="1109345" cy="1019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文本框 19"/>
          <p:cNvSpPr txBox="1"/>
          <p:nvPr/>
        </p:nvSpPr>
        <p:spPr>
          <a:xfrm>
            <a:off x="366395" y="1359985"/>
            <a:ext cx="2195195" cy="29908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vert="horz" wrap="square" rtlCol="0">
            <a:spAutoFit/>
          </a:bodyPr>
          <a:p>
            <a:pPr algn="ctr"/>
            <a:r>
              <a:rPr lang="zh-CN" altLang="en-US"/>
              <a:t>大灶设备的更换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179060" y="636085"/>
            <a:ext cx="2195195" cy="29908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vert="horz" wrap="square" rtlCol="0">
            <a:spAutoFit/>
          </a:bodyPr>
          <a:p>
            <a:pPr algn="ctr"/>
            <a:r>
              <a:rPr lang="zh-CN" altLang="en-US"/>
              <a:t>蒸饭车的更换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155" y="2022475"/>
            <a:ext cx="3187065" cy="239141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3695" y="1207135"/>
            <a:ext cx="4542790" cy="340868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1920" y="103955"/>
            <a:ext cx="1292860" cy="1292860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473075" y="1609090"/>
            <a:ext cx="2597785" cy="29908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vert="horz" wrap="square" rtlCol="0">
            <a:spAutoFit/>
          </a:bodyPr>
          <a:p>
            <a:r>
              <a:rPr lang="zh-CN" altLang="en-US"/>
              <a:t>菜单展示的更换（显示屏展示）</a:t>
            </a:r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5297805" y="547370"/>
            <a:ext cx="2352040" cy="29908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vert="horz" wrap="square" rtlCol="0">
            <a:spAutoFit/>
          </a:bodyPr>
          <a:p>
            <a:r>
              <a:rPr lang="zh-CN" altLang="en-US"/>
              <a:t>牌匾软装的处理（加装灯箱）</a:t>
            </a:r>
            <a:endParaRPr lang="zh-CN" altLang="en-US"/>
          </a:p>
        </p:txBody>
      </p:sp>
      <p:pic>
        <p:nvPicPr>
          <p:cNvPr id="100" name="图片 99"/>
          <p:cNvPicPr/>
          <p:nvPr/>
        </p:nvPicPr>
        <p:blipFill>
          <a:blip r:embed="rId2"/>
          <a:stretch>
            <a:fillRect/>
          </a:stretch>
        </p:blipFill>
        <p:spPr>
          <a:xfrm>
            <a:off x="175260" y="187140"/>
            <a:ext cx="1109345" cy="1019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 descr="微信图片_2022113018080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0505" y="1254125"/>
            <a:ext cx="4234180" cy="3175635"/>
          </a:xfrm>
          <a:prstGeom prst="rect">
            <a:avLst/>
          </a:prstGeom>
        </p:spPr>
      </p:pic>
      <p:pic>
        <p:nvPicPr>
          <p:cNvPr id="3" name="图片 2" descr="微信图片_202211301808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455" y="2045335"/>
            <a:ext cx="3359150" cy="251904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07465" y="69030"/>
            <a:ext cx="1292860" cy="12928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066165" y="1435735"/>
            <a:ext cx="1290320" cy="4603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vert="horz" wrap="square" rtlCol="0" anchor="t">
            <a:spAutoFit/>
          </a:bodyPr>
          <a:p>
            <a:pPr algn="l"/>
            <a:r>
              <a:rPr lang="zh-CN" altLang="en-US" sz="1200" b="1">
                <a:solidFill>
                  <a:schemeClr val="accent1"/>
                </a:solidFill>
                <a:latin typeface="Impact" panose="020B0806030902050204" pitchFamily="34" charset="0"/>
                <a:sym typeface="+mn-ea"/>
              </a:rPr>
              <a:t>（暖心的举措）加装仪容镜</a:t>
            </a:r>
            <a:endParaRPr lang="zh-CN" altLang="en-US" sz="1200" b="1">
              <a:solidFill>
                <a:schemeClr val="accent1"/>
              </a:solidFill>
              <a:latin typeface="Impact" panose="020B0806030902050204" pitchFamily="34" charset="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54825" y="1047115"/>
            <a:ext cx="1290320" cy="4603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vert="horz" wrap="square" rtlCol="0" anchor="t">
            <a:spAutoFit/>
          </a:bodyPr>
          <a:p>
            <a:pPr algn="l"/>
            <a:r>
              <a:rPr lang="zh-CN" altLang="en-US" sz="1200" b="1">
                <a:solidFill>
                  <a:schemeClr val="accent1"/>
                </a:solidFill>
                <a:latin typeface="Impact" panose="020B0806030902050204" pitchFamily="34" charset="0"/>
                <a:sym typeface="+mn-ea"/>
              </a:rPr>
              <a:t>（暖心的举措）加装暖心垫</a:t>
            </a:r>
            <a:endParaRPr lang="zh-CN" altLang="en-US" sz="1200" b="1">
              <a:solidFill>
                <a:schemeClr val="accent1"/>
              </a:solidFill>
              <a:latin typeface="Impact" panose="020B0806030902050204" pitchFamily="34" charset="0"/>
              <a:sym typeface="+mn-ea"/>
            </a:endParaRPr>
          </a:p>
        </p:txBody>
      </p:sp>
      <p:pic>
        <p:nvPicPr>
          <p:cNvPr id="6" name="图片 5" descr="微信图片_202211301809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1315" y="766445"/>
            <a:ext cx="1593850" cy="1196340"/>
          </a:xfrm>
          <a:prstGeom prst="rect">
            <a:avLst/>
          </a:prstGeom>
        </p:spPr>
      </p:pic>
      <p:pic>
        <p:nvPicPr>
          <p:cNvPr id="7" name="图片 6" descr="微信图片_202211301809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0" y="2193925"/>
            <a:ext cx="3400425" cy="2552065"/>
          </a:xfrm>
          <a:prstGeom prst="rect">
            <a:avLst/>
          </a:prstGeom>
        </p:spPr>
      </p:pic>
      <p:pic>
        <p:nvPicPr>
          <p:cNvPr id="8" name="图片 7" descr="微信图片_202211041742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1375" y="1826260"/>
            <a:ext cx="3820160" cy="2867025"/>
          </a:xfrm>
          <a:prstGeom prst="rect">
            <a:avLst/>
          </a:prstGeom>
        </p:spPr>
      </p:pic>
      <p:pic>
        <p:nvPicPr>
          <p:cNvPr id="100" name="图片 99"/>
          <p:cNvPicPr/>
          <p:nvPr/>
        </p:nvPicPr>
        <p:blipFill>
          <a:blip r:embed="rId5"/>
          <a:stretch>
            <a:fillRect/>
          </a:stretch>
        </p:blipFill>
        <p:spPr>
          <a:xfrm>
            <a:off x="198120" y="118560"/>
            <a:ext cx="1109345" cy="10191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2555" y="175075"/>
            <a:ext cx="1292860" cy="1292860"/>
          </a:xfrm>
          <a:prstGeom prst="rect">
            <a:avLst/>
          </a:prstGeom>
        </p:spPr>
      </p:pic>
      <p:pic>
        <p:nvPicPr>
          <p:cNvPr id="100" name="图片 99"/>
          <p:cNvPicPr/>
          <p:nvPr/>
        </p:nvPicPr>
        <p:blipFill>
          <a:blip r:embed="rId2"/>
          <a:stretch>
            <a:fillRect/>
          </a:stretch>
        </p:blipFill>
        <p:spPr>
          <a:xfrm>
            <a:off x="177165" y="258260"/>
            <a:ext cx="1109345" cy="1019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2685415" y="632460"/>
            <a:ext cx="5125085" cy="6451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vert="horz" wrap="square" rtlCol="0" anchor="t">
            <a:spAutoFit/>
          </a:bodyPr>
          <a:p>
            <a:r>
              <a:rPr lang="zh-CN" altLang="en-US" sz="2400" b="1">
                <a:solidFill>
                  <a:schemeClr val="accent1"/>
                </a:solidFill>
                <a:latin typeface="Impact" panose="020B0806030902050204" pitchFamily="34" charset="0"/>
                <a:sym typeface="+mn-ea"/>
              </a:rPr>
              <a:t>丰富的产品</a:t>
            </a:r>
            <a:r>
              <a:rPr lang="zh-CN" altLang="en-US" sz="1200" b="1">
                <a:solidFill>
                  <a:schemeClr val="accent1"/>
                </a:solidFill>
                <a:latin typeface="Impact" panose="020B0806030902050204" pitchFamily="34" charset="0"/>
                <a:sym typeface="+mn-ea"/>
              </a:rPr>
              <a:t>（在本学期大餐更换了更为优秀的厨师，在风味上增加了，鸭血粉丝及烤盘饭）</a:t>
            </a:r>
            <a:endParaRPr lang="en-US" altLang="zh-CN" sz="1200" b="1">
              <a:solidFill>
                <a:schemeClr val="accent1"/>
              </a:solidFill>
              <a:latin typeface="Impact" panose="020B0806030902050204" pitchFamily="34" charset="0"/>
              <a:sym typeface="+mn-ea"/>
            </a:endParaRPr>
          </a:p>
        </p:txBody>
      </p:sp>
      <p:pic>
        <p:nvPicPr>
          <p:cNvPr id="3" name="图片 2" descr="微信图片_202211301807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165" y="1521460"/>
            <a:ext cx="4006215" cy="3004185"/>
          </a:xfrm>
          <a:prstGeom prst="rect">
            <a:avLst/>
          </a:prstGeom>
        </p:spPr>
      </p:pic>
      <p:pic>
        <p:nvPicPr>
          <p:cNvPr id="5" name="图片 4" descr="微信图片_2022082910170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2610" y="1468120"/>
            <a:ext cx="3072130" cy="1728470"/>
          </a:xfrm>
          <a:prstGeom prst="rect">
            <a:avLst/>
          </a:prstGeom>
        </p:spPr>
      </p:pic>
      <p:pic>
        <p:nvPicPr>
          <p:cNvPr id="7" name="图片 6" descr="84a5ebe5f2399c6107a44e7bc23fc0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9625" y="3196590"/>
            <a:ext cx="2576195" cy="14490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43660" y="122370"/>
            <a:ext cx="1292860" cy="129286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781935" y="633730"/>
            <a:ext cx="5456555" cy="6451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vert="horz" wrap="square" rtlCol="0" anchor="t">
            <a:spAutoFit/>
          </a:bodyPr>
          <a:p>
            <a:r>
              <a:rPr lang="zh-CN" altLang="en-US" sz="2400" b="1">
                <a:solidFill>
                  <a:schemeClr val="accent1"/>
                </a:solidFill>
                <a:latin typeface="Impact" panose="020B0806030902050204" pitchFamily="34" charset="0"/>
                <a:sym typeface="+mn-ea"/>
              </a:rPr>
              <a:t>学生的互动</a:t>
            </a:r>
            <a:r>
              <a:rPr lang="zh-CN" altLang="en-US" sz="1200" b="1">
                <a:solidFill>
                  <a:schemeClr val="accent1"/>
                </a:solidFill>
                <a:latin typeface="Impact" panose="020B0806030902050204" pitchFamily="34" charset="0"/>
                <a:sym typeface="+mn-ea"/>
              </a:rPr>
              <a:t>（积极参与学生提出的活动，积极完成第二课堂的学习，积极解决学生提出的各种问题，提升满意度，提升容错空间）</a:t>
            </a:r>
            <a:endParaRPr lang="zh-CN" altLang="en-US" sz="1200" b="1">
              <a:solidFill>
                <a:schemeClr val="accent1"/>
              </a:solidFill>
              <a:latin typeface="Impact" panose="020B0806030902050204" pitchFamily="34" charset="0"/>
              <a:sym typeface="+mn-ea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2"/>
          <a:stretch>
            <a:fillRect/>
          </a:stretch>
        </p:blipFill>
        <p:spPr>
          <a:xfrm>
            <a:off x="179705" y="259530"/>
            <a:ext cx="1109345" cy="1019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 descr="微信图片_202211301808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235" y="1479550"/>
            <a:ext cx="2523490" cy="3365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4405" y="1379220"/>
            <a:ext cx="2381250" cy="17856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4405" y="3265170"/>
            <a:ext cx="2317750" cy="173926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3335" y="2647950"/>
            <a:ext cx="2061845" cy="2356485"/>
          </a:xfrm>
          <a:prstGeom prst="rect">
            <a:avLst/>
          </a:prstGeom>
        </p:spPr>
      </p:pic>
      <p:sp>
        <p:nvSpPr>
          <p:cNvPr id="10" name="流程图: 顺序访问存储器 9"/>
          <p:cNvSpPr/>
          <p:nvPr/>
        </p:nvSpPr>
        <p:spPr>
          <a:xfrm>
            <a:off x="6153785" y="1379220"/>
            <a:ext cx="1672590" cy="1238885"/>
          </a:xfrm>
          <a:prstGeom prst="flowChartMagneticTap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/>
              <a:t>参与学生组织的手工做蛋糕的活动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FULL_TEXT_BEAUTIFY_COPY_ID" val="2"/>
</p:tagLst>
</file>

<file path=ppt/tags/tag64.xml><?xml version="1.0" encoding="utf-8"?>
<p:tagLst xmlns:p="http://schemas.openxmlformats.org/presentationml/2006/main">
  <p:tag name="KSO_WM_FULL_TEXT_BEAUTIFY_COPY_ID" val="150995403"/>
</p:tagLst>
</file>

<file path=ppt/tags/tag65.xml><?xml version="1.0" encoding="utf-8"?>
<p:tagLst xmlns:p="http://schemas.openxmlformats.org/presentationml/2006/main">
  <p:tag name="KSO_WM_FULL_TEXT_BEAUTIFY_COPY_ID" val="4"/>
</p:tagLst>
</file>

<file path=ppt/tags/tag66.xml><?xml version="1.0" encoding="utf-8"?>
<p:tagLst xmlns:p="http://schemas.openxmlformats.org/presentationml/2006/main">
  <p:tag name="KSO_WM_FULL_TEXT_BEAUTIFY_COPY_ID" val="5"/>
</p:tagLst>
</file>

<file path=ppt/tags/tag67.xml><?xml version="1.0" encoding="utf-8"?>
<p:tagLst xmlns:p="http://schemas.openxmlformats.org/presentationml/2006/main">
  <p:tag name="KSO_WM_FULL_TEXT_BEAUTIFY_COPY_ID" val="6"/>
</p:tagLst>
</file>

<file path=ppt/tags/tag68.xml><?xml version="1.0" encoding="utf-8"?>
<p:tagLst xmlns:p="http://schemas.openxmlformats.org/presentationml/2006/main">
  <p:tag name="KSO_WM_FULL_TEXT_BEAUTIFY_COPY_ID" val="7"/>
</p:tagLst>
</file>

<file path=ppt/tags/tag69.xml><?xml version="1.0" encoding="utf-8"?>
<p:tagLst xmlns:p="http://schemas.openxmlformats.org/presentationml/2006/main">
  <p:tag name="KSO_WM_FULL_TEXT_BEAUTIFY_COPY_ID" val="7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FULL_TEXT_BEAUTIFY_COPY_ID" val="7"/>
</p:tagLst>
</file>

<file path=ppt/tags/tag71.xml><?xml version="1.0" encoding="utf-8"?>
<p:tagLst xmlns:p="http://schemas.openxmlformats.org/presentationml/2006/main">
  <p:tag name="KSO_WM_FULL_TEXT_BEAUTIFY_COPY_ID" val="7"/>
</p:tagLst>
</file>

<file path=ppt/tags/tag72.xml><?xml version="1.0" encoding="utf-8"?>
<p:tagLst xmlns:p="http://schemas.openxmlformats.org/presentationml/2006/main">
  <p:tag name="KSO_WM_FULL_TEXT_BEAUTIFY_COPY_ID" val="7"/>
</p:tagLst>
</file>

<file path=ppt/tags/tag73.xml><?xml version="1.0" encoding="utf-8"?>
<p:tagLst xmlns:p="http://schemas.openxmlformats.org/presentationml/2006/main">
  <p:tag name="KSO_WM_FULL_TEXT_BEAUTIFY_COPY_ID" val="150995326"/>
</p:tagLst>
</file>

<file path=ppt/tags/tag74.xml><?xml version="1.0" encoding="utf-8"?>
<p:tagLst xmlns:p="http://schemas.openxmlformats.org/presentationml/2006/main">
  <p:tag name="KSO_WM_FULL_TEXT_BEAUTIFY_COPY_ID" val="150995329"/>
</p:tagLst>
</file>

<file path=ppt/tags/tag75.xml><?xml version="1.0" encoding="utf-8"?>
<p:tagLst xmlns:p="http://schemas.openxmlformats.org/presentationml/2006/main">
  <p:tag name="KSO_WM_FULL_TEXT_BEAUTIFY_COPY_ID" val="150995334"/>
</p:tagLst>
</file>

<file path=ppt/tags/tag76.xml><?xml version="1.0" encoding="utf-8"?>
<p:tagLst xmlns:p="http://schemas.openxmlformats.org/presentationml/2006/main">
  <p:tag name="KSO_WM_FULL_TEXT_BEAUTIFY_COPY_ID" val="150995381"/>
</p:tagLst>
</file>

<file path=ppt/tags/tag77.xml><?xml version="1.0" encoding="utf-8"?>
<p:tagLst xmlns:p="http://schemas.openxmlformats.org/presentationml/2006/main">
  <p:tag name="KSO_WM_FULL_TEXT_BEAUTIFY_COPY_ID" val="150995405"/>
</p:tagLst>
</file>

<file path=ppt/tags/tag78.xml><?xml version="1.0" encoding="utf-8"?>
<p:tagLst xmlns:p="http://schemas.openxmlformats.org/presentationml/2006/main">
  <p:tag name="KSO_WM_FULL_TEXT_BEAUTIFY_COPY_ID" val="150995413"/>
</p:tagLst>
</file>

<file path=ppt/tags/tag79.xml><?xml version="1.0" encoding="utf-8"?>
<p:tagLst xmlns:p="http://schemas.openxmlformats.org/presentationml/2006/main">
  <p:tag name="KSO_WM_UNIT_PLACING_PICTURE_USER_VIEWPORT" val="{&quot;height&quot;:2036,&quot;width&quot;:2036}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FULL_TEXT_BEAUTIFY_COPY_ID" val="7"/>
</p:tagLst>
</file>

<file path=ppt/tags/tag81.xml><?xml version="1.0" encoding="utf-8"?>
<p:tagLst xmlns:p="http://schemas.openxmlformats.org/presentationml/2006/main">
  <p:tag name="KSO_WM_FULL_TEXT_BEAUTIFY_COPY_ID" val="7"/>
</p:tagLst>
</file>

<file path=ppt/tags/tag82.xml><?xml version="1.0" encoding="utf-8"?>
<p:tagLst xmlns:p="http://schemas.openxmlformats.org/presentationml/2006/main">
  <p:tag name="KSO_WM_FULL_TEXT_BEAUTIFY_COPY_ID" val="150995415"/>
</p:tagLst>
</file>

<file path=ppt/tags/tag83.xml><?xml version="1.0" encoding="utf-8"?>
<p:tagLst xmlns:p="http://schemas.openxmlformats.org/presentationml/2006/main">
  <p:tag name="KSO_WM_FULL_TEXT_BEAUTIFY_COPY_ID" val="7"/>
</p:tagLst>
</file>

<file path=ppt/tags/tag84.xml><?xml version="1.0" encoding="utf-8"?>
<p:tagLst xmlns:p="http://schemas.openxmlformats.org/presentationml/2006/main">
  <p:tag name="KSO_WM_FULL_TEXT_BEAUTIFY_COPY_ID" val="3"/>
</p:tagLst>
</file>

<file path=ppt/tags/tag85.xml><?xml version="1.0" encoding="utf-8"?>
<p:tagLst xmlns:p="http://schemas.openxmlformats.org/presentationml/2006/main">
  <p:tag name="KSO_WM_FULL_TEXT_BEAUTIFY_COPY_ID" val="4"/>
</p:tagLst>
</file>

<file path=ppt/tags/tag86.xml><?xml version="1.0" encoding="utf-8"?>
<p:tagLst xmlns:p="http://schemas.openxmlformats.org/presentationml/2006/main">
  <p:tag name="KSO_WM_FULL_TEXT_BEAUTIFY_COPY_ID" val="5"/>
</p:tagLst>
</file>

<file path=ppt/tags/tag87.xml><?xml version="1.0" encoding="utf-8"?>
<p:tagLst xmlns:p="http://schemas.openxmlformats.org/presentationml/2006/main">
  <p:tag name="KSO_WM_FULL_TEXT_BEAUTIFY_COPY_ID" val="150995346"/>
</p:tagLst>
</file>

<file path=ppt/tags/tag88.xml><?xml version="1.0" encoding="utf-8"?>
<p:tagLst xmlns:p="http://schemas.openxmlformats.org/presentationml/2006/main">
  <p:tag name="KSO_WPP_MARK_KEY" val="e818df7d-6313-4b2c-bed7-e840d63e8568"/>
  <p:tag name="COMMONDATA" val="eyJjb3VudCI6MTIsImhkaWQiOiI4Y2ZjYmFjNGQ2MTdmYWE0ZGFhOWY0MTZmMDBlNGEzOSIsInVzZXJDb3VudCI6MX0=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">
  <a:themeElements>
    <a:clrScheme name="大气红色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E1817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954F72"/>
      </a:folHlink>
    </a:clrScheme>
    <a:fontScheme name="标准1">
      <a:majorFont>
        <a:latin typeface="Arial"/>
        <a:ea typeface="微软雅黑"/>
        <a:cs typeface=""/>
      </a:majorFont>
      <a:minorFont>
        <a:latin typeface="Calibri Light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  <a:ln>
          <a:solidFill>
            <a:schemeClr val="accent1"/>
          </a:solidFill>
        </a:ln>
      </a:spPr>
      <a:bodyPr vert="eaVert" wrap="square" rtlCol="0">
        <a:spAutoFit/>
      </a:bodyPr>
      <a:lstStyle>
        <a:defPPr>
          <a:defRPr lang="zh-CN" altLang="en-US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778</Words>
  <Application>WPS 演示</Application>
  <PresentationFormat>全屏显示(16:9)</PresentationFormat>
  <Paragraphs>84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Arial</vt:lpstr>
      <vt:lpstr>宋体</vt:lpstr>
      <vt:lpstr>Wingdings</vt:lpstr>
      <vt:lpstr>Wingdings</vt:lpstr>
      <vt:lpstr>Impact</vt:lpstr>
      <vt:lpstr>微软雅黑</vt:lpstr>
      <vt:lpstr>Calibri Light</vt:lpstr>
      <vt:lpstr>Arial Unicode MS</vt:lpstr>
      <vt:lpstr>Calibri</vt:lpstr>
      <vt:lpstr>Office 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熊猫哒哒</dc:creator>
  <cp:lastModifiedBy>user</cp:lastModifiedBy>
  <cp:revision>952</cp:revision>
  <dcterms:created xsi:type="dcterms:W3CDTF">2017-10-19T15:57:00Z</dcterms:created>
  <dcterms:modified xsi:type="dcterms:W3CDTF">2022-12-06T02:20:02Z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KSOTemplateUUID">
    <vt:lpwstr>v1.0_mb_q1087poQjTSzlqwdisy7DQ==</vt:lpwstr>
  </property>
  <property fmtid="{D5CDD505-2E9C-101B-9397-08002B2CF9AE}" pid="4" name="ICV">
    <vt:lpwstr>DFB39D5CB44D41BBAE653EC82654640E</vt:lpwstr>
  </property>
</Properties>
</file>