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fonts/font1.fntdata" ContentType="application/x-fontdata"/>
  <Override PartName="/ppt/handoutMasters/handoutMaster1.xml" ContentType="application/vnd.openxmlformats-officedocument.presentationml.handoutMaster+xml"/>
  <Override PartName="/ppt/media/image14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7" r:id="rId3"/>
    <p:sldId id="290" r:id="rId4"/>
    <p:sldId id="260" r:id="rId5"/>
    <p:sldId id="319" r:id="rId6"/>
    <p:sldId id="307" r:id="rId7"/>
    <p:sldId id="273" r:id="rId8"/>
    <p:sldId id="308" r:id="rId9"/>
    <p:sldId id="309" r:id="rId10"/>
    <p:sldId id="310" r:id="rId11"/>
    <p:sldId id="311" r:id="rId12"/>
    <p:sldId id="313" r:id="rId13"/>
    <p:sldId id="353" r:id="rId14"/>
    <p:sldId id="356" r:id="rId15"/>
    <p:sldId id="320" r:id="rId16"/>
    <p:sldId id="314" r:id="rId17"/>
    <p:sldId id="337" r:id="rId18"/>
    <p:sldId id="315" r:id="rId19"/>
    <p:sldId id="355" r:id="rId20"/>
    <p:sldId id="316" r:id="rId21"/>
    <p:sldId id="357" r:id="rId22"/>
    <p:sldId id="321" r:id="rId23"/>
    <p:sldId id="317" r:id="rId24"/>
    <p:sldId id="358" r:id="rId25"/>
    <p:sldId id="322" r:id="rId26"/>
    <p:sldId id="274" r:id="rId27"/>
    <p:sldId id="371" r:id="rId28"/>
    <p:sldId id="267" r:id="rId29"/>
  </p:sldIdLst>
  <p:sldSz cx="12192000" cy="6858000"/>
  <p:notesSz cx="6858000" cy="9144000"/>
  <p:embeddedFontLst>
    <p:embeddedFont>
      <p:font typeface="微软雅黑" panose="020B0503020204020204" charset="-122"/>
      <p:regular r:id="rId36"/>
    </p:embeddedFont>
  </p:embeddedFontLst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191C"/>
    <a:srgbClr val="95171A"/>
    <a:srgbClr val="A3191C"/>
    <a:srgbClr val="AC1B20"/>
    <a:srgbClr val="97171A"/>
    <a:srgbClr val="A91A1F"/>
    <a:srgbClr val="A5191D"/>
    <a:srgbClr val="9C181B"/>
    <a:srgbClr val="7F1316"/>
    <a:srgbClr val="560E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>
        <p:scale>
          <a:sx n="50" d="100"/>
          <a:sy n="50" d="100"/>
        </p:scale>
        <p:origin x="1022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tags" Target="tags/tag87.xml"/><Relationship Id="rId36" Type="http://schemas.openxmlformats.org/officeDocument/2006/relationships/font" Target="fonts/font1.fntdata"/><Relationship Id="rId35" Type="http://schemas.openxmlformats.org/officeDocument/2006/relationships/commentAuthors" Target="commentAuthors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1-23T22:48:00.133" idx="1">
    <p:pos x="7690" y="927"/>
    <p:text/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1-23T22:48:00.133" idx="1">
    <p:pos x="7690" y="927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微软雅黑" panose="020B0503020204020204" charset="-122"/>
              </a:rPr>
            </a:fld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微软雅黑" panose="020B0503020204020204" charset="-122"/>
              </a:rPr>
            </a:fld>
            <a:endParaRPr lang="zh-CN" altLang="en-US">
              <a:cs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4901-3685-490F-92EE-910143D848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1DA07-3BC1-43A8-B14F-2F3F0030006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4901-3685-490F-92EE-910143D848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1DA07-3BC1-43A8-B14F-2F3F0030006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 rotWithShape="0">
          <a:gsLst>
            <a:gs pos="0">
              <a:srgbClr val="F2F2F2"/>
            </a:gs>
            <a:gs pos="100000">
              <a:schemeClr val="bg1"/>
            </a:gs>
          </a:gsLst>
          <a:lin ang="162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1683" cy="685768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09664" y="6356172"/>
            <a:ext cx="2845096" cy="366611"/>
          </a:xfrm>
          <a:prstGeom prst="rect">
            <a:avLst/>
          </a:prstGeom>
          <a:noFill/>
          <a:ln>
            <a:noFill/>
          </a:ln>
        </p:spPr>
        <p:txBody>
          <a:bodyPr vert="horz" wrap="square" lIns="121917" tIns="60958" rIns="121917" bIns="60958" numCol="1" anchor="ctr" anchorCtr="0" compatLnSpc="1"/>
          <a:p>
            <a:pPr fontAlgn="base"/>
            <a:fld id="{2600A9ED-B137-4EEB-9FB7-9B1F816D7FFC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2400" strike="noStrike" noProof="1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66034" y="6356172"/>
            <a:ext cx="3859615" cy="366611"/>
          </a:xfrm>
          <a:prstGeom prst="rect">
            <a:avLst/>
          </a:prstGeom>
          <a:noFill/>
          <a:ln>
            <a:noFill/>
          </a:ln>
        </p:spPr>
        <p:txBody>
          <a:bodyPr vert="horz" wrap="square" lIns="121917" tIns="60958" rIns="121917" bIns="60958" numCol="1" anchor="ctr" anchorCtr="0" compatLnSpc="1"/>
          <a:p>
            <a:pPr fontAlgn="base"/>
            <a:endParaRPr lang="zh-CN" alt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736923" y="6356172"/>
            <a:ext cx="2845096" cy="366611"/>
          </a:xfrm>
          <a:prstGeom prst="rect">
            <a:avLst/>
          </a:prstGeom>
          <a:noFill/>
          <a:ln>
            <a:noFill/>
          </a:ln>
        </p:spPr>
        <p:txBody>
          <a:bodyPr vert="horz" wrap="square" lIns="121917" tIns="60958" rIns="121917" bIns="60958" numCol="1" anchor="ctr" anchorCtr="0" compatLnSpc="1"/>
          <a:p>
            <a:pPr fontAlgn="base"/>
            <a:fld id="{60D42F8F-D216-40C0-BD59-4B503B35F0B1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24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ll/>
      </p:transition>
    </mc:Choice>
    <mc:Fallback>
      <p:transition spd="slow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3A824901-3685-490F-92EE-910143D848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81A1DA07-3BC1-43A8-B14F-2F3F0030006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9.xml"/><Relationship Id="rId8" Type="http://schemas.openxmlformats.org/officeDocument/2006/relationships/image" Target="../media/image23.jpeg"/><Relationship Id="rId7" Type="http://schemas.openxmlformats.org/officeDocument/2006/relationships/tags" Target="../tags/tag18.xml"/><Relationship Id="rId6" Type="http://schemas.openxmlformats.org/officeDocument/2006/relationships/image" Target="../media/image22.png"/><Relationship Id="rId5" Type="http://schemas.openxmlformats.org/officeDocument/2006/relationships/tags" Target="../tags/tag17.xml"/><Relationship Id="rId4" Type="http://schemas.openxmlformats.org/officeDocument/2006/relationships/image" Target="../media/image21.jpeg"/><Relationship Id="rId3" Type="http://schemas.openxmlformats.org/officeDocument/2006/relationships/tags" Target="../tags/tag16.xml"/><Relationship Id="rId2" Type="http://schemas.openxmlformats.org/officeDocument/2006/relationships/image" Target="../media/image20.jpe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2.jpeg"/><Relationship Id="rId1" Type="http://schemas.openxmlformats.org/officeDocument/2006/relationships/tags" Target="../tags/tag1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2" Type="http://schemas.openxmlformats.org/officeDocument/2006/relationships/slideLayout" Target="../slideLayouts/slideLayout2.xml"/><Relationship Id="rId41" Type="http://schemas.openxmlformats.org/officeDocument/2006/relationships/image" Target="../media/image2.jpeg"/><Relationship Id="rId40" Type="http://schemas.openxmlformats.org/officeDocument/2006/relationships/tags" Target="../tags/tag59.xml"/><Relationship Id="rId4" Type="http://schemas.openxmlformats.org/officeDocument/2006/relationships/tags" Target="../tags/tag23.xml"/><Relationship Id="rId39" Type="http://schemas.openxmlformats.org/officeDocument/2006/relationships/tags" Target="../tags/tag58.xml"/><Relationship Id="rId38" Type="http://schemas.openxmlformats.org/officeDocument/2006/relationships/tags" Target="../tags/tag57.xml"/><Relationship Id="rId37" Type="http://schemas.openxmlformats.org/officeDocument/2006/relationships/tags" Target="../tags/tag56.xml"/><Relationship Id="rId36" Type="http://schemas.openxmlformats.org/officeDocument/2006/relationships/tags" Target="../tags/tag55.xml"/><Relationship Id="rId35" Type="http://schemas.openxmlformats.org/officeDocument/2006/relationships/tags" Target="../tags/tag54.xml"/><Relationship Id="rId34" Type="http://schemas.openxmlformats.org/officeDocument/2006/relationships/tags" Target="../tags/tag53.xml"/><Relationship Id="rId33" Type="http://schemas.openxmlformats.org/officeDocument/2006/relationships/tags" Target="../tags/tag52.xml"/><Relationship Id="rId32" Type="http://schemas.openxmlformats.org/officeDocument/2006/relationships/tags" Target="../tags/tag51.xml"/><Relationship Id="rId31" Type="http://schemas.openxmlformats.org/officeDocument/2006/relationships/tags" Target="../tags/tag50.xml"/><Relationship Id="rId30" Type="http://schemas.openxmlformats.org/officeDocument/2006/relationships/tags" Target="../tags/tag49.xml"/><Relationship Id="rId3" Type="http://schemas.openxmlformats.org/officeDocument/2006/relationships/tags" Target="../tags/tag22.xml"/><Relationship Id="rId29" Type="http://schemas.openxmlformats.org/officeDocument/2006/relationships/tags" Target="../tags/tag48.xml"/><Relationship Id="rId28" Type="http://schemas.openxmlformats.org/officeDocument/2006/relationships/tags" Target="../tags/tag47.xml"/><Relationship Id="rId27" Type="http://schemas.openxmlformats.org/officeDocument/2006/relationships/tags" Target="../tags/tag46.xml"/><Relationship Id="rId26" Type="http://schemas.openxmlformats.org/officeDocument/2006/relationships/tags" Target="../tags/tag45.xml"/><Relationship Id="rId25" Type="http://schemas.openxmlformats.org/officeDocument/2006/relationships/tags" Target="../tags/tag44.xml"/><Relationship Id="rId24" Type="http://schemas.openxmlformats.org/officeDocument/2006/relationships/tags" Target="../tags/tag43.xml"/><Relationship Id="rId23" Type="http://schemas.openxmlformats.org/officeDocument/2006/relationships/tags" Target="../tags/tag42.xml"/><Relationship Id="rId22" Type="http://schemas.openxmlformats.org/officeDocument/2006/relationships/tags" Target="../tags/tag41.xml"/><Relationship Id="rId21" Type="http://schemas.openxmlformats.org/officeDocument/2006/relationships/tags" Target="../tags/tag40.xml"/><Relationship Id="rId20" Type="http://schemas.openxmlformats.org/officeDocument/2006/relationships/tags" Target="../tags/tag39.xml"/><Relationship Id="rId2" Type="http://schemas.openxmlformats.org/officeDocument/2006/relationships/tags" Target="../tags/tag21.xml"/><Relationship Id="rId19" Type="http://schemas.openxmlformats.org/officeDocument/2006/relationships/tags" Target="../tags/tag38.xml"/><Relationship Id="rId18" Type="http://schemas.openxmlformats.org/officeDocument/2006/relationships/tags" Target="../tags/tag37.xml"/><Relationship Id="rId17" Type="http://schemas.openxmlformats.org/officeDocument/2006/relationships/tags" Target="../tags/tag36.xml"/><Relationship Id="rId16" Type="http://schemas.openxmlformats.org/officeDocument/2006/relationships/tags" Target="../tags/tag35.xml"/><Relationship Id="rId15" Type="http://schemas.openxmlformats.org/officeDocument/2006/relationships/tags" Target="../tags/tag34.xml"/><Relationship Id="rId14" Type="http://schemas.openxmlformats.org/officeDocument/2006/relationships/tags" Target="../tags/tag33.xml"/><Relationship Id="rId13" Type="http://schemas.openxmlformats.org/officeDocument/2006/relationships/tags" Target="../tags/tag32.xml"/><Relationship Id="rId12" Type="http://schemas.openxmlformats.org/officeDocument/2006/relationships/tags" Target="../tags/tag31.xml"/><Relationship Id="rId11" Type="http://schemas.openxmlformats.org/officeDocument/2006/relationships/tags" Target="../tags/tag30.xml"/><Relationship Id="rId10" Type="http://schemas.openxmlformats.org/officeDocument/2006/relationships/tags" Target="../tags/tag29.xml"/><Relationship Id="rId1" Type="http://schemas.openxmlformats.org/officeDocument/2006/relationships/tags" Target="../tags/tag20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.jpeg"/><Relationship Id="rId3" Type="http://schemas.openxmlformats.org/officeDocument/2006/relationships/tags" Target="../tags/tag60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.jpeg"/><Relationship Id="rId6" Type="http://schemas.openxmlformats.org/officeDocument/2006/relationships/tags" Target="../tags/tag61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tags" Target="../tags/tag6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jpeg"/><Relationship Id="rId8" Type="http://schemas.openxmlformats.org/officeDocument/2006/relationships/tags" Target="../tags/tag66.xml"/><Relationship Id="rId7" Type="http://schemas.openxmlformats.org/officeDocument/2006/relationships/image" Target="../media/image35.png"/><Relationship Id="rId6" Type="http://schemas.openxmlformats.org/officeDocument/2006/relationships/image" Target="../media/image34.jpeg"/><Relationship Id="rId5" Type="http://schemas.openxmlformats.org/officeDocument/2006/relationships/tags" Target="../tags/tag65.xml"/><Relationship Id="rId4" Type="http://schemas.openxmlformats.org/officeDocument/2006/relationships/image" Target="../media/image33.jpeg"/><Relationship Id="rId3" Type="http://schemas.openxmlformats.org/officeDocument/2006/relationships/tags" Target="../tags/tag64.xml"/><Relationship Id="rId2" Type="http://schemas.openxmlformats.org/officeDocument/2006/relationships/image" Target="../media/image32.jpeg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63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tags" Target="../tags/tag67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tags" Target="../tags/tag70.xml"/><Relationship Id="rId4" Type="http://schemas.openxmlformats.org/officeDocument/2006/relationships/image" Target="../media/image40.jpeg"/><Relationship Id="rId3" Type="http://schemas.openxmlformats.org/officeDocument/2006/relationships/tags" Target="../tags/tag69.xml"/><Relationship Id="rId2" Type="http://schemas.openxmlformats.org/officeDocument/2006/relationships/image" Target="../media/image39.png"/><Relationship Id="rId1" Type="http://schemas.openxmlformats.org/officeDocument/2006/relationships/tags" Target="../tags/tag68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4.png"/><Relationship Id="rId8" Type="http://schemas.openxmlformats.org/officeDocument/2006/relationships/tags" Target="../tags/tag75.xml"/><Relationship Id="rId7" Type="http://schemas.openxmlformats.org/officeDocument/2006/relationships/image" Target="../media/image43.png"/><Relationship Id="rId6" Type="http://schemas.openxmlformats.org/officeDocument/2006/relationships/tags" Target="../tags/tag74.xml"/><Relationship Id="rId5" Type="http://schemas.openxmlformats.org/officeDocument/2006/relationships/image" Target="../media/image42.png"/><Relationship Id="rId4" Type="http://schemas.openxmlformats.org/officeDocument/2006/relationships/tags" Target="../tags/tag73.xml"/><Relationship Id="rId3" Type="http://schemas.openxmlformats.org/officeDocument/2006/relationships/image" Target="../media/image41.png"/><Relationship Id="rId2" Type="http://schemas.openxmlformats.org/officeDocument/2006/relationships/tags" Target="../tags/tag72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77.xml"/><Relationship Id="rId11" Type="http://schemas.openxmlformats.org/officeDocument/2006/relationships/image" Target="../media/image2.jpeg"/><Relationship Id="rId10" Type="http://schemas.openxmlformats.org/officeDocument/2006/relationships/tags" Target="../tags/tag76.xml"/><Relationship Id="rId1" Type="http://schemas.openxmlformats.org/officeDocument/2006/relationships/tags" Target="../tags/tag71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tags" Target="../tags/tag78.xml"/><Relationship Id="rId4" Type="http://schemas.openxmlformats.org/officeDocument/2006/relationships/image" Target="../media/image48.png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tags" Target="../tags/tag79.xml"/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tags" Target="../tags/tag8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.jpeg"/><Relationship Id="rId6" Type="http://schemas.openxmlformats.org/officeDocument/2006/relationships/tags" Target="../tags/tag8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tags" Target="../tags/tag81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3" Type="http://schemas.openxmlformats.org/officeDocument/2006/relationships/image" Target="../media/image2.jpeg"/><Relationship Id="rId2" Type="http://schemas.openxmlformats.org/officeDocument/2006/relationships/tags" Target="../tags/tag83.xml"/><Relationship Id="rId1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tags" Target="../tags/tag84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jpeg"/><Relationship Id="rId2" Type="http://schemas.openxmlformats.org/officeDocument/2006/relationships/tags" Target="../tags/tag86.xml"/><Relationship Id="rId1" Type="http://schemas.openxmlformats.org/officeDocument/2006/relationships/tags" Target="../tags/tag8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jpeg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tags" Target="../tags/tag10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jpeg"/><Relationship Id="rId3" Type="http://schemas.openxmlformats.org/officeDocument/2006/relationships/tags" Target="../tags/tag11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image" Target="../media/image15.jpeg"/><Relationship Id="rId7" Type="http://schemas.openxmlformats.org/officeDocument/2006/relationships/image" Target="../media/image14.svg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tags" Target="../tags/tag12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2.jpeg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tags" Target="../tags/tag14.xml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1661498"/>
            <a:ext cx="12192000" cy="3535005"/>
          </a:xfrm>
          <a:prstGeom prst="rect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433830" y="2638173"/>
            <a:ext cx="932434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300" normalizeH="0" baseline="0" noProof="0" dirty="0">
                <a:ln w="44450"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梅园食堂</a:t>
            </a:r>
            <a:r>
              <a:rPr kumimoji="0" lang="en-US" altLang="zh-CN" sz="6000" b="0" i="0" u="none" strike="noStrike" kern="1200" cap="none" spc="300" normalizeH="0" baseline="0" noProof="0" dirty="0">
                <a:ln w="44450"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2022</a:t>
            </a:r>
            <a:r>
              <a:rPr kumimoji="0" lang="zh-CN" altLang="en-US" sz="6000" b="0" i="0" u="none" strike="noStrike" kern="1200" cap="none" spc="300" normalizeH="0" baseline="0" noProof="0" dirty="0">
                <a:ln w="44450"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年工作总结</a:t>
            </a:r>
            <a:endParaRPr kumimoji="0" lang="zh-CN" altLang="en-US" sz="6000" b="0" i="0" u="none" strike="noStrike" kern="1200" cap="none" spc="300" normalizeH="0" baseline="0" noProof="0" dirty="0">
              <a:ln w="44450"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172461" y="4227674"/>
            <a:ext cx="5847080" cy="398780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汇报人：宋小清 </a:t>
            </a:r>
            <a:r>
              <a:rPr kumimoji="0" lang="zh-CN" altLang="en-US" sz="20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微软雅黑" panose="020B0503020204020204" charset="-122"/>
              </a:rPr>
              <a:t>  </a:t>
            </a:r>
            <a:r>
              <a:rPr kumimoji="0" lang="en-US" altLang="zh-CN" sz="20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微软雅黑" panose="020B0503020204020204" charset="-122"/>
              </a:rPr>
              <a:t>|   </a:t>
            </a:r>
            <a:r>
              <a:rPr kumimoji="0" lang="zh-CN" altLang="en-US" sz="20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汇报时间：</a:t>
            </a:r>
            <a:r>
              <a:rPr lang="en-US" altLang="zh-CN" sz="2000" spc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2022/12/14</a:t>
            </a:r>
            <a:endParaRPr kumimoji="0" lang="zh-CN" altLang="en-US" sz="2000" b="0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3000000" y="3894011"/>
            <a:ext cx="619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04982ea8d6f89f266c0c3fcab2c53b2b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420" y="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4764" y="853440"/>
            <a:ext cx="2002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年度工作概述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消防安全管理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01445" y="1742440"/>
            <a:ext cx="977963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200"/>
              </a:spcAft>
              <a:defRPr/>
            </a:pPr>
            <a:r>
              <a:rPr kumimoji="0" lang="zh-CN" altLang="en-US" sz="1600" i="0" kern="1200" spc="100" normalizeH="0" noProof="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学校原本就是人员密集场所，消防安全不仅关系到食堂安全，更关乎广大师生的人身安全。</a:t>
            </a:r>
            <a:endParaRPr kumimoji="0" lang="zh-CN" altLang="en-US" sz="1600" i="0" kern="1200" spc="100" normalizeH="0" noProof="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3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0550" y="5913120"/>
            <a:ext cx="109893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消防安全管理采取网格管理与定时定点自查、专项检查相结合的方式，确保消防隐患早发现早整改，同时通过消防网格落实安全责任，点面结合，做到消防安全无死角全覆盖。</a:t>
            </a:r>
            <a:endParaRPr lang="zh-CN" altLang="en-US" sz="1400"/>
          </a:p>
        </p:txBody>
      </p:sp>
      <p:pic>
        <p:nvPicPr>
          <p:cNvPr id="5" name="图片 4" descr="微信图片_2022112521174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059545" y="2497455"/>
            <a:ext cx="2520000" cy="2520000"/>
          </a:xfrm>
          <a:prstGeom prst="rect">
            <a:avLst/>
          </a:prstGeom>
          <a:ln w="28575" cmpd="sng">
            <a:solidFill>
              <a:srgbClr val="FF0000"/>
            </a:solidFill>
            <a:prstDash val="solid"/>
          </a:ln>
        </p:spPr>
      </p:pic>
      <p:pic>
        <p:nvPicPr>
          <p:cNvPr id="6" name="图片 5" descr="微信图片_20221014172736"/>
          <p:cNvPicPr/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236335" y="249745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0" name="图片 9" descr="图片1"/>
          <p:cNvPicPr/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413125" y="249745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2" name="图片 11" descr="微信图片_2022112522225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 rot="5400000">
            <a:off x="590005" y="249745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sp>
        <p:nvSpPr>
          <p:cNvPr id="11" name="文本框 10"/>
          <p:cNvSpPr txBox="1"/>
          <p:nvPr/>
        </p:nvSpPr>
        <p:spPr>
          <a:xfrm>
            <a:off x="795655" y="5217795"/>
            <a:ext cx="21082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消防器材巡检记录</a:t>
            </a:r>
            <a:endParaRPr lang="zh-CN" altLang="en-US" sz="1600"/>
          </a:p>
        </p:txBody>
      </p:sp>
      <p:sp>
        <p:nvSpPr>
          <p:cNvPr id="13" name="文本框 12"/>
          <p:cNvSpPr txBox="1"/>
          <p:nvPr/>
        </p:nvSpPr>
        <p:spPr>
          <a:xfrm>
            <a:off x="3619500" y="5217795"/>
            <a:ext cx="21082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燃气管道捡漏</a:t>
            </a:r>
            <a:endParaRPr lang="zh-CN" altLang="en-US" sz="1600"/>
          </a:p>
        </p:txBody>
      </p:sp>
      <p:sp>
        <p:nvSpPr>
          <p:cNvPr id="14" name="文本框 13"/>
          <p:cNvSpPr txBox="1"/>
          <p:nvPr/>
        </p:nvSpPr>
        <p:spPr>
          <a:xfrm>
            <a:off x="6513830" y="5217795"/>
            <a:ext cx="21082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消防器材使用演练</a:t>
            </a:r>
            <a:endParaRPr lang="zh-CN" altLang="en-US" sz="1600"/>
          </a:p>
        </p:txBody>
      </p:sp>
      <p:sp>
        <p:nvSpPr>
          <p:cNvPr id="15" name="文本框 14"/>
          <p:cNvSpPr txBox="1"/>
          <p:nvPr/>
        </p:nvSpPr>
        <p:spPr>
          <a:xfrm>
            <a:off x="9265285" y="5217795"/>
            <a:ext cx="21082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职能部门消防检查</a:t>
            </a:r>
            <a:endParaRPr lang="zh-CN" altLang="en-US" sz="1600"/>
          </a:p>
        </p:txBody>
      </p:sp>
      <p:pic>
        <p:nvPicPr>
          <p:cNvPr id="16" name="图片 15" descr="04982ea8d6f89f266c0c3fcab2c53b2b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52480" y="121285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4764" y="853440"/>
            <a:ext cx="2002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年度工作概述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伙食保障工作</a:t>
            </a:r>
            <a:r>
              <a:rPr lang="en-US" altLang="zh-CN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总体保障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4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52665" y="1908175"/>
            <a:ext cx="2082800" cy="3408045"/>
          </a:xfrm>
          <a:prstGeom prst="rect">
            <a:avLst/>
          </a:prstGeom>
          <a:noFill/>
          <a:ln w="28575" cmpd="sng">
            <a:solidFill>
              <a:srgbClr val="9C181B"/>
            </a:solidFill>
            <a:prstDash val="solid"/>
          </a:ln>
        </p:spPr>
        <p:txBody>
          <a:bodyPr wrap="square" rtlCol="0">
            <a:noAutofit/>
          </a:bodyPr>
          <a:p>
            <a:pPr algn="l"/>
            <a:r>
              <a:rPr lang="zh-CN" altLang="en-US">
                <a:solidFill>
                  <a:schemeClr val="tx1"/>
                </a:solidFill>
              </a:rPr>
              <a:t>从伙食结构调整、确保伙食价格稳定、加大花色品种开发力度三个方面入手，全面提高食堂对伙食保障工作的把控能力，较好的完成了各项伙食保障任务。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平行四边形 19"/>
          <p:cNvSpPr/>
          <p:nvPr>
            <p:custDataLst>
              <p:tags r:id="rId1"/>
            </p:custDataLst>
          </p:nvPr>
        </p:nvSpPr>
        <p:spPr>
          <a:xfrm>
            <a:off x="2875238" y="2102726"/>
            <a:ext cx="3825282" cy="1065590"/>
          </a:xfrm>
          <a:prstGeom prst="parallelogram">
            <a:avLst>
              <a:gd name="adj" fmla="val 14222"/>
            </a:avLst>
          </a:prstGeom>
          <a:gradFill>
            <a:gsLst>
              <a:gs pos="0">
                <a:srgbClr val="F7B802">
                  <a:lumMod val="20000"/>
                  <a:lumOff val="80000"/>
                  <a:alpha val="2000"/>
                </a:srgbClr>
              </a:gs>
              <a:gs pos="100000">
                <a:srgbClr val="7578EC">
                  <a:lumMod val="20000"/>
                  <a:lumOff val="8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cs typeface="MiSans" panose="00000500000000000000" charset="-122"/>
            </a:endParaRPr>
          </a:p>
        </p:txBody>
      </p:sp>
      <p:cxnSp>
        <p:nvCxnSpPr>
          <p:cNvPr id="38" name="直接箭头连接符 37"/>
          <p:cNvCxnSpPr/>
          <p:nvPr>
            <p:custDataLst>
              <p:tags r:id="rId2"/>
            </p:custDataLst>
          </p:nvPr>
        </p:nvCxnSpPr>
        <p:spPr>
          <a:xfrm>
            <a:off x="4855768" y="1977503"/>
            <a:ext cx="471143" cy="0"/>
          </a:xfrm>
          <a:prstGeom prst="straightConnector1">
            <a:avLst/>
          </a:prstGeom>
          <a:ln>
            <a:solidFill>
              <a:srgbClr val="7578EC">
                <a:alpha val="40000"/>
              </a:srgbClr>
            </a:solidFill>
            <a:tailEnd type="stealth"/>
          </a:ln>
        </p:spPr>
        <p:style>
          <a:lnRef idx="1">
            <a:srgbClr val="7578EC"/>
          </a:lnRef>
          <a:fillRef idx="0">
            <a:srgbClr val="7578EC"/>
          </a:fillRef>
          <a:effectRef idx="0">
            <a:srgbClr val="7578EC"/>
          </a:effectRef>
          <a:fontRef idx="minor">
            <a:srgbClr val="000000"/>
          </a:fontRef>
        </p:style>
      </p:cxnSp>
      <p:sp>
        <p:nvSpPr>
          <p:cNvPr id="28" name="平行四边形 27"/>
          <p:cNvSpPr/>
          <p:nvPr>
            <p:custDataLst>
              <p:tags r:id="rId3"/>
            </p:custDataLst>
          </p:nvPr>
        </p:nvSpPr>
        <p:spPr>
          <a:xfrm>
            <a:off x="2875238" y="3463380"/>
            <a:ext cx="3825282" cy="1065590"/>
          </a:xfrm>
          <a:prstGeom prst="parallelogram">
            <a:avLst>
              <a:gd name="adj" fmla="val 14222"/>
            </a:avLst>
          </a:prstGeom>
          <a:gradFill>
            <a:gsLst>
              <a:gs pos="0">
                <a:srgbClr val="F7B802">
                  <a:lumMod val="20000"/>
                  <a:lumOff val="80000"/>
                  <a:alpha val="2000"/>
                </a:srgbClr>
              </a:gs>
              <a:gs pos="100000">
                <a:srgbClr val="F7B802">
                  <a:lumMod val="20000"/>
                  <a:lumOff val="8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cs typeface="MiSans" panose="00000500000000000000" charset="-122"/>
            </a:endParaRPr>
          </a:p>
        </p:txBody>
      </p:sp>
      <p:cxnSp>
        <p:nvCxnSpPr>
          <p:cNvPr id="33" name="直接箭头连接符 32"/>
          <p:cNvCxnSpPr/>
          <p:nvPr>
            <p:custDataLst>
              <p:tags r:id="rId4"/>
            </p:custDataLst>
          </p:nvPr>
        </p:nvCxnSpPr>
        <p:spPr>
          <a:xfrm>
            <a:off x="4855768" y="3338158"/>
            <a:ext cx="471143" cy="0"/>
          </a:xfrm>
          <a:prstGeom prst="straightConnector1">
            <a:avLst/>
          </a:prstGeom>
          <a:ln>
            <a:solidFill>
              <a:srgbClr val="F7B802">
                <a:alpha val="40000"/>
              </a:srgbClr>
            </a:solidFill>
            <a:tailEnd type="stealth"/>
          </a:ln>
        </p:spPr>
        <p:style>
          <a:lnRef idx="1">
            <a:srgbClr val="7578EC"/>
          </a:lnRef>
          <a:fillRef idx="0">
            <a:srgbClr val="7578EC"/>
          </a:fillRef>
          <a:effectRef idx="0">
            <a:srgbClr val="7578EC"/>
          </a:effectRef>
          <a:fontRef idx="minor">
            <a:srgbClr val="000000"/>
          </a:fontRef>
        </p:style>
      </p:cxnSp>
      <p:sp>
        <p:nvSpPr>
          <p:cNvPr id="51" name="平行四边形 50"/>
          <p:cNvSpPr/>
          <p:nvPr>
            <p:custDataLst>
              <p:tags r:id="rId5"/>
            </p:custDataLst>
          </p:nvPr>
        </p:nvSpPr>
        <p:spPr>
          <a:xfrm>
            <a:off x="2875238" y="4824035"/>
            <a:ext cx="3825282" cy="1065590"/>
          </a:xfrm>
          <a:prstGeom prst="parallelogram">
            <a:avLst>
              <a:gd name="adj" fmla="val 14222"/>
            </a:avLst>
          </a:prstGeom>
          <a:gradFill>
            <a:gsLst>
              <a:gs pos="0">
                <a:srgbClr val="F7B802">
                  <a:lumMod val="20000"/>
                  <a:lumOff val="80000"/>
                  <a:alpha val="2000"/>
                </a:srgbClr>
              </a:gs>
              <a:gs pos="100000">
                <a:srgbClr val="F18703">
                  <a:lumMod val="20000"/>
                  <a:lumOff val="8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cs typeface="MiSans" panose="00000500000000000000" charset="-122"/>
            </a:endParaRPr>
          </a:p>
        </p:txBody>
      </p:sp>
      <p:cxnSp>
        <p:nvCxnSpPr>
          <p:cNvPr id="56" name="直接箭头连接符 55"/>
          <p:cNvCxnSpPr/>
          <p:nvPr>
            <p:custDataLst>
              <p:tags r:id="rId6"/>
            </p:custDataLst>
          </p:nvPr>
        </p:nvCxnSpPr>
        <p:spPr>
          <a:xfrm>
            <a:off x="4855768" y="4698812"/>
            <a:ext cx="471143" cy="0"/>
          </a:xfrm>
          <a:prstGeom prst="straightConnector1">
            <a:avLst/>
          </a:prstGeom>
          <a:ln>
            <a:solidFill>
              <a:srgbClr val="F18703">
                <a:alpha val="40000"/>
              </a:srgbClr>
            </a:solidFill>
            <a:tailEnd type="stealth"/>
          </a:ln>
        </p:spPr>
        <p:style>
          <a:lnRef idx="1">
            <a:srgbClr val="7578EC"/>
          </a:lnRef>
          <a:fillRef idx="0">
            <a:srgbClr val="7578EC"/>
          </a:fillRef>
          <a:effectRef idx="0">
            <a:srgbClr val="7578EC"/>
          </a:effectRef>
          <a:fontRef idx="minor">
            <a:srgbClr val="000000"/>
          </a:fontRef>
        </p:style>
      </p:cxnSp>
      <p:sp>
        <p:nvSpPr>
          <p:cNvPr id="107" name="燕尾形 106"/>
          <p:cNvSpPr/>
          <p:nvPr>
            <p:custDataLst>
              <p:tags r:id="rId7"/>
            </p:custDataLst>
          </p:nvPr>
        </p:nvSpPr>
        <p:spPr>
          <a:xfrm>
            <a:off x="3004779" y="3338158"/>
            <a:ext cx="1900886" cy="401575"/>
          </a:xfrm>
          <a:prstGeom prst="chevron">
            <a:avLst/>
          </a:prstGeom>
          <a:noFill/>
          <a:ln>
            <a:gradFill>
              <a:gsLst>
                <a:gs pos="0">
                  <a:srgbClr val="F7B802"/>
                </a:gs>
                <a:gs pos="100000">
                  <a:srgbClr val="F7B802">
                    <a:alpha val="0"/>
                  </a:srgbClr>
                </a:gs>
              </a:gsLst>
              <a:lin ang="10800000" scaled="1"/>
            </a:gradFill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4" name="燕尾形 103"/>
          <p:cNvSpPr/>
          <p:nvPr>
            <p:custDataLst>
              <p:tags r:id="rId8"/>
            </p:custDataLst>
          </p:nvPr>
        </p:nvSpPr>
        <p:spPr>
          <a:xfrm>
            <a:off x="2729865" y="3257075"/>
            <a:ext cx="2040982" cy="431322"/>
          </a:xfrm>
          <a:prstGeom prst="chevron">
            <a:avLst/>
          </a:prstGeom>
          <a:solidFill>
            <a:srgbClr val="F7B802"/>
          </a:solidFill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8" name="燕尾形 117"/>
          <p:cNvSpPr/>
          <p:nvPr>
            <p:custDataLst>
              <p:tags r:id="rId9"/>
            </p:custDataLst>
          </p:nvPr>
        </p:nvSpPr>
        <p:spPr>
          <a:xfrm>
            <a:off x="3004779" y="4730478"/>
            <a:ext cx="1900886" cy="401575"/>
          </a:xfrm>
          <a:prstGeom prst="chevron">
            <a:avLst/>
          </a:prstGeom>
          <a:noFill/>
          <a:ln>
            <a:gradFill>
              <a:gsLst>
                <a:gs pos="0">
                  <a:srgbClr val="F18703"/>
                </a:gs>
                <a:gs pos="100000">
                  <a:srgbClr val="F18703">
                    <a:alpha val="0"/>
                  </a:srgbClr>
                </a:gs>
              </a:gsLst>
              <a:lin ang="10800000" scaled="1"/>
            </a:gradFill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9" name="燕尾形 118"/>
          <p:cNvSpPr/>
          <p:nvPr>
            <p:custDataLst>
              <p:tags r:id="rId10"/>
            </p:custDataLst>
          </p:nvPr>
        </p:nvSpPr>
        <p:spPr>
          <a:xfrm>
            <a:off x="2729865" y="4649395"/>
            <a:ext cx="2040982" cy="431322"/>
          </a:xfrm>
          <a:prstGeom prst="chevron">
            <a:avLst/>
          </a:prstGeom>
          <a:solidFill>
            <a:srgbClr val="F18703"/>
          </a:solidFill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2" name="燕尾形 121"/>
          <p:cNvSpPr/>
          <p:nvPr>
            <p:custDataLst>
              <p:tags r:id="rId11"/>
            </p:custDataLst>
          </p:nvPr>
        </p:nvSpPr>
        <p:spPr>
          <a:xfrm>
            <a:off x="3004779" y="1945838"/>
            <a:ext cx="1900886" cy="401575"/>
          </a:xfrm>
          <a:prstGeom prst="chevron">
            <a:avLst/>
          </a:prstGeom>
          <a:noFill/>
          <a:ln>
            <a:gradFill>
              <a:gsLst>
                <a:gs pos="0">
                  <a:srgbClr val="7578EC"/>
                </a:gs>
                <a:gs pos="100000">
                  <a:srgbClr val="7578EC">
                    <a:alpha val="0"/>
                  </a:srgbClr>
                </a:gs>
              </a:gsLst>
              <a:lin ang="10800000" scaled="1"/>
            </a:gradFill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3" name="燕尾形 122"/>
          <p:cNvSpPr/>
          <p:nvPr>
            <p:custDataLst>
              <p:tags r:id="rId12"/>
            </p:custDataLst>
          </p:nvPr>
        </p:nvSpPr>
        <p:spPr>
          <a:xfrm>
            <a:off x="2729865" y="1864755"/>
            <a:ext cx="2040982" cy="431322"/>
          </a:xfrm>
          <a:prstGeom prst="chevron">
            <a:avLst/>
          </a:prstGeom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3" name="文本框 132"/>
          <p:cNvSpPr txBox="1"/>
          <p:nvPr>
            <p:custDataLst>
              <p:tags r:id="rId13"/>
            </p:custDataLst>
          </p:nvPr>
        </p:nvSpPr>
        <p:spPr>
          <a:xfrm>
            <a:off x="5474204" y="1855639"/>
            <a:ext cx="383824" cy="243728"/>
          </a:xfrm>
          <a:prstGeom prst="rect">
            <a:avLst/>
          </a:prstGeom>
          <a:noFill/>
        </p:spPr>
        <p:txBody>
          <a:bodyPr wrap="square" bIns="0" rtlCol="0">
            <a:normAutofit fontScale="40000"/>
          </a:bodyPr>
          <a:p>
            <a:r>
              <a:rPr lang="en-US" altLang="zh-CN" sz="2000" spc="300">
                <a:gradFill>
                  <a:gsLst>
                    <a:gs pos="0">
                      <a:srgbClr val="7578EC">
                        <a:lumMod val="40000"/>
                        <a:lumOff val="60000"/>
                      </a:srgbClr>
                    </a:gs>
                    <a:gs pos="100000">
                      <a:srgbClr val="7578EC">
                        <a:lumMod val="75000"/>
                      </a:srgbClr>
                    </a:gs>
                  </a:gsLst>
                  <a:lin ang="16200000" scaled="0"/>
                </a:gra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01</a:t>
            </a:r>
            <a:endParaRPr lang="en-US" altLang="zh-CN" sz="2000" spc="300">
              <a:gradFill>
                <a:gsLst>
                  <a:gs pos="0">
                    <a:srgbClr val="7578EC">
                      <a:lumMod val="40000"/>
                      <a:lumOff val="60000"/>
                    </a:srgbClr>
                  </a:gs>
                  <a:gs pos="100000">
                    <a:srgbClr val="7578EC">
                      <a:lumMod val="75000"/>
                    </a:srgbClr>
                  </a:gs>
                </a:gsLst>
                <a:lin ang="16200000" scaled="0"/>
              </a:gra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134" name="文本框 133"/>
          <p:cNvSpPr txBox="1"/>
          <p:nvPr>
            <p:custDataLst>
              <p:tags r:id="rId14"/>
            </p:custDataLst>
          </p:nvPr>
        </p:nvSpPr>
        <p:spPr>
          <a:xfrm>
            <a:off x="5474204" y="3216294"/>
            <a:ext cx="383824" cy="243728"/>
          </a:xfrm>
          <a:prstGeom prst="rect">
            <a:avLst/>
          </a:prstGeom>
          <a:noFill/>
        </p:spPr>
        <p:txBody>
          <a:bodyPr wrap="square" bIns="0" rtlCol="0">
            <a:normAutofit fontScale="40000"/>
          </a:bodyPr>
          <a:p>
            <a:r>
              <a:rPr lang="en-US" altLang="zh-CN" sz="2000" spc="300">
                <a:gradFill>
                  <a:gsLst>
                    <a:gs pos="0">
                      <a:srgbClr val="F7B802">
                        <a:lumMod val="40000"/>
                        <a:lumOff val="60000"/>
                      </a:srgbClr>
                    </a:gs>
                    <a:gs pos="100000">
                      <a:srgbClr val="F7B802">
                        <a:lumMod val="75000"/>
                      </a:srgbClr>
                    </a:gs>
                  </a:gsLst>
                  <a:lin ang="16200000" scaled="0"/>
                </a:gra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02</a:t>
            </a:r>
            <a:endParaRPr lang="en-US" altLang="zh-CN" sz="2000" spc="300">
              <a:gradFill>
                <a:gsLst>
                  <a:gs pos="0">
                    <a:srgbClr val="F7B802">
                      <a:lumMod val="40000"/>
                      <a:lumOff val="60000"/>
                    </a:srgbClr>
                  </a:gs>
                  <a:gs pos="100000">
                    <a:srgbClr val="F7B802">
                      <a:lumMod val="75000"/>
                    </a:srgbClr>
                  </a:gs>
                </a:gsLst>
                <a:lin ang="16200000" scaled="0"/>
              </a:gra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135" name="文本框 134"/>
          <p:cNvSpPr txBox="1"/>
          <p:nvPr>
            <p:custDataLst>
              <p:tags r:id="rId15"/>
            </p:custDataLst>
          </p:nvPr>
        </p:nvSpPr>
        <p:spPr>
          <a:xfrm>
            <a:off x="5474204" y="4576948"/>
            <a:ext cx="383824" cy="243728"/>
          </a:xfrm>
          <a:prstGeom prst="rect">
            <a:avLst/>
          </a:prstGeom>
          <a:noFill/>
        </p:spPr>
        <p:txBody>
          <a:bodyPr wrap="square" bIns="0" rtlCol="0">
            <a:normAutofit fontScale="40000"/>
          </a:bodyPr>
          <a:p>
            <a:r>
              <a:rPr lang="en-US" altLang="zh-CN" sz="2000" spc="300">
                <a:gradFill>
                  <a:gsLst>
                    <a:gs pos="0">
                      <a:srgbClr val="F18703">
                        <a:lumMod val="40000"/>
                        <a:lumOff val="60000"/>
                      </a:srgbClr>
                    </a:gs>
                    <a:gs pos="100000">
                      <a:srgbClr val="F18703">
                        <a:lumMod val="75000"/>
                      </a:srgbClr>
                    </a:gs>
                  </a:gsLst>
                  <a:lin ang="16200000" scaled="0"/>
                </a:gra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03</a:t>
            </a:r>
            <a:endParaRPr lang="en-US" altLang="zh-CN" sz="2000" spc="300">
              <a:gradFill>
                <a:gsLst>
                  <a:gs pos="0">
                    <a:srgbClr val="F18703">
                      <a:lumMod val="40000"/>
                      <a:lumOff val="60000"/>
                    </a:srgbClr>
                  </a:gs>
                  <a:gs pos="100000">
                    <a:srgbClr val="F18703">
                      <a:lumMod val="75000"/>
                    </a:srgbClr>
                  </a:gs>
                </a:gsLst>
                <a:lin ang="16200000" scaled="0"/>
              </a:gra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146" name="文本框 145"/>
          <p:cNvSpPr txBox="1"/>
          <p:nvPr>
            <p:custDataLst>
              <p:tags r:id="rId16"/>
            </p:custDataLst>
          </p:nvPr>
        </p:nvSpPr>
        <p:spPr>
          <a:xfrm>
            <a:off x="3129042" y="1946797"/>
            <a:ext cx="1243109" cy="266757"/>
          </a:xfrm>
          <a:prstGeom prst="rect">
            <a:avLst/>
          </a:prstGeom>
          <a:noFill/>
        </p:spPr>
        <p:txBody>
          <a:bodyPr wrap="square" bIns="0" rtlCol="0">
            <a:normAutofit fontScale="70000"/>
          </a:bodyPr>
          <a:p>
            <a:pPr algn="ctr"/>
            <a:r>
              <a:rPr lang="zh-CN" altLang="en-US" spc="300">
                <a:solidFill>
                  <a:srgbClr val="FFFFFF"/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添加小标题</a:t>
            </a:r>
            <a:endParaRPr lang="zh-CN" altLang="en-US" spc="300">
              <a:solidFill>
                <a:srgbClr val="FFFFFF"/>
              </a:soli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139" name="文本框 138"/>
          <p:cNvSpPr txBox="1"/>
          <p:nvPr>
            <p:custDataLst>
              <p:tags r:id="rId17"/>
            </p:custDataLst>
          </p:nvPr>
        </p:nvSpPr>
        <p:spPr>
          <a:xfrm>
            <a:off x="3129042" y="3339117"/>
            <a:ext cx="1243109" cy="266757"/>
          </a:xfrm>
          <a:prstGeom prst="rect">
            <a:avLst/>
          </a:prstGeom>
          <a:noFill/>
        </p:spPr>
        <p:txBody>
          <a:bodyPr wrap="square" bIns="0" rtlCol="0">
            <a:normAutofit fontScale="70000"/>
          </a:bodyPr>
          <a:p>
            <a:pPr algn="ctr"/>
            <a:r>
              <a:rPr lang="zh-CN" altLang="en-US" spc="300">
                <a:solidFill>
                  <a:srgbClr val="FFFFFF"/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添加小标题</a:t>
            </a:r>
            <a:endParaRPr lang="zh-CN" altLang="en-US" spc="300">
              <a:solidFill>
                <a:srgbClr val="FFFFFF"/>
              </a:soli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140" name="文本框 139"/>
          <p:cNvSpPr txBox="1"/>
          <p:nvPr>
            <p:custDataLst>
              <p:tags r:id="rId18"/>
            </p:custDataLst>
          </p:nvPr>
        </p:nvSpPr>
        <p:spPr>
          <a:xfrm>
            <a:off x="3129042" y="4731437"/>
            <a:ext cx="1243109" cy="266757"/>
          </a:xfrm>
          <a:prstGeom prst="rect">
            <a:avLst/>
          </a:prstGeom>
          <a:noFill/>
        </p:spPr>
        <p:txBody>
          <a:bodyPr wrap="square" bIns="0" rtlCol="0">
            <a:normAutofit fontScale="70000"/>
          </a:bodyPr>
          <a:p>
            <a:pPr algn="ctr"/>
            <a:r>
              <a:rPr lang="zh-CN" altLang="en-US" spc="300">
                <a:solidFill>
                  <a:srgbClr val="FFFFFF"/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添加小标题</a:t>
            </a:r>
            <a:endParaRPr lang="zh-CN" altLang="en-US" spc="300">
              <a:solidFill>
                <a:srgbClr val="FFFFFF"/>
              </a:soli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22" name="平行四边形 21"/>
          <p:cNvSpPr/>
          <p:nvPr>
            <p:custDataLst>
              <p:tags r:id="rId19"/>
            </p:custDataLst>
          </p:nvPr>
        </p:nvSpPr>
        <p:spPr>
          <a:xfrm>
            <a:off x="2596473" y="2296401"/>
            <a:ext cx="3825282" cy="1065590"/>
          </a:xfrm>
          <a:prstGeom prst="parallelogram">
            <a:avLst>
              <a:gd name="adj" fmla="val 14222"/>
            </a:avLst>
          </a:prstGeom>
          <a:gradFill>
            <a:gsLst>
              <a:gs pos="0">
                <a:srgbClr val="F7B802">
                  <a:lumMod val="20000"/>
                  <a:lumOff val="80000"/>
                  <a:alpha val="2000"/>
                </a:srgbClr>
              </a:gs>
              <a:gs pos="100000">
                <a:srgbClr val="7578EC">
                  <a:lumMod val="20000"/>
                  <a:lumOff val="8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cs typeface="MiSans" panose="00000500000000000000" charset="-122"/>
            </a:endParaRPr>
          </a:p>
        </p:txBody>
      </p:sp>
      <p:cxnSp>
        <p:nvCxnSpPr>
          <p:cNvPr id="23" name="直接箭头连接符 22"/>
          <p:cNvCxnSpPr/>
          <p:nvPr>
            <p:custDataLst>
              <p:tags r:id="rId20"/>
            </p:custDataLst>
          </p:nvPr>
        </p:nvCxnSpPr>
        <p:spPr>
          <a:xfrm>
            <a:off x="4855768" y="1977503"/>
            <a:ext cx="471143" cy="0"/>
          </a:xfrm>
          <a:prstGeom prst="straightConnector1">
            <a:avLst/>
          </a:prstGeom>
          <a:ln>
            <a:solidFill>
              <a:srgbClr val="7578EC">
                <a:alpha val="40000"/>
              </a:srgbClr>
            </a:solidFill>
            <a:tailEnd type="stealth"/>
          </a:ln>
        </p:spPr>
        <p:style>
          <a:lnRef idx="1">
            <a:srgbClr val="7578EC"/>
          </a:lnRef>
          <a:fillRef idx="0">
            <a:srgbClr val="7578EC"/>
          </a:fillRef>
          <a:effectRef idx="0">
            <a:srgbClr val="7578EC"/>
          </a:effectRef>
          <a:fontRef idx="minor">
            <a:srgbClr val="000000"/>
          </a:fontRef>
        </p:style>
      </p:cxnSp>
      <p:sp>
        <p:nvSpPr>
          <p:cNvPr id="24" name="平行四边形 23"/>
          <p:cNvSpPr/>
          <p:nvPr>
            <p:custDataLst>
              <p:tags r:id="rId21"/>
            </p:custDataLst>
          </p:nvPr>
        </p:nvSpPr>
        <p:spPr>
          <a:xfrm>
            <a:off x="2596473" y="3758655"/>
            <a:ext cx="3825282" cy="1065590"/>
          </a:xfrm>
          <a:prstGeom prst="parallelogram">
            <a:avLst>
              <a:gd name="adj" fmla="val 14222"/>
            </a:avLst>
          </a:prstGeom>
          <a:gradFill>
            <a:gsLst>
              <a:gs pos="0">
                <a:srgbClr val="F7B802">
                  <a:lumMod val="20000"/>
                  <a:lumOff val="80000"/>
                  <a:alpha val="2000"/>
                </a:srgbClr>
              </a:gs>
              <a:gs pos="100000">
                <a:srgbClr val="F7B802">
                  <a:lumMod val="20000"/>
                  <a:lumOff val="8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cs typeface="MiSans" panose="00000500000000000000" charset="-122"/>
            </a:endParaRPr>
          </a:p>
        </p:txBody>
      </p:sp>
      <p:cxnSp>
        <p:nvCxnSpPr>
          <p:cNvPr id="26" name="直接箭头连接符 25"/>
          <p:cNvCxnSpPr/>
          <p:nvPr>
            <p:custDataLst>
              <p:tags r:id="rId22"/>
            </p:custDataLst>
          </p:nvPr>
        </p:nvCxnSpPr>
        <p:spPr>
          <a:xfrm>
            <a:off x="4855768" y="3338158"/>
            <a:ext cx="471143" cy="0"/>
          </a:xfrm>
          <a:prstGeom prst="straightConnector1">
            <a:avLst/>
          </a:prstGeom>
          <a:ln>
            <a:solidFill>
              <a:srgbClr val="F7B802">
                <a:alpha val="40000"/>
              </a:srgbClr>
            </a:solidFill>
            <a:tailEnd type="stealth"/>
          </a:ln>
        </p:spPr>
        <p:style>
          <a:lnRef idx="1">
            <a:srgbClr val="7578EC"/>
          </a:lnRef>
          <a:fillRef idx="0">
            <a:srgbClr val="7578EC"/>
          </a:fillRef>
          <a:effectRef idx="0">
            <a:srgbClr val="7578EC"/>
          </a:effectRef>
          <a:fontRef idx="minor">
            <a:srgbClr val="000000"/>
          </a:fontRef>
        </p:style>
      </p:cxnSp>
      <p:sp>
        <p:nvSpPr>
          <p:cNvPr id="27" name="平行四边形 26"/>
          <p:cNvSpPr/>
          <p:nvPr>
            <p:custDataLst>
              <p:tags r:id="rId23"/>
            </p:custDataLst>
          </p:nvPr>
        </p:nvSpPr>
        <p:spPr>
          <a:xfrm>
            <a:off x="2596473" y="5080575"/>
            <a:ext cx="3825282" cy="1065590"/>
          </a:xfrm>
          <a:prstGeom prst="parallelogram">
            <a:avLst>
              <a:gd name="adj" fmla="val 14222"/>
            </a:avLst>
          </a:prstGeom>
          <a:gradFill>
            <a:gsLst>
              <a:gs pos="0">
                <a:srgbClr val="F7B802">
                  <a:lumMod val="20000"/>
                  <a:lumOff val="80000"/>
                  <a:alpha val="2000"/>
                </a:srgbClr>
              </a:gs>
              <a:gs pos="100000">
                <a:srgbClr val="F18703">
                  <a:lumMod val="20000"/>
                  <a:lumOff val="8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cs typeface="MiSans" panose="00000500000000000000" charset="-122"/>
            </a:endParaRPr>
          </a:p>
        </p:txBody>
      </p:sp>
      <p:cxnSp>
        <p:nvCxnSpPr>
          <p:cNvPr id="29" name="直接箭头连接符 28"/>
          <p:cNvCxnSpPr/>
          <p:nvPr>
            <p:custDataLst>
              <p:tags r:id="rId24"/>
            </p:custDataLst>
          </p:nvPr>
        </p:nvCxnSpPr>
        <p:spPr>
          <a:xfrm>
            <a:off x="4855768" y="4698812"/>
            <a:ext cx="471143" cy="0"/>
          </a:xfrm>
          <a:prstGeom prst="straightConnector1">
            <a:avLst/>
          </a:prstGeom>
          <a:ln>
            <a:solidFill>
              <a:srgbClr val="F18703">
                <a:alpha val="40000"/>
              </a:srgbClr>
            </a:solidFill>
            <a:tailEnd type="stealth"/>
          </a:ln>
        </p:spPr>
        <p:style>
          <a:lnRef idx="1">
            <a:srgbClr val="7578EC"/>
          </a:lnRef>
          <a:fillRef idx="0">
            <a:srgbClr val="7578EC"/>
          </a:fillRef>
          <a:effectRef idx="0">
            <a:srgbClr val="7578EC"/>
          </a:effectRef>
          <a:fontRef idx="minor">
            <a:srgbClr val="000000"/>
          </a:fontRef>
        </p:style>
      </p:cxnSp>
      <p:sp>
        <p:nvSpPr>
          <p:cNvPr id="30" name="燕尾形 29"/>
          <p:cNvSpPr/>
          <p:nvPr>
            <p:custDataLst>
              <p:tags r:id="rId25"/>
            </p:custDataLst>
          </p:nvPr>
        </p:nvSpPr>
        <p:spPr>
          <a:xfrm>
            <a:off x="3004779" y="3338158"/>
            <a:ext cx="1900886" cy="401575"/>
          </a:xfrm>
          <a:prstGeom prst="chevron">
            <a:avLst/>
          </a:prstGeom>
          <a:noFill/>
          <a:ln>
            <a:gradFill>
              <a:gsLst>
                <a:gs pos="0">
                  <a:srgbClr val="F7B802"/>
                </a:gs>
                <a:gs pos="100000">
                  <a:srgbClr val="F7B802">
                    <a:alpha val="0"/>
                  </a:srgbClr>
                </a:gs>
              </a:gsLst>
              <a:lin ang="10800000" scaled="1"/>
            </a:gradFill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燕尾形 30"/>
          <p:cNvSpPr/>
          <p:nvPr>
            <p:custDataLst>
              <p:tags r:id="rId26"/>
            </p:custDataLst>
          </p:nvPr>
        </p:nvSpPr>
        <p:spPr>
          <a:xfrm>
            <a:off x="2729865" y="3257075"/>
            <a:ext cx="2040982" cy="431322"/>
          </a:xfrm>
          <a:prstGeom prst="chevron">
            <a:avLst/>
          </a:prstGeom>
          <a:solidFill>
            <a:srgbClr val="F7B802"/>
          </a:solidFill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燕尾形 31"/>
          <p:cNvSpPr/>
          <p:nvPr>
            <p:custDataLst>
              <p:tags r:id="rId27"/>
            </p:custDataLst>
          </p:nvPr>
        </p:nvSpPr>
        <p:spPr>
          <a:xfrm>
            <a:off x="3004779" y="4730478"/>
            <a:ext cx="1900886" cy="401575"/>
          </a:xfrm>
          <a:prstGeom prst="chevron">
            <a:avLst/>
          </a:prstGeom>
          <a:noFill/>
          <a:ln>
            <a:gradFill>
              <a:gsLst>
                <a:gs pos="0">
                  <a:srgbClr val="F18703"/>
                </a:gs>
                <a:gs pos="100000">
                  <a:srgbClr val="F18703">
                    <a:alpha val="0"/>
                  </a:srgbClr>
                </a:gs>
              </a:gsLst>
              <a:lin ang="10800000" scaled="1"/>
            </a:gradFill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燕尾形 33"/>
          <p:cNvSpPr/>
          <p:nvPr>
            <p:custDataLst>
              <p:tags r:id="rId28"/>
            </p:custDataLst>
          </p:nvPr>
        </p:nvSpPr>
        <p:spPr>
          <a:xfrm>
            <a:off x="2729865" y="4649395"/>
            <a:ext cx="2040982" cy="431322"/>
          </a:xfrm>
          <a:prstGeom prst="chevron">
            <a:avLst/>
          </a:prstGeom>
          <a:solidFill>
            <a:srgbClr val="F18703"/>
          </a:solidFill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燕尾形 34"/>
          <p:cNvSpPr/>
          <p:nvPr>
            <p:custDataLst>
              <p:tags r:id="rId29"/>
            </p:custDataLst>
          </p:nvPr>
        </p:nvSpPr>
        <p:spPr>
          <a:xfrm>
            <a:off x="3004779" y="1945838"/>
            <a:ext cx="1900886" cy="401575"/>
          </a:xfrm>
          <a:prstGeom prst="chevron">
            <a:avLst/>
          </a:prstGeom>
          <a:noFill/>
          <a:ln>
            <a:gradFill>
              <a:gsLst>
                <a:gs pos="0">
                  <a:srgbClr val="7578EC"/>
                </a:gs>
                <a:gs pos="100000">
                  <a:srgbClr val="7578EC">
                    <a:alpha val="0"/>
                  </a:srgbClr>
                </a:gs>
              </a:gsLst>
              <a:lin ang="10800000" scaled="1"/>
            </a:gradFill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6" name="燕尾形 35"/>
          <p:cNvSpPr/>
          <p:nvPr>
            <p:custDataLst>
              <p:tags r:id="rId30"/>
            </p:custDataLst>
          </p:nvPr>
        </p:nvSpPr>
        <p:spPr>
          <a:xfrm>
            <a:off x="2729865" y="1864755"/>
            <a:ext cx="2040982" cy="431322"/>
          </a:xfrm>
          <a:prstGeom prst="chevron">
            <a:avLst/>
          </a:prstGeom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>
            <p:custDataLst>
              <p:tags r:id="rId31"/>
            </p:custDataLst>
          </p:nvPr>
        </p:nvSpPr>
        <p:spPr>
          <a:xfrm>
            <a:off x="5474204" y="1855639"/>
            <a:ext cx="383824" cy="243728"/>
          </a:xfrm>
          <a:prstGeom prst="rect">
            <a:avLst/>
          </a:prstGeom>
          <a:noFill/>
        </p:spPr>
        <p:txBody>
          <a:bodyPr wrap="square" bIns="0" rtlCol="0">
            <a:normAutofit fontScale="40000"/>
          </a:bodyPr>
          <a:p>
            <a:r>
              <a:rPr lang="en-US" altLang="zh-CN" sz="2000" spc="300">
                <a:gradFill>
                  <a:gsLst>
                    <a:gs pos="0">
                      <a:srgbClr val="7578EC">
                        <a:lumMod val="40000"/>
                        <a:lumOff val="60000"/>
                      </a:srgbClr>
                    </a:gs>
                    <a:gs pos="100000">
                      <a:srgbClr val="7578EC">
                        <a:lumMod val="75000"/>
                      </a:srgbClr>
                    </a:gs>
                  </a:gsLst>
                  <a:lin ang="16200000" scaled="0"/>
                </a:gra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01</a:t>
            </a:r>
            <a:endParaRPr lang="en-US" altLang="zh-CN" sz="2000" spc="300">
              <a:gradFill>
                <a:gsLst>
                  <a:gs pos="0">
                    <a:srgbClr val="7578EC">
                      <a:lumMod val="40000"/>
                      <a:lumOff val="60000"/>
                    </a:srgbClr>
                  </a:gs>
                  <a:gs pos="100000">
                    <a:srgbClr val="7578EC">
                      <a:lumMod val="75000"/>
                    </a:srgbClr>
                  </a:gs>
                </a:gsLst>
                <a:lin ang="16200000" scaled="0"/>
              </a:gra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32"/>
            </p:custDataLst>
          </p:nvPr>
        </p:nvSpPr>
        <p:spPr>
          <a:xfrm>
            <a:off x="5474204" y="3216294"/>
            <a:ext cx="383824" cy="243728"/>
          </a:xfrm>
          <a:prstGeom prst="rect">
            <a:avLst/>
          </a:prstGeom>
          <a:noFill/>
        </p:spPr>
        <p:txBody>
          <a:bodyPr wrap="square" bIns="0" rtlCol="0">
            <a:normAutofit fontScale="40000"/>
          </a:bodyPr>
          <a:p>
            <a:r>
              <a:rPr lang="en-US" altLang="zh-CN" sz="2000" spc="300">
                <a:gradFill>
                  <a:gsLst>
                    <a:gs pos="0">
                      <a:srgbClr val="F7B802">
                        <a:lumMod val="40000"/>
                        <a:lumOff val="60000"/>
                      </a:srgbClr>
                    </a:gs>
                    <a:gs pos="100000">
                      <a:srgbClr val="F7B802">
                        <a:lumMod val="75000"/>
                      </a:srgbClr>
                    </a:gs>
                  </a:gsLst>
                  <a:lin ang="16200000" scaled="0"/>
                </a:gra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02</a:t>
            </a:r>
            <a:endParaRPr lang="en-US" altLang="zh-CN" sz="2000" spc="300">
              <a:gradFill>
                <a:gsLst>
                  <a:gs pos="0">
                    <a:srgbClr val="F7B802">
                      <a:lumMod val="40000"/>
                      <a:lumOff val="60000"/>
                    </a:srgbClr>
                  </a:gs>
                  <a:gs pos="100000">
                    <a:srgbClr val="F7B802">
                      <a:lumMod val="75000"/>
                    </a:srgbClr>
                  </a:gs>
                </a:gsLst>
                <a:lin ang="16200000" scaled="0"/>
              </a:gra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40" name="文本框 39"/>
          <p:cNvSpPr txBox="1"/>
          <p:nvPr>
            <p:custDataLst>
              <p:tags r:id="rId33"/>
            </p:custDataLst>
          </p:nvPr>
        </p:nvSpPr>
        <p:spPr>
          <a:xfrm>
            <a:off x="5474204" y="4576948"/>
            <a:ext cx="383824" cy="243728"/>
          </a:xfrm>
          <a:prstGeom prst="rect">
            <a:avLst/>
          </a:prstGeom>
          <a:noFill/>
        </p:spPr>
        <p:txBody>
          <a:bodyPr wrap="square" bIns="0" rtlCol="0">
            <a:normAutofit fontScale="40000"/>
          </a:bodyPr>
          <a:p>
            <a:r>
              <a:rPr lang="en-US" altLang="zh-CN" sz="2000" spc="300">
                <a:gradFill>
                  <a:gsLst>
                    <a:gs pos="0">
                      <a:srgbClr val="F18703">
                        <a:lumMod val="40000"/>
                        <a:lumOff val="60000"/>
                      </a:srgbClr>
                    </a:gs>
                    <a:gs pos="100000">
                      <a:srgbClr val="F18703">
                        <a:lumMod val="75000"/>
                      </a:srgbClr>
                    </a:gs>
                  </a:gsLst>
                  <a:lin ang="16200000" scaled="0"/>
                </a:gra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03</a:t>
            </a:r>
            <a:endParaRPr lang="en-US" altLang="zh-CN" sz="2000" spc="300">
              <a:gradFill>
                <a:gsLst>
                  <a:gs pos="0">
                    <a:srgbClr val="F18703">
                      <a:lumMod val="40000"/>
                      <a:lumOff val="60000"/>
                    </a:srgbClr>
                  </a:gs>
                  <a:gs pos="100000">
                    <a:srgbClr val="F18703">
                      <a:lumMod val="75000"/>
                    </a:srgbClr>
                  </a:gs>
                </a:gsLst>
                <a:lin ang="16200000" scaled="0"/>
              </a:gra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41" name="文本框 40"/>
          <p:cNvSpPr txBox="1"/>
          <p:nvPr>
            <p:custDataLst>
              <p:tags r:id="rId34"/>
            </p:custDataLst>
          </p:nvPr>
        </p:nvSpPr>
        <p:spPr>
          <a:xfrm>
            <a:off x="3129042" y="1946797"/>
            <a:ext cx="1243109" cy="266757"/>
          </a:xfrm>
          <a:prstGeom prst="rect">
            <a:avLst/>
          </a:prstGeom>
          <a:noFill/>
        </p:spPr>
        <p:txBody>
          <a:bodyPr wrap="square" bIns="0" rtlCol="0">
            <a:normAutofit fontScale="80000"/>
          </a:bodyPr>
          <a:p>
            <a:pPr algn="ctr"/>
            <a:r>
              <a:rPr lang="zh-CN" altLang="en-US" spc="300">
                <a:solidFill>
                  <a:srgbClr val="FFFFFF"/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结构调整</a:t>
            </a:r>
            <a:endParaRPr lang="zh-CN" altLang="en-US" spc="300">
              <a:solidFill>
                <a:srgbClr val="FFFFFF"/>
              </a:soli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42" name="文本框 41"/>
          <p:cNvSpPr txBox="1"/>
          <p:nvPr>
            <p:custDataLst>
              <p:tags r:id="rId35"/>
            </p:custDataLst>
          </p:nvPr>
        </p:nvSpPr>
        <p:spPr>
          <a:xfrm>
            <a:off x="2818837" y="2347639"/>
            <a:ext cx="3038923" cy="669292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000" spc="15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思源黑体 CN Light" panose="020B0300000000000000" charset="-122"/>
                <a:ea typeface="思源黑体 CN Light" panose="020B0300000000000000" charset="-122"/>
                <a:sym typeface="+mn-ea"/>
              </a:rPr>
              <a:t>在坚持淘汰末位班组的原则下，广泛听取进餐者意见，增加各种地方风味品种，全年调整更换风味班组</a:t>
            </a:r>
            <a:r>
              <a:rPr lang="en-US" altLang="zh-CN" sz="1000" spc="15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思源黑体 CN Light" panose="020B0300000000000000" charset="-122"/>
                <a:ea typeface="思源黑体 CN Light" panose="020B0300000000000000" charset="-122"/>
                <a:sym typeface="+mn-ea"/>
              </a:rPr>
              <a:t>5</a:t>
            </a:r>
            <a:r>
              <a:rPr lang="zh-CN" altLang="en-US" sz="1000" spc="15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思源黑体 CN Light" panose="020B0300000000000000" charset="-122"/>
                <a:ea typeface="思源黑体 CN Light" panose="020B0300000000000000" charset="-122"/>
                <a:sym typeface="+mn-ea"/>
              </a:rPr>
              <a:t>个。</a:t>
            </a:r>
            <a:endParaRPr lang="zh-CN" altLang="en-US" sz="1000" spc="150">
              <a:solidFill>
                <a:srgbClr val="000000">
                  <a:lumMod val="75000"/>
                  <a:lumOff val="25000"/>
                </a:srgbClr>
              </a:solidFill>
              <a:uFillTx/>
              <a:latin typeface="思源黑体 CN Light" panose="020B0300000000000000" charset="-122"/>
              <a:ea typeface="思源黑体 CN Light" panose="020B0300000000000000" charset="-122"/>
              <a:sym typeface="+mn-ea"/>
            </a:endParaRPr>
          </a:p>
        </p:txBody>
      </p:sp>
      <p:sp>
        <p:nvSpPr>
          <p:cNvPr id="43" name="文本框 42"/>
          <p:cNvSpPr txBox="1"/>
          <p:nvPr>
            <p:custDataLst>
              <p:tags r:id="rId36"/>
            </p:custDataLst>
          </p:nvPr>
        </p:nvSpPr>
        <p:spPr>
          <a:xfrm>
            <a:off x="3129042" y="3339117"/>
            <a:ext cx="1243109" cy="266757"/>
          </a:xfrm>
          <a:prstGeom prst="rect">
            <a:avLst/>
          </a:prstGeom>
          <a:noFill/>
        </p:spPr>
        <p:txBody>
          <a:bodyPr wrap="square" bIns="0" rtlCol="0">
            <a:normAutofit fontScale="80000"/>
          </a:bodyPr>
          <a:p>
            <a:pPr algn="ctr"/>
            <a:r>
              <a:rPr lang="zh-CN" altLang="en-US" spc="300">
                <a:solidFill>
                  <a:srgbClr val="FFFFFF"/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价格稳定</a:t>
            </a:r>
            <a:endParaRPr lang="zh-CN" altLang="en-US" spc="300">
              <a:solidFill>
                <a:srgbClr val="FFFFFF"/>
              </a:soli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44" name="文本框 43"/>
          <p:cNvSpPr txBox="1"/>
          <p:nvPr>
            <p:custDataLst>
              <p:tags r:id="rId37"/>
            </p:custDataLst>
          </p:nvPr>
        </p:nvSpPr>
        <p:spPr>
          <a:xfrm>
            <a:off x="3129042" y="4731437"/>
            <a:ext cx="1243109" cy="266757"/>
          </a:xfrm>
          <a:prstGeom prst="rect">
            <a:avLst/>
          </a:prstGeom>
          <a:noFill/>
        </p:spPr>
        <p:txBody>
          <a:bodyPr wrap="square" bIns="0" rtlCol="0">
            <a:normAutofit fontScale="80000"/>
          </a:bodyPr>
          <a:p>
            <a:pPr algn="ctr"/>
            <a:r>
              <a:rPr lang="zh-CN" altLang="en-US" spc="300">
                <a:solidFill>
                  <a:srgbClr val="FFFFFF"/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花样开发</a:t>
            </a:r>
            <a:endParaRPr lang="zh-CN" altLang="en-US" spc="300">
              <a:solidFill>
                <a:srgbClr val="FFFFFF"/>
              </a:soli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45" name="文本框 44"/>
          <p:cNvSpPr txBox="1"/>
          <p:nvPr>
            <p:custDataLst>
              <p:tags r:id="rId38"/>
            </p:custDataLst>
          </p:nvPr>
        </p:nvSpPr>
        <p:spPr>
          <a:xfrm>
            <a:off x="2818837" y="3758741"/>
            <a:ext cx="3038923" cy="669292"/>
          </a:xfrm>
          <a:prstGeom prst="rect">
            <a:avLst/>
          </a:prstGeom>
          <a:noFill/>
        </p:spPr>
        <p:txBody>
          <a:bodyPr wrap="square" rtlCol="0">
            <a:normAutofit fontScale="90000" lnSpcReduction="20000"/>
          </a:bodyPr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200" spc="15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思源黑体 CN Light" panose="020B0300000000000000" charset="-122"/>
                <a:ea typeface="思源黑体 CN Light" panose="020B0300000000000000" charset="-122"/>
                <a:sym typeface="+mn-ea"/>
              </a:rPr>
              <a:t>严格执行总务处单品成本核算申报核准制度，坚决杜绝违规调价行为，保证伙食价格稳定。</a:t>
            </a:r>
            <a:endParaRPr lang="zh-CN" altLang="en-US" sz="1200" spc="150">
              <a:solidFill>
                <a:srgbClr val="000000">
                  <a:lumMod val="75000"/>
                  <a:lumOff val="25000"/>
                </a:srgbClr>
              </a:solidFill>
              <a:uFillTx/>
              <a:latin typeface="思源黑体 CN Light" panose="020B0300000000000000" charset="-122"/>
              <a:ea typeface="思源黑体 CN Light" panose="020B0300000000000000" charset="-122"/>
              <a:sym typeface="+mn-ea"/>
            </a:endParaRPr>
          </a:p>
        </p:txBody>
      </p:sp>
      <p:sp>
        <p:nvSpPr>
          <p:cNvPr id="46" name="文本框 45"/>
          <p:cNvSpPr txBox="1"/>
          <p:nvPr>
            <p:custDataLst>
              <p:tags r:id="rId39"/>
            </p:custDataLst>
          </p:nvPr>
        </p:nvSpPr>
        <p:spPr>
          <a:xfrm>
            <a:off x="2875352" y="5132378"/>
            <a:ext cx="3038923" cy="669292"/>
          </a:xfrm>
          <a:prstGeom prst="rect">
            <a:avLst/>
          </a:prstGeom>
          <a:noFill/>
        </p:spPr>
        <p:txBody>
          <a:bodyPr wrap="square" rtlCol="0">
            <a:normAutofit fontScale="90000" lnSpcReduction="20000"/>
          </a:bodyPr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200" spc="15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思源黑体 CN Light" panose="020B0300000000000000" charset="-122"/>
                <a:ea typeface="思源黑体 CN Light" panose="020B0300000000000000" charset="-122"/>
                <a:sym typeface="+mn-ea"/>
              </a:rPr>
              <a:t>食堂鼓励各班组在遵循新品开发申报的原则上，开发新的符合进餐者需求的品种，</a:t>
            </a:r>
            <a:endParaRPr lang="zh-CN" altLang="en-US" sz="1200" spc="150">
              <a:solidFill>
                <a:srgbClr val="000000">
                  <a:lumMod val="75000"/>
                  <a:lumOff val="25000"/>
                </a:srgbClr>
              </a:solidFill>
              <a:uFillTx/>
              <a:latin typeface="思源黑体 CN Light" panose="020B0300000000000000" charset="-122"/>
              <a:ea typeface="思源黑体 CN Light" panose="020B0300000000000000" charset="-122"/>
              <a:sym typeface="+mn-ea"/>
            </a:endParaRPr>
          </a:p>
        </p:txBody>
      </p:sp>
      <p:pic>
        <p:nvPicPr>
          <p:cNvPr id="5" name="图片 4" descr="04982ea8d6f89f266c0c3fcab2c53b2b"/>
          <p:cNvPicPr>
            <a:picLocks noChangeAspect="1"/>
          </p:cNvPicPr>
          <p:nvPr>
            <p:custDataLst>
              <p:tags r:id="rId40"/>
            </p:custDataLst>
          </p:nvPr>
        </p:nvPicPr>
        <p:blipFill>
          <a:blip r:embed="rId4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40415" y="220345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4764" y="853440"/>
            <a:ext cx="2002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年度工作概述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伙食保障工作</a:t>
            </a:r>
            <a:r>
              <a:rPr lang="en-US" altLang="zh-CN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基本大伙保障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01445" y="1742440"/>
            <a:ext cx="977963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200"/>
              </a:spcAft>
              <a:defRPr/>
            </a:pPr>
            <a:r>
              <a:rPr kumimoji="0" lang="zh-CN" altLang="en-US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基本大伙是食堂伙食保障工作的基础，是食堂的</a:t>
            </a:r>
            <a:r>
              <a:rPr kumimoji="0" lang="en-US" altLang="zh-CN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kumimoji="0" lang="zh-CN" altLang="en-US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责任担当。</a:t>
            </a:r>
            <a:r>
              <a:rPr kumimoji="0" lang="en-US" altLang="zh-CN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endParaRPr kumimoji="0" lang="en-US" altLang="zh-CN" sz="1600" i="0" u="none" strike="noStrike" kern="1200" spc="100" normalizeH="0" noProof="0" dirty="0">
              <a:solidFill>
                <a:schemeClr val="bg2">
                  <a:lumMod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4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82445" y="5309235"/>
            <a:ext cx="22193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每周更新菜谱，坚持以周菜谱指导生产，供应</a:t>
            </a:r>
            <a:endParaRPr lang="zh-CN" altLang="en-US" sz="1600"/>
          </a:p>
        </p:txBody>
      </p:sp>
      <p:sp>
        <p:nvSpPr>
          <p:cNvPr id="11" name="文本框 10"/>
          <p:cNvSpPr txBox="1"/>
          <p:nvPr/>
        </p:nvSpPr>
        <p:spPr>
          <a:xfrm>
            <a:off x="4776470" y="5309235"/>
            <a:ext cx="26390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严格</a:t>
            </a:r>
            <a:r>
              <a:rPr lang="zh-CN" altLang="en-US" sz="1600">
                <a:sym typeface="+mn-ea"/>
              </a:rPr>
              <a:t>足量</a:t>
            </a:r>
            <a:r>
              <a:rPr lang="zh-CN" altLang="en-US" sz="1600"/>
              <a:t>落实免费粥、免费荤汤及平价牛羊肉的供应</a:t>
            </a:r>
            <a:endParaRPr lang="zh-CN" altLang="en-US" sz="1600"/>
          </a:p>
        </p:txBody>
      </p:sp>
      <p:sp>
        <p:nvSpPr>
          <p:cNvPr id="5" name="文本框 4"/>
          <p:cNvSpPr txBox="1"/>
          <p:nvPr/>
        </p:nvSpPr>
        <p:spPr>
          <a:xfrm>
            <a:off x="8190230" y="5432425"/>
            <a:ext cx="26390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每周推出两道厨师长创新菜</a:t>
            </a:r>
            <a:endParaRPr lang="zh-CN" altLang="en-US" sz="1600"/>
          </a:p>
        </p:txBody>
      </p:sp>
      <p:pic>
        <p:nvPicPr>
          <p:cNvPr id="12" name="图片 11" descr="WPS拼图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6860" y="258000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4" name="图片 13" descr="WPS拼图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9285" y="2580640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6" name="图片 5" descr="04982ea8d6f89f266c0c3fcab2c53b2b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13440" y="146050"/>
            <a:ext cx="1013460" cy="1013460"/>
          </a:xfrm>
          <a:prstGeom prst="rect">
            <a:avLst/>
          </a:prstGeom>
        </p:spPr>
      </p:pic>
      <p:pic>
        <p:nvPicPr>
          <p:cNvPr id="10" name="图片 9" descr="WPS拼图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5525" y="258000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4764" y="853440"/>
            <a:ext cx="2002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年度工作概述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伙食保障工作</a:t>
            </a:r>
            <a:r>
              <a:rPr lang="en-US" altLang="zh-CN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赠与美食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01445" y="1742440"/>
            <a:ext cx="977963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200"/>
              </a:spcAft>
              <a:defRPr/>
            </a:pPr>
            <a:r>
              <a:rPr kumimoji="0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节假日开展丰富多彩的</a:t>
            </a:r>
            <a:r>
              <a:rPr kumimoji="0" lang="zh-CN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应节</a:t>
            </a:r>
            <a:r>
              <a:rPr kumimoji="0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美食赠送活动，让</a:t>
            </a:r>
            <a:r>
              <a:rPr kumimoji="0" lang="zh-CN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进餐有实实在在获得感。</a:t>
            </a:r>
            <a:endParaRPr kumimoji="0" lang="zh-CN" sz="1600" i="0" u="none" strike="noStrike" kern="1200" spc="100" normalizeH="0" noProof="0" dirty="0">
              <a:solidFill>
                <a:schemeClr val="bg2">
                  <a:lumMod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4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61390" y="5018405"/>
            <a:ext cx="9093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元宵节</a:t>
            </a:r>
            <a:endParaRPr lang="zh-CN" altLang="en-US" sz="1600"/>
          </a:p>
        </p:txBody>
      </p:sp>
      <p:sp>
        <p:nvSpPr>
          <p:cNvPr id="11" name="文本框 10"/>
          <p:cNvSpPr txBox="1"/>
          <p:nvPr/>
        </p:nvSpPr>
        <p:spPr>
          <a:xfrm>
            <a:off x="3190240" y="5018405"/>
            <a:ext cx="10369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女神节</a:t>
            </a:r>
            <a:endParaRPr lang="zh-CN" altLang="en-US" sz="1600"/>
          </a:p>
        </p:txBody>
      </p:sp>
      <p:sp>
        <p:nvSpPr>
          <p:cNvPr id="5" name="文本框 4"/>
          <p:cNvSpPr txBox="1"/>
          <p:nvPr/>
        </p:nvSpPr>
        <p:spPr>
          <a:xfrm>
            <a:off x="5546725" y="5018405"/>
            <a:ext cx="8210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清明节</a:t>
            </a:r>
            <a:endParaRPr lang="zh-CN" altLang="en-US" sz="1600"/>
          </a:p>
        </p:txBody>
      </p:sp>
      <p:pic>
        <p:nvPicPr>
          <p:cNvPr id="6" name="图片 5" descr="WPS拼图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6255" y="3030220"/>
            <a:ext cx="1800000" cy="180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0" name="图片 9" descr="图片12"/>
          <p:cNvPicPr/>
          <p:nvPr/>
        </p:nvPicPr>
        <p:blipFill>
          <a:blip r:embed="rId2"/>
          <a:stretch>
            <a:fillRect/>
          </a:stretch>
        </p:blipFill>
        <p:spPr>
          <a:xfrm>
            <a:off x="2808605" y="3030220"/>
            <a:ext cx="1800000" cy="180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3" name="图片 12" descr="WPS拼图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0955" y="3030220"/>
            <a:ext cx="1800000" cy="180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5" name="图片 14" descr="图片15"/>
          <p:cNvPicPr/>
          <p:nvPr/>
        </p:nvPicPr>
        <p:blipFill>
          <a:blip r:embed="rId4"/>
          <a:stretch>
            <a:fillRect/>
          </a:stretch>
        </p:blipFill>
        <p:spPr>
          <a:xfrm>
            <a:off x="7393305" y="3030220"/>
            <a:ext cx="1800000" cy="180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sp>
        <p:nvSpPr>
          <p:cNvPr id="16" name="文本框 15"/>
          <p:cNvSpPr txBox="1"/>
          <p:nvPr/>
        </p:nvSpPr>
        <p:spPr>
          <a:xfrm>
            <a:off x="7882890" y="5018405"/>
            <a:ext cx="8210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端午节</a:t>
            </a:r>
            <a:endParaRPr lang="zh-CN" altLang="en-US" sz="160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5655" y="3030220"/>
            <a:ext cx="1800000" cy="180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sp>
        <p:nvSpPr>
          <p:cNvPr id="14" name="文本框 13"/>
          <p:cNvSpPr txBox="1"/>
          <p:nvPr/>
        </p:nvSpPr>
        <p:spPr>
          <a:xfrm>
            <a:off x="10043795" y="5018405"/>
            <a:ext cx="8210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中秋节</a:t>
            </a:r>
            <a:endParaRPr lang="zh-CN" altLang="en-US" sz="1600"/>
          </a:p>
        </p:txBody>
      </p:sp>
      <p:pic>
        <p:nvPicPr>
          <p:cNvPr id="17" name="图片 16" descr="04982ea8d6f89f266c0c3fcab2c53b2b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00740" y="13335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469985"/>
            <a:ext cx="12192000" cy="3946967"/>
          </a:xfrm>
          <a:prstGeom prst="rect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909059" y="2539305"/>
            <a:ext cx="43738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二、重点工作</a:t>
            </a:r>
            <a:endParaRPr kumimoji="0" lang="zh-CN" altLang="en-US" sz="5400" b="0" i="0" u="none" strike="noStrike" kern="1200" cap="none" spc="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7" name="矩形: 圆角 26"/>
          <p:cNvSpPr/>
          <p:nvPr/>
        </p:nvSpPr>
        <p:spPr>
          <a:xfrm>
            <a:off x="4888372" y="4481259"/>
            <a:ext cx="2415250" cy="40882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5191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梅园食堂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A5191D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888572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0229064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0569556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0910048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1250540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11591032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04982ea8d6f89f266c0c3fcab2c53b2b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435" y="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4960" y="85344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重点工作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疫情防控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01445" y="1742440"/>
            <a:ext cx="977963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200"/>
              </a:spcAft>
              <a:defRPr/>
            </a:pPr>
            <a:r>
              <a:rPr kumimoji="0" lang="zh-CN" altLang="en-US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新冠疫情给食堂供餐保障工作带来了很大的难度，在总务处的指导和指挥下，食堂上下步调一致，认真落实疫情防控要求</a:t>
            </a:r>
            <a:r>
              <a:rPr kumimoji="0" lang="zh-CN" altLang="en-US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，较好地完成了疫情防控下的伙食保障工作。</a:t>
            </a:r>
            <a:endParaRPr kumimoji="0" lang="zh-CN" altLang="en-US" sz="1600" i="0" u="none" strike="noStrike" kern="1200" spc="100" normalizeH="0" noProof="0" dirty="0">
              <a:solidFill>
                <a:schemeClr val="bg2">
                  <a:lumMod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1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4080" y="5666740"/>
            <a:ext cx="18091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原材料验收前消杀</a:t>
            </a:r>
            <a:endParaRPr lang="zh-CN" altLang="en-US" sz="1600"/>
          </a:p>
        </p:txBody>
      </p:sp>
      <p:pic>
        <p:nvPicPr>
          <p:cNvPr id="5" name="图片 4" descr="图片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38480" y="2879090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6" name="图片 5" descr="WPS拼图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383020" y="2879090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sp>
        <p:nvSpPr>
          <p:cNvPr id="10" name="文本框 9"/>
          <p:cNvSpPr txBox="1"/>
          <p:nvPr/>
        </p:nvSpPr>
        <p:spPr>
          <a:xfrm>
            <a:off x="6383020" y="5666740"/>
            <a:ext cx="25209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坚持后厨、前厅环境消杀</a:t>
            </a:r>
            <a:endParaRPr lang="zh-CN" altLang="en-US" sz="1600"/>
          </a:p>
        </p:txBody>
      </p:sp>
      <p:pic>
        <p:nvPicPr>
          <p:cNvPr id="12" name="图片 11" descr="微信图片_2022112617462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444240" y="2879090"/>
            <a:ext cx="2520000" cy="2520000"/>
          </a:xfrm>
          <a:prstGeom prst="rect">
            <a:avLst/>
          </a:prstGeom>
          <a:ln w="28575" cmpd="sng">
            <a:solidFill>
              <a:srgbClr val="FF0000"/>
            </a:solidFill>
            <a:prstDash val="solid"/>
          </a:ln>
        </p:spPr>
      </p:pic>
      <p:sp>
        <p:nvSpPr>
          <p:cNvPr id="13" name="文本框 12"/>
          <p:cNvSpPr txBox="1"/>
          <p:nvPr/>
        </p:nvSpPr>
        <p:spPr>
          <a:xfrm>
            <a:off x="3539490" y="5666740"/>
            <a:ext cx="2329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全员参加消杀常识培训</a:t>
            </a:r>
            <a:endParaRPr lang="zh-CN" altLang="en-US" sz="1600"/>
          </a:p>
        </p:txBody>
      </p:sp>
      <p:pic>
        <p:nvPicPr>
          <p:cNvPr id="11" name="图片 10" descr="WPS拼图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21800" y="290512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sp>
        <p:nvSpPr>
          <p:cNvPr id="14" name="文本框 13"/>
          <p:cNvSpPr txBox="1"/>
          <p:nvPr/>
        </p:nvSpPr>
        <p:spPr>
          <a:xfrm>
            <a:off x="9321800" y="5666105"/>
            <a:ext cx="25203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关心、解决员工生活困难，调适员工紧张心理</a:t>
            </a:r>
            <a:endParaRPr lang="zh-CN" altLang="en-US" sz="1600"/>
          </a:p>
        </p:txBody>
      </p:sp>
      <p:pic>
        <p:nvPicPr>
          <p:cNvPr id="15" name="图片 14" descr="04982ea8d6f89f266c0c3fcab2c53b2b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76610" y="13335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4960" y="85344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重点工作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校庆工作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01445" y="1742440"/>
            <a:ext cx="977963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200"/>
              </a:spcAft>
              <a:defRPr/>
            </a:pPr>
            <a:r>
              <a:rPr kumimoji="0" lang="zh-CN" altLang="en-US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2022年是学校建校120周年，也是学校的“提升年”，食堂以此为契机，开展系列活动，推动食堂管理、服务工作的提高。</a:t>
            </a:r>
            <a:endParaRPr kumimoji="0" lang="zh-CN" altLang="en-US" sz="1600" i="0" u="none" strike="noStrike" kern="1200" spc="100" normalizeH="0" noProof="0" dirty="0">
              <a:solidFill>
                <a:schemeClr val="bg2">
                  <a:lumMod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2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91665" y="5357495"/>
            <a:ext cx="180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校庆活动</a:t>
            </a:r>
            <a:r>
              <a:rPr lang="en-US" altLang="zh-CN" sz="1600"/>
              <a:t>1</a:t>
            </a:r>
            <a:r>
              <a:rPr lang="zh-CN" altLang="en-US" sz="1600"/>
              <a:t>：岗位练兵之刀工比赛</a:t>
            </a:r>
            <a:endParaRPr lang="zh-CN" altLang="en-US" sz="1600"/>
          </a:p>
        </p:txBody>
      </p:sp>
      <p:sp>
        <p:nvSpPr>
          <p:cNvPr id="11" name="文本框 10"/>
          <p:cNvSpPr txBox="1"/>
          <p:nvPr/>
        </p:nvSpPr>
        <p:spPr>
          <a:xfrm>
            <a:off x="5166360" y="5357495"/>
            <a:ext cx="25190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校庆活动</a:t>
            </a:r>
            <a:r>
              <a:rPr lang="en-US" altLang="zh-CN" sz="1600"/>
              <a:t>2</a:t>
            </a:r>
            <a:r>
              <a:rPr lang="zh-CN" altLang="en-US" sz="1600"/>
              <a:t>：岗位练兵之厨师技能比武</a:t>
            </a:r>
            <a:endParaRPr lang="zh-CN" altLang="en-US" sz="1600"/>
          </a:p>
        </p:txBody>
      </p:sp>
      <p:pic>
        <p:nvPicPr>
          <p:cNvPr id="5" name="图片 4" descr="WPS拼图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6870" y="2745740"/>
            <a:ext cx="2520000" cy="2520000"/>
          </a:xfrm>
          <a:prstGeom prst="rect">
            <a:avLst/>
          </a:prstGeom>
          <a:ln w="28575" cmpd="sng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1"/>
            </a:gradFill>
            <a:prstDash val="solid"/>
          </a:ln>
        </p:spPr>
      </p:pic>
      <p:pic>
        <p:nvPicPr>
          <p:cNvPr id="6" name="图片 5" descr="WPS拼图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5090" y="2745740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0" name="图片 9" descr="WPS拼图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3310" y="2745740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sp>
        <p:nvSpPr>
          <p:cNvPr id="12" name="文本框 11"/>
          <p:cNvSpPr txBox="1"/>
          <p:nvPr/>
        </p:nvSpPr>
        <p:spPr>
          <a:xfrm>
            <a:off x="8704580" y="5360670"/>
            <a:ext cx="25190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校庆活动</a:t>
            </a:r>
            <a:r>
              <a:rPr lang="en-US" altLang="zh-CN" sz="1600"/>
              <a:t>3</a:t>
            </a:r>
            <a:r>
              <a:rPr lang="zh-CN" altLang="en-US" sz="1600"/>
              <a:t>：岗位练兵之分餐演训</a:t>
            </a:r>
            <a:endParaRPr lang="zh-CN" altLang="en-US" sz="1600"/>
          </a:p>
        </p:txBody>
      </p:sp>
      <p:pic>
        <p:nvPicPr>
          <p:cNvPr id="13" name="图片 12" descr="04982ea8d6f89f266c0c3fcab2c53b2b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15650" y="121285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4960" y="85344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重点工作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校庆工作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2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75785" y="1908175"/>
            <a:ext cx="25203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校庆活动</a:t>
            </a:r>
            <a:r>
              <a:rPr lang="en-US" altLang="zh-CN" sz="1600"/>
              <a:t>4</a:t>
            </a:r>
            <a:r>
              <a:rPr lang="zh-CN" altLang="en-US" sz="1600"/>
              <a:t>：</a:t>
            </a:r>
            <a:r>
              <a:rPr lang="en-US" altLang="zh-CN" sz="1600"/>
              <a:t>“</a:t>
            </a:r>
            <a:r>
              <a:rPr lang="zh-CN" altLang="en-US" sz="1600"/>
              <a:t>知味东大</a:t>
            </a:r>
            <a:r>
              <a:rPr lang="en-US" altLang="zh-CN" sz="1600"/>
              <a:t>”</a:t>
            </a:r>
            <a:r>
              <a:rPr lang="zh-CN" altLang="en-US" sz="1600"/>
              <a:t>美食展</a:t>
            </a:r>
            <a:endParaRPr lang="zh-CN" altLang="en-US" sz="1600"/>
          </a:p>
        </p:txBody>
      </p:sp>
      <p:sp>
        <p:nvSpPr>
          <p:cNvPr id="11" name="文本框 10"/>
          <p:cNvSpPr txBox="1"/>
          <p:nvPr/>
        </p:nvSpPr>
        <p:spPr>
          <a:xfrm>
            <a:off x="5481320" y="5129530"/>
            <a:ext cx="25203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校庆活动</a:t>
            </a:r>
            <a:r>
              <a:rPr lang="en-US" altLang="zh-CN" sz="1600"/>
              <a:t>5</a:t>
            </a:r>
            <a:r>
              <a:rPr lang="zh-CN" altLang="en-US" sz="1600"/>
              <a:t>：120周年校庆美食节</a:t>
            </a:r>
            <a:endParaRPr lang="zh-CN" altLang="en-US" sz="1600"/>
          </a:p>
        </p:txBody>
      </p:sp>
      <p:pic>
        <p:nvPicPr>
          <p:cNvPr id="5" name="图片 4" descr="WPS拼图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546860" y="178752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6" name="图片 5" descr="WPS拼图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254365" y="3192780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8" name="图片 7" descr="04982ea8d6f89f266c0c3fcab2c53b2b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64545" y="13335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6"/>
          <p:cNvSpPr txBox="1"/>
          <p:nvPr>
            <p:custDataLst>
              <p:tags r:id="rId1"/>
            </p:custDataLst>
          </p:nvPr>
        </p:nvSpPr>
        <p:spPr>
          <a:xfrm>
            <a:off x="609600" y="2199640"/>
            <a:ext cx="5859145" cy="2668905"/>
          </a:xfrm>
          <a:prstGeom prst="rect">
            <a:avLst/>
          </a:prstGeom>
          <a:noFill/>
          <a:ln w="28575" cmpd="sng">
            <a:solidFill>
              <a:srgbClr val="9C181B"/>
            </a:solidFill>
            <a:prstDash val="solid"/>
          </a:ln>
        </p:spPr>
        <p:txBody>
          <a:bodyPr wrap="square" lIns="63500" tIns="25400" rIns="63500" bIns="25400" anchor="ctr" anchorCtr="0">
            <a:normAutofit lnSpcReduction="1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400" spc="16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培训工作</a:t>
            </a:r>
            <a:r>
              <a:rPr lang="zh-CN" altLang="en-US" sz="1400" strike="noStrike" spc="16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培训的目的在于让员工知晓为什么要这么做？怎么做？做好的标准是什么？食堂员工的流动性比较大，高效的培训能让员工迅速进入状态，减少出错的概率。</a:t>
            </a:r>
            <a:endParaRPr lang="zh-CN" altLang="en-US" sz="1400" strike="noStrike" spc="16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endParaRPr lang="en-US" altLang="zh-CN" sz="1400" spc="16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食堂根据行业特点和员工情况，采取了集中理论培训与分类实操培训相结合的方式，培训内容涵盖食品安全、消防安全、意外伤害、职业道德、业务技能等方面，使培训工作融入了食堂的日常。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8" name="Picture 17" descr="placingpictureplaceholder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7374773" y="1602123"/>
            <a:ext cx="1929581" cy="1931198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9" name="Picture 18" descr="placingpictureplaceholder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>
          <a:xfrm>
            <a:off x="7374773" y="3962716"/>
            <a:ext cx="1929581" cy="1931198"/>
          </a:xfrm>
          <a:prstGeom prst="rect">
            <a:avLst/>
          </a:prstGeom>
          <a:ln w="28575" cmpd="sng">
            <a:solidFill>
              <a:srgbClr val="9C181B"/>
            </a:solidFill>
            <a:prstDash val="solid"/>
          </a:ln>
        </p:spPr>
      </p:pic>
      <p:pic>
        <p:nvPicPr>
          <p:cNvPr id="20" name="Picture 19" descr="placingpictureplaceholder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>
            <a:off x="9624112" y="1601847"/>
            <a:ext cx="1929581" cy="1931198"/>
          </a:xfrm>
          <a:prstGeom prst="rect">
            <a:avLst/>
          </a:prstGeom>
          <a:ln w="28575" cmpd="sng">
            <a:solidFill>
              <a:srgbClr val="A5191D"/>
            </a:solidFill>
            <a:prstDash val="solid"/>
          </a:ln>
        </p:spPr>
      </p:pic>
      <p:pic>
        <p:nvPicPr>
          <p:cNvPr id="21" name="Picture 20" descr="placingpictureplaceholder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9624112" y="3923922"/>
            <a:ext cx="1929581" cy="1931198"/>
          </a:xfrm>
          <a:prstGeom prst="rect">
            <a:avLst/>
          </a:prstGeom>
          <a:ln w="28575" cmpd="sng">
            <a:solidFill>
              <a:srgbClr val="9C181B"/>
            </a:solidFill>
            <a:prstDash val="solid"/>
          </a:ln>
        </p:spPr>
      </p:pic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4960" y="85344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重点工作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3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培训工作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01940" y="3554730"/>
            <a:ext cx="1091565" cy="3492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lvl="0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入职培训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10450" y="5980430"/>
            <a:ext cx="207518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全员集中培训、演练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085705" y="3554095"/>
            <a:ext cx="1006475" cy="3492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lvl="0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技能培训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04070" y="5944870"/>
            <a:ext cx="1769110" cy="3492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lvl="0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周例会骨干培训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9" name="图片 8" descr="04982ea8d6f89f266c0c3fcab2c53b2b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76610" y="121285"/>
            <a:ext cx="1013460" cy="101346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4960" y="85344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重点工作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沟通交流工作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4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45920" y="1753870"/>
            <a:ext cx="90798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了解服务对象的需求，切实解决服务对象在就餐中的问题，提高就餐体验，都需要食堂与服务对象间建立良好有效的沟通交流渠道，为此，食堂在总务处指导下，通过以下渠道与进餐者开展广泛的沟通交流活动。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09905" y="5634355"/>
            <a:ext cx="2519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及时回复意见簿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325495" y="5495925"/>
            <a:ext cx="25209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建立梅园食堂交流群，及时反馈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142990" y="5495925"/>
            <a:ext cx="24968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积极配合学生社团开展活动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958580" y="5495925"/>
            <a:ext cx="251968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学生监管团队对食堂的监督、检查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4" name="图片 13" descr="WPS拼图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9905" y="289496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5" name="图片 14" descr="WPS拼图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130" y="2874010"/>
            <a:ext cx="2520000" cy="2520000"/>
          </a:xfrm>
          <a:prstGeom prst="rect">
            <a:avLst/>
          </a:prstGeom>
        </p:spPr>
      </p:pic>
      <p:pic>
        <p:nvPicPr>
          <p:cNvPr id="16" name="图片 15" descr="WPS拼图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2355" y="2825750"/>
            <a:ext cx="2520000" cy="2520000"/>
          </a:xfrm>
          <a:prstGeom prst="rect">
            <a:avLst/>
          </a:prstGeom>
        </p:spPr>
      </p:pic>
      <p:pic>
        <p:nvPicPr>
          <p:cNvPr id="17" name="图片 16" descr="WPS拼图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8580" y="2894965"/>
            <a:ext cx="2520000" cy="2520000"/>
          </a:xfrm>
          <a:prstGeom prst="rect">
            <a:avLst/>
          </a:prstGeom>
        </p:spPr>
      </p:pic>
      <p:pic>
        <p:nvPicPr>
          <p:cNvPr id="8" name="图片 7" descr="04982ea8d6f89f266c0c3fcab2c53b2b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52480" y="13335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455380"/>
            <a:ext cx="12192000" cy="3946967"/>
          </a:xfrm>
          <a:prstGeom prst="rect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pic>
        <p:nvPicPr>
          <p:cNvPr id="2" name="图片 1" descr="04982ea8d6f89f266c0c3fcab2c53b2b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420" y="0"/>
            <a:ext cx="1013460" cy="10134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01700" y="1828165"/>
            <a:ext cx="10674985" cy="31235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尊敬的各位领导、各位老师、各位同学：</a:t>
            </a:r>
            <a:endParaRPr lang="zh-CN" altLang="en-US" sz="2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57200">
              <a:lnSpc>
                <a:spcPct val="130000"/>
              </a:lnSpc>
            </a:pP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大家好！</a:t>
            </a:r>
            <a:endParaRPr lang="zh-CN" altLang="en-US" sz="2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57200">
              <a:lnSpc>
                <a:spcPct val="130000"/>
              </a:lnSpc>
            </a:pP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2022年即将结束，在这一年里，梅园食堂在学校总务处的领导下，“战疫情、保供应、提质量、强服务”，较好地完成了各项工作任务。现就梅园食堂全年工作从以下四个方面进行汇报。</a:t>
            </a:r>
            <a:endParaRPr lang="zh-CN" altLang="en-US" sz="2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4960" y="85344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重点工作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沟通交流工作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4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45920" y="1753870"/>
            <a:ext cx="90798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一年里，我们也收获了来自同学们的温暖</a:t>
            </a:r>
            <a:r>
              <a:rPr lang="en-US" altLang="zh-CN"/>
              <a:t>......</a:t>
            </a:r>
            <a:endParaRPr lang="en-US" altLang="zh-CN"/>
          </a:p>
        </p:txBody>
      </p:sp>
      <p:pic>
        <p:nvPicPr>
          <p:cNvPr id="8" name="图片 7" descr="WPS拼图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6860" y="256222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9" name="图片 8" descr="微信图片_202211272340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1945" y="2562225"/>
            <a:ext cx="1457867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sp>
        <p:nvSpPr>
          <p:cNvPr id="11" name="文本框 10"/>
          <p:cNvSpPr txBox="1"/>
          <p:nvPr/>
        </p:nvSpPr>
        <p:spPr>
          <a:xfrm>
            <a:off x="1550670" y="5179695"/>
            <a:ext cx="24726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不具名同学送来的明信片</a:t>
            </a: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394960" y="5179695"/>
            <a:ext cx="14573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感谢信</a:t>
            </a:r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8496300" y="5179695"/>
            <a:ext cx="19177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获赠的锦旗</a:t>
            </a:r>
            <a:endParaRPr lang="zh-CN" altLang="en-US"/>
          </a:p>
        </p:txBody>
      </p:sp>
      <p:pic>
        <p:nvPicPr>
          <p:cNvPr id="6" name="图片 5" descr="WPS拼图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4675" y="256222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0" name="图片 9" descr="04982ea8d6f89f266c0c3fcab2c53b2b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28350" y="132715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469985"/>
            <a:ext cx="12192000" cy="3946967"/>
          </a:xfrm>
          <a:prstGeom prst="rect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909059" y="2539305"/>
            <a:ext cx="43738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三、创新举措</a:t>
            </a:r>
            <a:endParaRPr kumimoji="0" lang="zh-CN" altLang="en-US" sz="5400" b="0" i="0" u="none" strike="noStrike" kern="1200" cap="none" spc="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7" name="矩形: 圆角 26"/>
          <p:cNvSpPr/>
          <p:nvPr/>
        </p:nvSpPr>
        <p:spPr>
          <a:xfrm>
            <a:off x="4888372" y="4481259"/>
            <a:ext cx="2415250" cy="40882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5191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梅园食堂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A5191D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888572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0229064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0569556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0910048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1250540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11591032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04982ea8d6f89f266c0c3fcab2c53b2b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435" y="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4960" y="85344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创新举措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内部管理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01445" y="1742440"/>
            <a:ext cx="9779635" cy="922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200"/>
              </a:spcAft>
              <a:defRPr/>
            </a:pPr>
            <a:r>
              <a:rPr kumimoji="0" lang="zh-CN" altLang="en-US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完善内部自查处罚机制，从简单处罚到发现提醒、整改、处罚，逐次递进，将处罚动作，转变为警示、教育培训的过程，取得了较好地效果。</a:t>
            </a:r>
            <a:endParaRPr kumimoji="0" lang="zh-CN" altLang="en-US" i="0" u="none" strike="noStrike" kern="1200" spc="100" normalizeH="0" noProof="0" dirty="0">
              <a:solidFill>
                <a:schemeClr val="bg2">
                  <a:lumMod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1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114665" y="5664200"/>
            <a:ext cx="17830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处罚通报</a:t>
            </a:r>
            <a:r>
              <a:rPr lang="en-US" altLang="zh-CN" sz="1600"/>
              <a:t> </a:t>
            </a:r>
            <a:endParaRPr lang="en-US" altLang="zh-CN" sz="1600"/>
          </a:p>
        </p:txBody>
      </p:sp>
      <p:pic>
        <p:nvPicPr>
          <p:cNvPr id="5" name="图片 4" descr="巡检通报-20221018-初加工_0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769745" y="2804795"/>
            <a:ext cx="1781267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3795" y="2804795"/>
            <a:ext cx="1738272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4665" y="2804795"/>
            <a:ext cx="1782857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5" name="图片 14" descr="templates\docerresourceshop\icons\\32313630303830363b32313630303634303bbcfdcdb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0655" y="3778250"/>
            <a:ext cx="572770" cy="572770"/>
          </a:xfrm>
          <a:prstGeom prst="rect">
            <a:avLst/>
          </a:prstGeom>
        </p:spPr>
      </p:pic>
      <p:pic>
        <p:nvPicPr>
          <p:cNvPr id="13" name="图片 12" descr="templates\docerresourceshop\icons\\32313630303830363b32313630303634303bbcfdcdb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2160" y="3778885"/>
            <a:ext cx="572770" cy="57277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940935" y="5664200"/>
            <a:ext cx="17830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整改通知</a:t>
            </a:r>
            <a:r>
              <a:rPr lang="en-US" altLang="zh-CN" sz="1600"/>
              <a:t> </a:t>
            </a:r>
            <a:endParaRPr lang="en-US" altLang="zh-CN" sz="1600"/>
          </a:p>
        </p:txBody>
      </p:sp>
      <p:sp>
        <p:nvSpPr>
          <p:cNvPr id="16" name="文本框 15"/>
          <p:cNvSpPr txBox="1"/>
          <p:nvPr/>
        </p:nvSpPr>
        <p:spPr>
          <a:xfrm>
            <a:off x="1767205" y="5664200"/>
            <a:ext cx="17830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检查通报</a:t>
            </a:r>
            <a:r>
              <a:rPr lang="en-US" altLang="zh-CN" sz="1600"/>
              <a:t> </a:t>
            </a:r>
            <a:endParaRPr lang="en-US" altLang="zh-CN" sz="1600"/>
          </a:p>
        </p:txBody>
      </p:sp>
      <p:pic>
        <p:nvPicPr>
          <p:cNvPr id="17" name="图片 16" descr="04982ea8d6f89f266c0c3fcab2c53b2b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40415" y="121285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4960" y="85344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创新举措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内部管理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01445" y="1742440"/>
            <a:ext cx="9779635" cy="1337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200"/>
              </a:spcAft>
              <a:defRPr/>
            </a:pPr>
            <a:r>
              <a:rPr kumimoji="0" lang="zh-CN" altLang="en-US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进餐者意见反馈，查找日常管理中的短板，完善食堂出品自检制度，即根据食堂各班组的出品核定书，对班组出品进行随机抽检，发现问题要求限期整改，复检仍不达标则给予处罚，以此推动出品质量管理，维护进餐者权益。</a:t>
            </a:r>
            <a:endParaRPr kumimoji="0" lang="zh-CN" altLang="en-US" i="0" u="none" strike="noStrike" kern="1200" spc="100" normalizeH="0" noProof="0" dirty="0">
              <a:solidFill>
                <a:schemeClr val="bg2">
                  <a:lumMod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2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02130" y="5991860"/>
            <a:ext cx="14458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金陵美食抽检</a:t>
            </a:r>
            <a:endParaRPr lang="zh-CN" altLang="en-US" sz="1600"/>
          </a:p>
        </p:txBody>
      </p:sp>
      <p:sp>
        <p:nvSpPr>
          <p:cNvPr id="5" name="文本框 4"/>
          <p:cNvSpPr txBox="1"/>
          <p:nvPr/>
        </p:nvSpPr>
        <p:spPr>
          <a:xfrm>
            <a:off x="4963795" y="5991860"/>
            <a:ext cx="14458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大伙套餐抽检</a:t>
            </a:r>
            <a:endParaRPr lang="zh-CN" altLang="en-US" sz="1600"/>
          </a:p>
        </p:txBody>
      </p:sp>
      <p:sp>
        <p:nvSpPr>
          <p:cNvPr id="6" name="文本框 5"/>
          <p:cNvSpPr txBox="1"/>
          <p:nvPr/>
        </p:nvSpPr>
        <p:spPr>
          <a:xfrm>
            <a:off x="8866505" y="5991860"/>
            <a:ext cx="14458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烤肉饭</a:t>
            </a:r>
            <a:endParaRPr lang="zh-CN" altLang="en-US" sz="1600"/>
          </a:p>
        </p:txBody>
      </p:sp>
      <p:pic>
        <p:nvPicPr>
          <p:cNvPr id="10" name="图片 9" descr="WPS拼图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4180" y="3275965"/>
            <a:ext cx="1539533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2" name="图片 11" descr="04982ea8d6f89f266c0c3fcab2c53b2b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52480" y="133350"/>
            <a:ext cx="1013460" cy="1013460"/>
          </a:xfrm>
          <a:prstGeom prst="rect">
            <a:avLst/>
          </a:prstGeom>
        </p:spPr>
      </p:pic>
      <p:pic>
        <p:nvPicPr>
          <p:cNvPr id="11" name="图片 10" descr="WPS拼图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9295" y="327596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3" name="图片 12" descr="WPS拼图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1200" y="327596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469985"/>
            <a:ext cx="12192000" cy="3946967"/>
          </a:xfrm>
          <a:prstGeom prst="rect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861309" y="2539305"/>
            <a:ext cx="64693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四、不足与改进措施</a:t>
            </a:r>
            <a:endParaRPr kumimoji="0" lang="zh-CN" altLang="en-US" sz="5400" b="0" i="0" u="none" strike="noStrike" kern="1200" cap="none" spc="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7" name="矩形: 圆角 26"/>
          <p:cNvSpPr/>
          <p:nvPr/>
        </p:nvSpPr>
        <p:spPr>
          <a:xfrm>
            <a:off x="4888372" y="4481259"/>
            <a:ext cx="2415250" cy="40882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5191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梅园食堂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A5191D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888572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0229064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0569556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0910048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1250540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11591032" y="6368978"/>
            <a:ext cx="161126" cy="161126"/>
          </a:xfrm>
          <a:prstGeom prst="ellipse">
            <a:avLst/>
          </a:prstGeom>
          <a:noFill/>
          <a:ln w="38100" cmpd="thickThin">
            <a:solidFill>
              <a:srgbClr val="AC1B2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04982ea8d6f89f266c0c3fcab2c53b2b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435" y="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26450" y="853440"/>
            <a:ext cx="2339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不足与改进措施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150620" y="1627505"/>
          <a:ext cx="9884410" cy="483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1070"/>
                <a:gridCol w="4003675"/>
                <a:gridCol w="4939665"/>
              </a:tblGrid>
              <a:tr h="41592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序号</a:t>
                      </a:r>
                      <a:endParaRPr lang="zh-CN" altLang="en-US"/>
                    </a:p>
                  </a:txBody>
                  <a:tcPr>
                    <a:solidFill>
                      <a:srgbClr val="A2191C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存在的不足</a:t>
                      </a:r>
                      <a:endParaRPr lang="zh-CN" altLang="en-US"/>
                    </a:p>
                  </a:txBody>
                  <a:tcPr>
                    <a:solidFill>
                      <a:srgbClr val="A2191C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改进思路</a:t>
                      </a:r>
                      <a:endParaRPr lang="zh-CN" altLang="en-US"/>
                    </a:p>
                  </a:txBody>
                  <a:tcPr>
                    <a:solidFill>
                      <a:srgbClr val="A2191C"/>
                    </a:solidFill>
                  </a:tcPr>
                </a:tc>
              </a:tr>
              <a:tr h="100012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食堂风味品种存在同质化的情况，快餐类品种尤其突出，风味特色不突出。</a:t>
                      </a:r>
                      <a:r>
                        <a:rPr lang="en-US" altLang="zh-CN"/>
                        <a:t> 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坚决落实末位淘汰制，逐步凸显风味特色。</a:t>
                      </a:r>
                      <a:endParaRPr lang="zh-CN" altLang="en-US"/>
                    </a:p>
                  </a:txBody>
                  <a:tcPr/>
                </a:tc>
              </a:tr>
              <a:tr h="9994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供餐品种的出新率、调整的频率跟不上进餐者的需求，“常吃常新”的要求没有落实到位。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鼓励班组走出去学习，在合规的前提下，推出新品，尤其是符合进餐者需求的新品。</a:t>
                      </a:r>
                      <a:endParaRPr lang="zh-CN" altLang="en-US"/>
                    </a:p>
                  </a:txBody>
                  <a:tcPr/>
                </a:tc>
              </a:tr>
              <a:tr h="4165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后厨物品定位等管理还有待提高。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完善规划定位。</a:t>
                      </a:r>
                      <a:endParaRPr lang="zh-CN" altLang="en-US"/>
                    </a:p>
                  </a:txBody>
                  <a:tcPr/>
                </a:tc>
              </a:tr>
              <a:tr h="9994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4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与进餐者的主动沟通工作开展较少，同学们对食堂工作的了解还不全面。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定期、不定期邀请学生走进食堂，开展座谈会，到学生中间去；利用多种平台收集意见并及时调整工作。</a:t>
                      </a:r>
                      <a:endParaRPr lang="zh-CN" altLang="en-US"/>
                    </a:p>
                  </a:txBody>
                  <a:tcPr/>
                </a:tc>
              </a:tr>
              <a:tr h="9994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5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食堂工作人员的业务水平和服务意识、服务水平需要提高。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大力开展各类培训，尝试走出去，学进来，提高全员业务和服务水平。</a:t>
                      </a: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图片 6" descr="04982ea8d6f89f266c0c3fcab2c53b2b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52480" y="97155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455380"/>
            <a:ext cx="12192000" cy="3946967"/>
          </a:xfrm>
          <a:prstGeom prst="rect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pic>
        <p:nvPicPr>
          <p:cNvPr id="2" name="图片 1" descr="04982ea8d6f89f266c0c3fcab2c53b2b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420" y="0"/>
            <a:ext cx="1013460" cy="10134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16305" y="1641475"/>
            <a:ext cx="10674985" cy="35750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>
              <a:lnSpc>
                <a:spcPct val="130000"/>
              </a:lnSpc>
            </a:pP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2022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年通过全体员工的共同努力，餐厅各项工作取得了较好成绩。在面对成绩欢欣鼓舞的同时，我们也清醒地看到我们在服务工作中的诸多不足，尤其在品种创新上，全心服务的理念上，还有差距。为此，面对20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23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年，我们将在学校和总务处的有力领导下，充分发挥团队合作精神，群策群力，紧紧围绕各项工作目标开展工作，为学校的双一流建设添砖加瓦！</a:t>
            </a:r>
            <a:endParaRPr lang="zh-CN" altLang="en-US" sz="2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1844715"/>
            <a:ext cx="12192000" cy="3168570"/>
          </a:xfrm>
          <a:prstGeom prst="rect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970643" y="3109492"/>
            <a:ext cx="62507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0" i="0" u="none" strike="noStrike" kern="1200" cap="none" spc="600" normalizeH="0" baseline="0" noProof="0" dirty="0">
                <a:ln w="4445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感谢您的聆听</a:t>
            </a:r>
            <a:endParaRPr kumimoji="0" lang="zh-CN" altLang="en-US" sz="7200" b="0" i="0" u="none" strike="noStrike" kern="1200" cap="none" spc="600" normalizeH="0" baseline="0" noProof="0" dirty="0">
              <a:ln w="44450"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703256" y="2493335"/>
            <a:ext cx="678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THANK YOU FOR WATCHING.</a:t>
            </a:r>
            <a:endParaRPr kumimoji="0" lang="zh-CN" altLang="en-US" sz="32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: 圆角 26"/>
          <p:cNvSpPr/>
          <p:nvPr/>
        </p:nvSpPr>
        <p:spPr>
          <a:xfrm>
            <a:off x="4888372" y="5817299"/>
            <a:ext cx="2415250" cy="408826"/>
          </a:xfrm>
          <a:prstGeom prst="roundRect">
            <a:avLst>
              <a:gd name="adj" fmla="val 50000"/>
            </a:avLst>
          </a:prstGeom>
          <a:solidFill>
            <a:srgbClr val="A219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梅园食堂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 descr="04982ea8d6f89f266c0c3fcab2c53b2b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420" y="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5230129" cy="6858000"/>
          </a:xfrm>
          <a:prstGeom prst="rect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648809" y="253991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ea"/>
                <a:ea typeface="+mj-ea"/>
                <a:cs typeface="微软雅黑" panose="020B0503020204020204" charset="-122"/>
              </a:rPr>
              <a:t>重点工作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259848" y="3771710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ea"/>
                <a:ea typeface="+mj-ea"/>
                <a:cs typeface="微软雅黑" panose="020B0503020204020204" charset="-122"/>
              </a:rPr>
              <a:t>创新举措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648700" y="5003800"/>
            <a:ext cx="32721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sz="2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微软雅黑" panose="020B0503020204020204" charset="-122"/>
              </a:rPr>
              <a:t>不足与改进措施</a:t>
            </a:r>
            <a:endParaRPr sz="28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465142" y="1356405"/>
            <a:ext cx="472966" cy="472966"/>
          </a:xfrm>
          <a:prstGeom prst="ellipse">
            <a:avLst/>
          </a:prstGeom>
          <a:solidFill>
            <a:srgbClr val="AC1B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微软雅黑" panose="020B0503020204020204" charset="-122"/>
              </a:rPr>
              <a:t>1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7854103" y="2588197"/>
            <a:ext cx="472966" cy="472966"/>
          </a:xfrm>
          <a:prstGeom prst="ellipse">
            <a:avLst/>
          </a:prstGeom>
          <a:solidFill>
            <a:srgbClr val="AC1B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微软雅黑" panose="020B0503020204020204" charset="-122"/>
              </a:rPr>
              <a:t>2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465142" y="3819989"/>
            <a:ext cx="472966" cy="472966"/>
          </a:xfrm>
          <a:prstGeom prst="ellipse">
            <a:avLst/>
          </a:prstGeom>
          <a:solidFill>
            <a:srgbClr val="AC1B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微软雅黑" panose="020B0503020204020204" charset="-122"/>
              </a:rPr>
              <a:t>3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7854103" y="5051780"/>
            <a:ext cx="472966" cy="472966"/>
          </a:xfrm>
          <a:prstGeom prst="ellipse">
            <a:avLst/>
          </a:prstGeom>
          <a:solidFill>
            <a:srgbClr val="AC1B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微软雅黑" panose="020B0503020204020204" charset="-122"/>
              </a:rPr>
              <a:t>4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837824" y="2604574"/>
            <a:ext cx="15544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微软雅黑" panose="020B0503020204020204" charset="-122"/>
              </a:rPr>
              <a:t>目录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  <a:cs typeface="微软雅黑" panose="020B050302020402020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805064" y="3518926"/>
            <a:ext cx="162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1731010" y="3639185"/>
            <a:ext cx="17786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微软雅黑" panose="020B0503020204020204" charset="-122"/>
                <a:cs typeface="微软雅黑" panose="020B0503020204020204" charset="-122"/>
              </a:rPr>
              <a:t>CONTENT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259848" y="1308127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年度工作概述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04982ea8d6f89f266c0c3fcab2c53b2b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71225" y="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469985"/>
            <a:ext cx="12192000" cy="3946967"/>
          </a:xfrm>
          <a:prstGeom prst="rect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210559" y="2539305"/>
            <a:ext cx="57708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一、年度工作概述</a:t>
            </a:r>
            <a:endParaRPr kumimoji="0" lang="zh-CN" altLang="en-US" sz="5400" b="0" i="0" u="none" strike="noStrike" kern="1200" cap="none" spc="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7" name="矩形: 圆角 26"/>
          <p:cNvSpPr/>
          <p:nvPr/>
        </p:nvSpPr>
        <p:spPr>
          <a:xfrm>
            <a:off x="4888372" y="4481259"/>
            <a:ext cx="2415250" cy="40882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5191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梅园食堂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A5191D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04982ea8d6f89f266c0c3fcab2c53b2b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435" y="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4764" y="853440"/>
            <a:ext cx="2002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年度工作概述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9820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全年服务概况（截止至</a:t>
            </a:r>
            <a:r>
              <a:rPr lang="en-US" altLang="zh-CN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11</a:t>
            </a:r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月底）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1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1401445" y="2234565"/>
          <a:ext cx="8731885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260"/>
                <a:gridCol w="1169035"/>
                <a:gridCol w="1141095"/>
                <a:gridCol w="1289685"/>
                <a:gridCol w="1348740"/>
                <a:gridCol w="2465070"/>
              </a:tblGrid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员工人数</a:t>
                      </a: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solidFill>
                      <a:srgbClr val="A2191C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厨师人数</a:t>
                      </a: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solidFill>
                      <a:srgbClr val="A2191C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管理人员</a:t>
                      </a: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solidFill>
                      <a:srgbClr val="A2191C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窗口数量</a:t>
                      </a: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solidFill>
                      <a:srgbClr val="A2191C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服务人次</a:t>
                      </a: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solidFill>
                      <a:srgbClr val="A2191C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人均消费（元</a:t>
                      </a:r>
                      <a:r>
                        <a:rPr lang="en-US" altLang="zh-CN">
                          <a:latin typeface="微软雅黑" panose="020B0503020204020204" charset="-122"/>
                          <a:ea typeface="微软雅黑" panose="020B0503020204020204" charset="-122"/>
                        </a:rPr>
                        <a:t>/</a:t>
                      </a: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人次）</a:t>
                      </a: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solidFill>
                      <a:srgbClr val="A2191C"/>
                    </a:solidFill>
                  </a:tcPr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155</a:t>
                      </a:r>
                      <a:r>
                        <a:rPr lang="zh-CN" altLang="en-US"/>
                        <a:t>人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42</a:t>
                      </a:r>
                      <a:r>
                        <a:rPr lang="zh-CN" altLang="en-US"/>
                        <a:t>人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9</a:t>
                      </a:r>
                      <a:r>
                        <a:rPr lang="zh-CN" altLang="en-US"/>
                        <a:t>人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34</a:t>
                      </a:r>
                      <a:r>
                        <a:rPr lang="zh-CN" altLang="en-US"/>
                        <a:t>个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3481225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9.77</a:t>
                      </a: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4714240" y="1621790"/>
            <a:ext cx="27641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服务概况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713605" y="3492500"/>
            <a:ext cx="27641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伙食物资消耗概况</a:t>
            </a:r>
            <a:endParaRPr lang="zh-CN" altLang="en-US"/>
          </a:p>
        </p:txBody>
      </p:sp>
      <p:graphicFrame>
        <p:nvGraphicFramePr>
          <p:cNvPr id="16" name="表格 15"/>
          <p:cNvGraphicFramePr/>
          <p:nvPr>
            <p:custDataLst>
              <p:tags r:id="rId2"/>
            </p:custDataLst>
          </p:nvPr>
        </p:nvGraphicFramePr>
        <p:xfrm>
          <a:off x="1389380" y="3860800"/>
          <a:ext cx="8742045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140"/>
                <a:gridCol w="1167765"/>
                <a:gridCol w="1288415"/>
                <a:gridCol w="1339850"/>
                <a:gridCol w="1127760"/>
                <a:gridCol w="1316990"/>
                <a:gridCol w="1254125"/>
              </a:tblGrid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粮食</a:t>
                      </a: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solidFill>
                      <a:srgbClr val="A2191C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食用油</a:t>
                      </a: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solidFill>
                      <a:srgbClr val="A2191C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蔬菜</a:t>
                      </a: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solidFill>
                      <a:srgbClr val="A2191C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猪肉</a:t>
                      </a: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solidFill>
                      <a:srgbClr val="A2191C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牛羊肉</a:t>
                      </a: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solidFill>
                      <a:srgbClr val="A2191C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禽肉类</a:t>
                      </a: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solidFill>
                      <a:srgbClr val="A2191C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latin typeface="微软雅黑" panose="020B0503020204020204" charset="-122"/>
                          <a:ea typeface="微软雅黑" panose="020B0503020204020204" charset="-122"/>
                        </a:rPr>
                        <a:t>水产</a:t>
                      </a: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solidFill>
                      <a:srgbClr val="A2191C"/>
                    </a:solidFill>
                  </a:tcPr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738804</a:t>
                      </a:r>
                      <a:r>
                        <a:rPr lang="zh-CN" altLang="en-US"/>
                        <a:t>斤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85770</a:t>
                      </a:r>
                      <a:r>
                        <a:rPr lang="zh-CN" altLang="en-US"/>
                        <a:t>升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765118</a:t>
                      </a:r>
                      <a:r>
                        <a:rPr lang="zh-CN" altLang="en-US"/>
                        <a:t>斤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124718</a:t>
                      </a:r>
                      <a:r>
                        <a:rPr lang="zh-CN" altLang="en-US"/>
                        <a:t>斤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25674</a:t>
                      </a:r>
                      <a:r>
                        <a:rPr lang="zh-CN" altLang="en-US"/>
                        <a:t>斤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320717</a:t>
                      </a:r>
                      <a:r>
                        <a:rPr lang="zh-CN" altLang="en-US"/>
                        <a:t>斤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20182</a:t>
                      </a:r>
                      <a:r>
                        <a:rPr lang="zh-CN" altLang="en-US"/>
                        <a:t>斤</a:t>
                      </a: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图片 4" descr="04982ea8d6f89f266c0c3fcab2c53b2b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79455" y="13335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4764" y="853440"/>
            <a:ext cx="2002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年度工作概述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24841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食品安全</a:t>
            </a:r>
            <a:r>
              <a:rPr lang="en-US" altLang="zh-CN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物资管控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01445" y="1742440"/>
            <a:ext cx="977963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200"/>
              </a:spcAft>
              <a:defRPr/>
            </a:pPr>
            <a:r>
              <a:rPr kumimoji="0" lang="zh-CN" altLang="en-US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物资安全管控是食品安全的基石，基石牢固，食品安全才有了重要保障。</a:t>
            </a:r>
            <a:endParaRPr kumimoji="0" lang="zh-CN" altLang="en-US" sz="1600" i="0" u="none" strike="noStrike" kern="1200" spc="100" normalizeH="0" noProof="0" dirty="0">
              <a:solidFill>
                <a:schemeClr val="bg2">
                  <a:lumMod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2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89050" y="5098415"/>
            <a:ext cx="18300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坚持物资统购，按要求索票索证，确保物资安全基石。</a:t>
            </a:r>
            <a:endParaRPr lang="zh-CN" altLang="en-US" sz="1600"/>
          </a:p>
        </p:txBody>
      </p:sp>
      <p:sp>
        <p:nvSpPr>
          <p:cNvPr id="11" name="文本框 10"/>
          <p:cNvSpPr txBox="1"/>
          <p:nvPr/>
        </p:nvSpPr>
        <p:spPr>
          <a:xfrm>
            <a:off x="3847465" y="5098415"/>
            <a:ext cx="18300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规范物资验收流程，杜绝不符要求物资流入后厨。</a:t>
            </a:r>
            <a:endParaRPr lang="zh-CN" altLang="en-US" sz="1600"/>
          </a:p>
        </p:txBody>
      </p:sp>
      <p:sp>
        <p:nvSpPr>
          <p:cNvPr id="13" name="文本框 12"/>
          <p:cNvSpPr txBox="1"/>
          <p:nvPr/>
        </p:nvSpPr>
        <p:spPr>
          <a:xfrm>
            <a:off x="6374130" y="5098415"/>
            <a:ext cx="183007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强化库房管理，保证合理存量，坚守</a:t>
            </a:r>
            <a:r>
              <a:rPr lang="en-US" altLang="zh-CN" sz="1600"/>
              <a:t>“</a:t>
            </a:r>
            <a:r>
              <a:rPr lang="zh-CN" altLang="en-US" sz="1600"/>
              <a:t>先进先出</a:t>
            </a:r>
            <a:r>
              <a:rPr lang="en-US" altLang="zh-CN" sz="1600"/>
              <a:t>”</a:t>
            </a:r>
            <a:r>
              <a:rPr lang="zh-CN" altLang="en-US" sz="1600"/>
              <a:t>的物资存管原则。</a:t>
            </a:r>
            <a:endParaRPr lang="zh-CN" altLang="en-US" sz="1600"/>
          </a:p>
        </p:txBody>
      </p:sp>
      <p:sp>
        <p:nvSpPr>
          <p:cNvPr id="23" name="文本框 22"/>
          <p:cNvSpPr txBox="1"/>
          <p:nvPr/>
        </p:nvSpPr>
        <p:spPr>
          <a:xfrm>
            <a:off x="8900795" y="5098415"/>
            <a:ext cx="20402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开展库外存储物资巡查，防范物资存储不当带来的安全风险。</a:t>
            </a:r>
            <a:endParaRPr lang="zh-CN" altLang="en-US" sz="1600"/>
          </a:p>
        </p:txBody>
      </p:sp>
      <p:pic>
        <p:nvPicPr>
          <p:cNvPr id="5" name="图片 4" descr="物资采购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0800" y="2650490"/>
            <a:ext cx="1800000" cy="180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6" name="图片 5" descr="WPS拼图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4130" y="2650490"/>
            <a:ext cx="1800000" cy="180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0" name="图片 9" descr="WPS拼图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0795" y="2650490"/>
            <a:ext cx="1800000" cy="180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4" name="图片 13" descr="WPS拼图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7465" y="2650490"/>
            <a:ext cx="1800000" cy="180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sp>
        <p:nvSpPr>
          <p:cNvPr id="15" name="文本框 14"/>
          <p:cNvSpPr txBox="1"/>
          <p:nvPr/>
        </p:nvSpPr>
        <p:spPr>
          <a:xfrm>
            <a:off x="1150620" y="4526280"/>
            <a:ext cx="20593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网上订购、索票索证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57295" y="4526280"/>
            <a:ext cx="20110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物资验收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68720" y="4526280"/>
            <a:ext cx="20110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主、副食库房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80145" y="4526280"/>
            <a:ext cx="20110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库外存储物资巡检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图片 11" descr="04982ea8d6f89f266c0c3fcab2c53b2b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90555" y="145415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4764" y="853440"/>
            <a:ext cx="2002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年度工作概述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29940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食品安全</a:t>
            </a:r>
            <a:r>
              <a:rPr lang="en-US" altLang="zh-CN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员工健康管理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46860" y="1668780"/>
            <a:ext cx="9779635" cy="506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200"/>
              </a:spcAft>
              <a:defRPr/>
            </a:pPr>
            <a:r>
              <a:rPr kumimoji="0" lang="zh-CN" altLang="en-US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食堂是集中供餐的场所，人员健康牵涉食品安全，必须高度重视。</a:t>
            </a:r>
            <a:endParaRPr kumimoji="0" lang="zh-CN" altLang="en-US" i="0" u="none" strike="noStrike" kern="1200" spc="100" normalizeH="0" noProof="0" dirty="0">
              <a:solidFill>
                <a:schemeClr val="bg2">
                  <a:lumMod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2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00830" y="2451735"/>
            <a:ext cx="34569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全员坚持持健康证上岗；建立健康证预警机制，确保员工按要求进行行业健康体检。</a:t>
            </a:r>
            <a:endParaRPr lang="zh-CN" altLang="en-US" sz="1600"/>
          </a:p>
        </p:txBody>
      </p:sp>
      <p:sp>
        <p:nvSpPr>
          <p:cNvPr id="11" name="文本框 10"/>
          <p:cNvSpPr txBox="1"/>
          <p:nvPr/>
        </p:nvSpPr>
        <p:spPr>
          <a:xfrm>
            <a:off x="4283075" y="4766310"/>
            <a:ext cx="32746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按规范要求，坚持开展晨检、晨会，对员工当日健康状况及个人卫生状况进行检查。</a:t>
            </a:r>
            <a:endParaRPr lang="zh-CN" altLang="en-US" sz="1600"/>
          </a:p>
        </p:txBody>
      </p:sp>
      <p:pic>
        <p:nvPicPr>
          <p:cNvPr id="5" name="图片 4" descr="WPS拼图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1955" y="2529205"/>
            <a:ext cx="1800000" cy="180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6" name="图片 5" descr="WPS拼图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1055" y="4329430"/>
            <a:ext cx="1800000" cy="180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0" name="图片 9" descr="04982ea8d6f89f266c0c3fcab2c53b2b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90555" y="10922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4764" y="853440"/>
            <a:ext cx="2002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年度工作概述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食品安全</a:t>
            </a:r>
            <a:r>
              <a:rPr lang="en-US" altLang="zh-CN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加工、售卖流程管理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01445" y="1742440"/>
            <a:ext cx="977963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200"/>
              </a:spcAft>
              <a:defRPr/>
            </a:pPr>
            <a:r>
              <a:rPr kumimoji="0" lang="zh-CN" altLang="en-US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加工过程是食品生产环节的关键，这个环节的控制对食品安全尤其关键。</a:t>
            </a:r>
            <a:endParaRPr kumimoji="0" lang="zh-CN" altLang="en-US" sz="1600" i="0" u="none" strike="noStrike" kern="1200" spc="100" normalizeH="0" noProof="0" dirty="0">
              <a:solidFill>
                <a:schemeClr val="bg2">
                  <a:lumMod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2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46860" y="4852035"/>
            <a:ext cx="9481185" cy="9080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600"/>
              <a:t>按照《餐饮服务食品安全操作规范》的要求，食品加工、售卖流程遵循初加工、精加工、烹饪、售卖的单项流程，设置了相应的操作间、售卖间，各岗位、各环节均有相应的操作规范要求，食堂管理团队在不同时段有不同巡检要求，以确保各项操作规范的落地执行。</a:t>
            </a:r>
            <a:endParaRPr lang="zh-CN" altLang="en-US" sz="16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6860" y="2830195"/>
            <a:ext cx="1919250" cy="144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066540" y="2830195"/>
            <a:ext cx="1920000" cy="144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9405" y="7666990"/>
            <a:ext cx="1920000" cy="1440000"/>
          </a:xfrm>
          <a:prstGeom prst="rect">
            <a:avLst/>
          </a:prstGeom>
        </p:spPr>
      </p:pic>
      <p:pic>
        <p:nvPicPr>
          <p:cNvPr id="13" name="图片 12" descr="微信图片_2022112517315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8440" y="2830830"/>
            <a:ext cx="1920000" cy="144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5" name="图片 14" descr="templates\docerresourceshop\icons\\32313630303830363b32313630303634303bbcfdcdb7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79800" y="3264535"/>
            <a:ext cx="572770" cy="572770"/>
          </a:xfrm>
          <a:prstGeom prst="rect">
            <a:avLst/>
          </a:prstGeom>
        </p:spPr>
      </p:pic>
      <p:pic>
        <p:nvPicPr>
          <p:cNvPr id="16" name="图片 15" descr="templates\docerresourceshop\icons\\32313630303830363b32313630303634303bbcfdcdb7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21700" y="3264535"/>
            <a:ext cx="572770" cy="572770"/>
          </a:xfrm>
          <a:prstGeom prst="rect">
            <a:avLst/>
          </a:prstGeom>
        </p:spPr>
      </p:pic>
      <p:pic>
        <p:nvPicPr>
          <p:cNvPr id="17" name="图片 16" descr="templates\docerresourceshop\icons\\32313630303830363b32313630303634303bbcfdcdb7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00750" y="3264535"/>
            <a:ext cx="572770" cy="57277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833245" y="4357370"/>
            <a:ext cx="1190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初加工</a:t>
            </a:r>
            <a:endParaRPr lang="zh-CN" altLang="en-US" sz="1600"/>
          </a:p>
        </p:txBody>
      </p:sp>
      <p:sp>
        <p:nvSpPr>
          <p:cNvPr id="19" name="文本框 18"/>
          <p:cNvSpPr txBox="1"/>
          <p:nvPr/>
        </p:nvSpPr>
        <p:spPr>
          <a:xfrm>
            <a:off x="4145915" y="4377055"/>
            <a:ext cx="17621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精加工</a:t>
            </a:r>
            <a:endParaRPr lang="zh-CN" altLang="en-US" sz="1600"/>
          </a:p>
        </p:txBody>
      </p:sp>
      <p:sp>
        <p:nvSpPr>
          <p:cNvPr id="20" name="文本框 19"/>
          <p:cNvSpPr txBox="1"/>
          <p:nvPr/>
        </p:nvSpPr>
        <p:spPr>
          <a:xfrm>
            <a:off x="6666865" y="4357370"/>
            <a:ext cx="17621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烹饪</a:t>
            </a:r>
            <a:endParaRPr lang="zh-CN" altLang="en-US" sz="1600"/>
          </a:p>
        </p:txBody>
      </p:sp>
      <p:sp>
        <p:nvSpPr>
          <p:cNvPr id="21" name="文本框 20"/>
          <p:cNvSpPr txBox="1"/>
          <p:nvPr/>
        </p:nvSpPr>
        <p:spPr>
          <a:xfrm>
            <a:off x="9187815" y="4357370"/>
            <a:ext cx="17621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/>
              <a:t>售卖</a:t>
            </a:r>
            <a:endParaRPr lang="zh-CN" altLang="en-US"/>
          </a:p>
        </p:txBody>
      </p:sp>
      <p:pic>
        <p:nvPicPr>
          <p:cNvPr id="11" name="图片 10"/>
          <p:cNvPicPr/>
          <p:nvPr/>
        </p:nvPicPr>
        <p:blipFill>
          <a:blip r:embed="rId8"/>
          <a:stretch>
            <a:fillRect/>
          </a:stretch>
        </p:blipFill>
        <p:spPr>
          <a:xfrm>
            <a:off x="6524625" y="2830195"/>
            <a:ext cx="1918800" cy="144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0" name="图片 9" descr="04982ea8d6f89f266c0c3fcab2c53b2b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49940" y="101600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264000 w 12192000"/>
              <a:gd name="connsiteY0" fmla="*/ 261000 h 6858000"/>
              <a:gd name="connsiteX1" fmla="*/ 264000 w 12192000"/>
              <a:gd name="connsiteY1" fmla="*/ 6597000 h 6858000"/>
              <a:gd name="connsiteX2" fmla="*/ 11928000 w 12192000"/>
              <a:gd name="connsiteY2" fmla="*/ 6597000 h 6858000"/>
              <a:gd name="connsiteX3" fmla="*/ 11928000 w 12192000"/>
              <a:gd name="connsiteY3" fmla="*/ 261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64000" y="261000"/>
                </a:moveTo>
                <a:lnTo>
                  <a:pt x="264000" y="6597000"/>
                </a:lnTo>
                <a:lnTo>
                  <a:pt x="11928000" y="6597000"/>
                </a:lnTo>
                <a:lnTo>
                  <a:pt x="11928000" y="261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4764" y="853440"/>
            <a:ext cx="2002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A5191D"/>
                </a:solidFill>
                <a:latin typeface="+mj-ea"/>
                <a:ea typeface="+mj-ea"/>
                <a:cs typeface="微软雅黑" panose="020B0503020204020204" charset="-122"/>
              </a:rPr>
              <a:t>年度工作概述</a:t>
            </a:r>
            <a:endParaRPr lang="zh-CN" altLang="en-US" sz="2400" dirty="0">
              <a:solidFill>
                <a:srgbClr val="A5191D"/>
              </a:solidFill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860" y="1233805"/>
            <a:ext cx="341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食品安全</a:t>
            </a:r>
            <a:r>
              <a:rPr lang="en-US" altLang="zh-CN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dirty="0">
                <a:solidFill>
                  <a:srgbClr val="A519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餐具清洗消毒管理</a:t>
            </a:r>
            <a:endParaRPr lang="zh-CN" altLang="en-US" dirty="0">
              <a:solidFill>
                <a:srgbClr val="A519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01445" y="1742440"/>
            <a:ext cx="977963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200"/>
              </a:spcAft>
              <a:defRPr/>
            </a:pPr>
            <a:r>
              <a:rPr kumimoji="0" lang="zh-CN" altLang="en-US" sz="1600" i="0" u="none" strike="noStrike" kern="1200" spc="100" normalizeH="0" noProof="0" dirty="0"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公共餐具消毒是预防肠道传染病重要措施之一，在食品安全管理中具有重要意义。</a:t>
            </a:r>
            <a:endParaRPr kumimoji="0" lang="zh-CN" altLang="en-US" sz="1600" i="0" u="none" strike="noStrike" kern="1200" spc="100" normalizeH="0" noProof="0" dirty="0">
              <a:solidFill>
                <a:schemeClr val="bg2">
                  <a:lumMod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0370" y="927735"/>
            <a:ext cx="981075" cy="980440"/>
          </a:xfrm>
          <a:prstGeom prst="ellipse">
            <a:avLst/>
          </a:prstGeom>
          <a:gradFill>
            <a:gsLst>
              <a:gs pos="54000">
                <a:srgbClr val="A3191C"/>
              </a:gs>
              <a:gs pos="96599">
                <a:srgbClr val="95171A"/>
              </a:gs>
              <a:gs pos="0">
                <a:srgbClr val="AC1B20"/>
              </a:gs>
            </a:gsLst>
            <a:lin ang="13500000" scaled="1"/>
          </a:gradFill>
          <a:ln w="76200" cap="rnd">
            <a:gradFill>
              <a:gsLst>
                <a:gs pos="0">
                  <a:srgbClr val="AC1B20"/>
                </a:gs>
                <a:gs pos="54000">
                  <a:srgbClr val="A3191C"/>
                </a:gs>
                <a:gs pos="97000">
                  <a:srgbClr val="95171A"/>
                </a:gs>
              </a:gsLst>
              <a:lin ang="13500000" scaled="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 dirty="0">
                <a:cs typeface="微软雅黑" panose="020B0503020204020204" charset="-122"/>
              </a:rPr>
              <a:t>2</a:t>
            </a:r>
            <a:endParaRPr lang="en-US" altLang="zh-CN" sz="2800" dirty="0"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03020" y="5719445"/>
            <a:ext cx="111613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餐具清洗实行班组长负责制，人员定岗定责，熟悉操作流程和消毒规范。管理团队定时抽检餐具消毒情况。</a:t>
            </a:r>
            <a:endParaRPr lang="zh-CN" altLang="en-US" sz="1600"/>
          </a:p>
        </p:txBody>
      </p:sp>
      <p:pic>
        <p:nvPicPr>
          <p:cNvPr id="6" name="图片 5" descr="微信图片_2022112519375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75660" y="238950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0" name="图片 9" descr="微信图片_202211251938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815" y="238950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pic>
        <p:nvPicPr>
          <p:cNvPr id="12" name="图片 11" descr="微信图片_202211251940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7970" y="238950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sp>
        <p:nvSpPr>
          <p:cNvPr id="13" name="文本框 12"/>
          <p:cNvSpPr txBox="1"/>
          <p:nvPr/>
        </p:nvSpPr>
        <p:spPr>
          <a:xfrm>
            <a:off x="1016635" y="5106035"/>
            <a:ext cx="13017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除渣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43275" y="5146040"/>
            <a:ext cx="258508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长龙式洗碗机清洗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60815" y="5099685"/>
            <a:ext cx="258508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热风循环消毒柜消毒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0" descr="微信图片_202211261002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05" y="2389505"/>
            <a:ext cx="2520000" cy="2520000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</p:spPr>
      </p:pic>
      <p:sp>
        <p:nvSpPr>
          <p:cNvPr id="16" name="文本框 15"/>
          <p:cNvSpPr txBox="1"/>
          <p:nvPr/>
        </p:nvSpPr>
        <p:spPr>
          <a:xfrm>
            <a:off x="6202045" y="5099685"/>
            <a:ext cx="258508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长龙式洗碗机清洗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 descr="04982ea8d6f89f266c0c3fcab2c53b2b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92155" y="145415"/>
            <a:ext cx="1013460" cy="101346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MH_OLD_SHAPE_ID" val="2050"/>
  <p:tag name="REFSHAPE" val="467179432"/>
</p:tagLst>
</file>

<file path=ppt/tags/tag10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11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12.xml><?xml version="1.0" encoding="utf-8"?>
<p:tagLst xmlns:p="http://schemas.openxmlformats.org/presentationml/2006/main">
  <p:tag name="KSO_WM_UNIT_PLACING_PICTURE_USER_VIEWPORT" val="{&quot;height&quot;:2267.716535433071,&quot;width&quot;:3023.6220472440946}"/>
</p:tagLst>
</file>

<file path=ppt/tags/tag13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14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15.xml><?xml version="1.0" encoding="utf-8"?>
<p:tagLst xmlns:p="http://schemas.openxmlformats.org/presentationml/2006/main">
  <p:tag name="KSO_WM_UNIT_PLACING_PICTURE_USER_VIEWPORT" val="{&quot;height&quot;:3968.503937007874,&quot;width&quot;:3968.503937007874}"/>
</p:tagLst>
</file>

<file path=ppt/tags/tag16.xml><?xml version="1.0" encoding="utf-8"?>
<p:tagLst xmlns:p="http://schemas.openxmlformats.org/presentationml/2006/main">
  <p:tag name="KSO_WM_UNIT_PLACING_PICTURE_USER_VIEWPORT" val="{&quot;height&quot;:3968.503937007874,&quot;width&quot;:3968.503937007874}"/>
</p:tagLst>
</file>

<file path=ppt/tags/tag17.xml><?xml version="1.0" encoding="utf-8"?>
<p:tagLst xmlns:p="http://schemas.openxmlformats.org/presentationml/2006/main">
  <p:tag name="KSO_WM_UNIT_PLACING_PICTURE_USER_VIEWPORT" val="{&quot;height&quot;:3968.503937007874,&quot;width&quot;:3968.503937007874}"/>
</p:tagLst>
</file>

<file path=ppt/tags/tag18.xml><?xml version="1.0" encoding="utf-8"?>
<p:tagLst xmlns:p="http://schemas.openxmlformats.org/presentationml/2006/main">
  <p:tag name="KSO_WM_UNIT_PLACING_PICTURE_USER_VIEWPORT" val="{&quot;height&quot;:3968.503937007874,&quot;width&quot;:3968.503937007874}"/>
</p:tagLst>
</file>

<file path=ppt/tags/tag19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2.xml><?xml version="1.0" encoding="utf-8"?>
<p:tagLst xmlns:p="http://schemas.openxmlformats.org/presentationml/2006/main">
  <p:tag name="MH_OLD_SHAPE_ID" val="2"/>
  <p:tag name="REFSHAPE" val="467179912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28071_3*l_h_i*1_1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5"/>
  <p:tag name="KSO_WM_UNIT_ID" val="diagram20228071_3*l_h_i*1_1_5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LINE_FORE_SCHEMECOLOR_INDEX" val="5"/>
  <p:tag name="KSO_WM_UNIT_LINE_FILL_TYPE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28071_3*l_h_i*1_2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28071_3*l_h_i*1_2_3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LINE_FORE_SCHEMECOLOR_INDEX" val="6"/>
  <p:tag name="KSO_WM_UNIT_LINE_FILL_TYPE" val="2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28071_3*l_h_i*1_3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28071_3*l_h_i*1_3_3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LINE_FORE_SCHEMECOLOR_INDEX" val="7"/>
  <p:tag name="KSO_WM_UNIT_LINE_FILL_TYPE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4"/>
  <p:tag name="KSO_WM_UNIT_ID" val="diagram20228071_3*l_h_i*1_2_4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LINE_FORE_SCHEMECOLOR_INDEX" val="6"/>
  <p:tag name="KSO_WM_UNIT_LINE_FILL_TYPE" val="2"/>
  <p:tag name="KSO_WM_UNIT_TEXT_FILL_FORE_SCHEMECOLOR_INDEX" val="2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5"/>
  <p:tag name="KSO_WM_UNIT_ID" val="diagram20228071_3*l_h_i*1_2_5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4"/>
  <p:tag name="KSO_WM_UNIT_ID" val="diagram20228071_3*l_h_i*1_3_4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LINE_FORE_SCHEMECOLOR_INDEX" val="7"/>
  <p:tag name="KSO_WM_UNIT_LINE_FILL_TYPE" val="2"/>
  <p:tag name="KSO_WM_UNIT_TEXT_FILL_FORE_SCHEMECOLOR_INDEX" val="2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5"/>
  <p:tag name="KSO_WM_UNIT_ID" val="diagram20228071_3*l_h_i*1_3_5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3.xml><?xml version="1.0" encoding="utf-8"?>
<p:tagLst xmlns:p="http://schemas.openxmlformats.org/presentationml/2006/main">
  <p:tag name="MH_OLD_SHAPE_ID" val="3"/>
  <p:tag name="REFSHAPE" val="467180152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28071_3*l_h_i*1_1_3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4"/>
  <p:tag name="KSO_WM_UNIT_ID" val="diagram20228071_3*l_h_i*1_1_4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2"/>
  <p:tag name="KSO_WM_UNIT_ID" val="diagram20228071_3*l_h_i*1_1_2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2"/>
  <p:tag name="KSO_WM_UNIT_ID" val="diagram20228071_3*l_h_i*1_2_2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6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2"/>
  <p:tag name="KSO_WM_UNIT_ID" val="diagram20228071_3*l_h_i*1_3_2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ags/tag35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28071_3*l_h_a*1_1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36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28071_3*l_h_a*1_2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37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28071_3*l_h_a*1_3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28071_3*l_h_i*1_1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5"/>
  <p:tag name="KSO_WM_UNIT_ID" val="diagram20228071_3*l_h_i*1_1_5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LINE_FORE_SCHEMECOLOR_INDEX" val="5"/>
  <p:tag name="KSO_WM_UNIT_LINE_FILL_TYPE" val="2"/>
</p:tagLst>
</file>

<file path=ppt/tags/tag4.xml><?xml version="1.0" encoding="utf-8"?>
<p:tagLst xmlns:p="http://schemas.openxmlformats.org/presentationml/2006/main">
  <p:tag name="MH_OLD_SHAPE_ID" val="4"/>
  <p:tag name="REFSHAPE" val="467180392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28071_3*l_h_i*1_2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28071_3*l_h_i*1_2_3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LINE_FORE_SCHEMECOLOR_INDEX" val="6"/>
  <p:tag name="KSO_WM_UNIT_LINE_FILL_TYPE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28071_3*l_h_i*1_3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28071_3*l_h_i*1_3_3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LINE_FORE_SCHEMECOLOR_INDEX" val="7"/>
  <p:tag name="KSO_WM_UNIT_LINE_FILL_TYPE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4"/>
  <p:tag name="KSO_WM_UNIT_ID" val="diagram20228071_3*l_h_i*1_2_4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LINE_FORE_SCHEMECOLOR_INDEX" val="6"/>
  <p:tag name="KSO_WM_UNIT_LINE_FILL_TYPE" val="2"/>
  <p:tag name="KSO_WM_UNIT_TEXT_FILL_FORE_SCHEMECOLOR_INDEX" val="2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5"/>
  <p:tag name="KSO_WM_UNIT_ID" val="diagram20228071_3*l_h_i*1_2_5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4"/>
  <p:tag name="KSO_WM_UNIT_ID" val="diagram20228071_3*l_h_i*1_3_4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LINE_FORE_SCHEMECOLOR_INDEX" val="7"/>
  <p:tag name="KSO_WM_UNIT_LINE_FILL_TYPE" val="2"/>
  <p:tag name="KSO_WM_UNIT_TEXT_FILL_FORE_SCHEMECOLOR_INDEX" val="2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5"/>
  <p:tag name="KSO_WM_UNIT_ID" val="diagram20228071_3*l_h_i*1_3_5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28071_3*l_h_i*1_1_3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4"/>
  <p:tag name="KSO_WM_UNIT_ID" val="diagram20228071_3*l_h_i*1_1_4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2"/>
  <p:tag name="KSO_WM_UNIT_ID" val="diagram20228071_3*l_h_i*1_1_2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2"/>
  <p:tag name="KSO_WM_UNIT_ID" val="diagram20228071_3*l_h_i*1_2_2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6"/>
  <p:tag name="KSO_WM_UNIT_TEXT_FILL_TYPE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2"/>
  <p:tag name="KSO_WM_UNIT_ID" val="diagram20228071_3*l_h_i*1_3_2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ags/tag53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28071_3*l_h_a*1_1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54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28071_3*l_h_f*1_1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28071_3*l_h_a*1_2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56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28071_3*l_h_a*1_3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57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28071_3*l_h_f*1_2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58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28071_3*l_h_f*1_3_1"/>
  <p:tag name="KSO_WM_TEMPLATE_CATEGORY" val="diagram"/>
  <p:tag name="KSO_WM_TEMPLATE_INDEX" val="2022807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59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6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60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61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62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63.xml><?xml version="1.0" encoding="utf-8"?>
<p:tagLst xmlns:p="http://schemas.openxmlformats.org/presentationml/2006/main">
  <p:tag name="KSO_WM_UNIT_PLACING_PICTURE_USER_VIEWPORT" val="{&quot;height&quot;:2834.6456692913384,&quot;width&quot;:2834.6456692913384}"/>
</p:tagLst>
</file>

<file path=ppt/tags/tag64.xml><?xml version="1.0" encoding="utf-8"?>
<p:tagLst xmlns:p="http://schemas.openxmlformats.org/presentationml/2006/main">
  <p:tag name="KSO_WM_UNIT_PLACING_PICTURE_USER_VIEWPORT" val="{&quot;height&quot;:2834.6456692913384,&quot;width&quot;:2834.6456692913384}"/>
</p:tagLst>
</file>

<file path=ppt/tags/tag65.xml><?xml version="1.0" encoding="utf-8"?>
<p:tagLst xmlns:p="http://schemas.openxmlformats.org/presentationml/2006/main">
  <p:tag name="KSO_WM_UNIT_PLACING_PICTURE_USER_VIEWPORT" val="{&quot;height&quot;:2834.6456692913384,&quot;width&quot;:2834.6456692913384}"/>
</p:tagLst>
</file>

<file path=ppt/tags/tag66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67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68.xml><?xml version="1.0" encoding="utf-8"?>
<p:tagLst xmlns:p="http://schemas.openxmlformats.org/presentationml/2006/main">
  <p:tag name="KSO_WM_UNIT_PLACING_PICTURE_USER_VIEWPORT" val="{&quot;height&quot;:3968.503937007874,&quot;width&quot;:3968.503937007874}"/>
</p:tagLst>
</file>

<file path=ppt/tags/tag69.xml><?xml version="1.0" encoding="utf-8"?>
<p:tagLst xmlns:p="http://schemas.openxmlformats.org/presentationml/2006/main">
  <p:tag name="KSO_WM_UNIT_PLACING_PICTURE_USER_VIEWPORT" val="{&quot;height&quot;:3968.503937007874,&quot;width&quot;:3968.503937007874}"/>
</p:tagLst>
</file>

<file path=ppt/tags/tag7.xml><?xml version="1.0" encoding="utf-8"?>
<p:tagLst xmlns:p="http://schemas.openxmlformats.org/presentationml/2006/main">
  <p:tag name="KSO_WM_UNIT_TABLE_BEAUTIFY" val="smartTable{ed1b9b69-29d5-4361-9ee2-78124b4976b3}"/>
  <p:tag name="TABLE_ENDDRAG_ORIGIN_RECT" val="687*80"/>
  <p:tag name="TABLE_ENDDRAG_RECT" val="110*175*687*80"/>
</p:tagLst>
</file>

<file path=ppt/tags/tag70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71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3713_1*f*1"/>
  <p:tag name="KSO_WM_TEMPLATE_CATEGORY" val="diagram"/>
  <p:tag name="KSO_WM_TEMPLATE_INDEX" val="20213713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89"/>
  <p:tag name="KSO_WM_UNIT_SHOW_EDIT_AREA_INDICATION" val="1"/>
  <p:tag name="KSO_WM_CHIP_GROUPID" val="5e6b05596848fb12bee65ac8"/>
  <p:tag name="KSO_WM_CHIP_XID" val="5e6b05596848fb12bee65aca"/>
  <p:tag name="KSO_WM_UNIT_DEC_AREA_ID" val="f804ad738e7648a180d37b046a12b89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2448ba2b779948278bb6640450b0f8d5"/>
  <p:tag name="KSO_WM_UNIT_SUPPORT_UNIT_TYPE" val="[&quot;d&quot;,&quot;α&quot;,&quot;β&quot;]"/>
  <p:tag name="KSO_WM_UNIT_TEXT_FILL_FORE_SCHEMECOLOR_INDEX_BRIGHTNESS" val="0.25"/>
  <p:tag name="KSO_WM_UNIT_TEXT_FILL_FORE_SCHEMECOLOR_INDEX" val="13"/>
  <p:tag name="KSO_WM_UNIT_TEXT_FILL_TYPE" val="1"/>
  <p:tag name="KSO_WM_TEMPLATE_ASSEMBLE_XID" val="60656ec64054ed1e2fb7ff6a"/>
  <p:tag name="KSO_WM_TEMPLATE_ASSEMBLE_GROUPID" val="60656ec64054ed1e2fb7ff6a"/>
</p:tagLst>
</file>

<file path=ppt/tags/tag72.xml><?xml version="1.0" encoding="utf-8"?>
<p:tagLst xmlns:p="http://schemas.openxmlformats.org/presentationml/2006/main">
  <p:tag name="KSO_WM_UNIT_PLACING_PICTURE_USER_VIEWPORT" val="{&quot;height&quot;:2685,&quot;width&quot;:2682.7527559055115}"/>
  <p:tag name="KSO_WM_UNIT_VALUE" val="973*1481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3713_1*d*1"/>
  <p:tag name="KSO_WM_TEMPLATE_CATEGORY" val="diagram"/>
  <p:tag name="KSO_WM_TEMPLATE_INDEX" val="20213713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97efeff19c2c4336bdf4f3d07671834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6b022627103247a081bfbc35756bd83f"/>
  <p:tag name="KSO_WM_UNIT_PLACING_PICTURE" val="6b022627103247a081bfbc35756bd83f"/>
  <p:tag name="KSO_WM_UNIT_SUPPORT_UNIT_TYPE" val="[&quot;d&quot;,&quot;α&quot;,&quot;β&quot;]"/>
  <p:tag name="KSO_WM_TEMPLATE_ASSEMBLE_XID" val="60656ec64054ed1e2fb7ff6a"/>
  <p:tag name="KSO_WM_TEMPLATE_ASSEMBLE_GROUPID" val="60656ec64054ed1e2fb7ff6a"/>
  <p:tag name="KSO_WM_UNIT_PLACING_PICTURE_INFO" val="{&quot;code&quot;:&quot;&quot;,&quot;full_picture&quot;:false,&quot;margin&quot;:{&quot;left&quot;:6.9250642832404985,&quot;right&quot;:6.9250642832404985},&quot;scheme&quot;:&quot;4-0&quot;,&quot;spacing&quot;:5}"/>
  <p:tag name="KSO_WM_UNIT_PLACING_PICTURE_USER_VIEWPORT_SMARTMENU" val="{&quot;height&quot;:2685,&quot;width&quot;:2682.7528076171875}"/>
  <p:tag name="KSO_WM_UNIT_PLACING_PICTURE_USER_RELATIVERECTANGLE_SMARTMENU" val="{&quot;bottom&quot;:0,&quot;left&quot;:0.00041847157966711104,&quot;right&quot;:0.00041847157966711104,&quot;top&quot;:0}"/>
  <p:tag name="KSO_WM_UNIT_PLACING_PICTURE_COLLAGE_VIEWPORT" val="{&quot;height&quot;:3041.2559113521997,&quot;width&quot;:3038.710494448432}"/>
</p:tagLst>
</file>

<file path=ppt/tags/tag73.xml><?xml version="1.0" encoding="utf-8"?>
<p:tagLst xmlns:p="http://schemas.openxmlformats.org/presentationml/2006/main">
  <p:tag name="KSO_WM_UNIT_VALUE" val="973*1481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3713_1*d*1"/>
  <p:tag name="KSO_WM_TEMPLATE_CATEGORY" val="diagram"/>
  <p:tag name="KSO_WM_TEMPLATE_INDEX" val="20213713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97efeff19c2c4336bdf4f3d07671834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6b022627103247a081bfbc35756bd83f"/>
  <p:tag name="KSO_WM_UNIT_PLACING_PICTURE" val="6b022627103247a081bfbc35756bd83f"/>
  <p:tag name="KSO_WM_UNIT_SUPPORT_UNIT_TYPE" val="[&quot;d&quot;,&quot;α&quot;,&quot;β&quot;]"/>
  <p:tag name="KSO_WM_TEMPLATE_ASSEMBLE_XID" val="60656ec64054ed1e2fb7ff6a"/>
  <p:tag name="KSO_WM_TEMPLATE_ASSEMBLE_GROUPID" val="60656ec64054ed1e2fb7ff6a"/>
  <p:tag name="KSO_WM_UNIT_PLACING_PICTURE_USER_VIEWPORT" val="{&quot;height&quot;:2685,&quot;width&quot;:2682.7527559055115}"/>
  <p:tag name="KSO_WM_UNIT_PLACING_PICTURE_INFO" val="{&quot;code&quot;:&quot;&quot;,&quot;full_picture&quot;:false,&quot;margin&quot;:{&quot;left&quot;:6.9250642832404985,&quot;right&quot;:6.9250642832404985},&quot;scheme&quot;:&quot;4-0&quot;,&quot;spacing&quot;:5}"/>
  <p:tag name="KSO_WM_UNIT_PLACING_PICTURE_USER_VIEWPORT_SMARTMENU" val="{&quot;height&quot;:2685,&quot;width&quot;:2682.7528076171875}"/>
  <p:tag name="KSO_WM_UNIT_PLACING_PICTURE_USER_RELATIVERECTANGLE_SMARTMENU" val="{&quot;bottom&quot;:0,&quot;left&quot;:0.00041847157966711104,&quot;right&quot;:0.00041847157966711104,&quot;top&quot;:0}"/>
  <p:tag name="KSO_WM_UNIT_PLACING_PICTURE_COLLAGE_VIEWPORT" val="{&quot;height&quot;:3041.2559113521997,&quot;width&quot;:3038.710494448432}"/>
</p:tagLst>
</file>

<file path=ppt/tags/tag74.xml><?xml version="1.0" encoding="utf-8"?>
<p:tagLst xmlns:p="http://schemas.openxmlformats.org/presentationml/2006/main">
  <p:tag name="KSO_WM_UNIT_VALUE" val="973*1481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3713_1*d*1"/>
  <p:tag name="KSO_WM_TEMPLATE_CATEGORY" val="diagram"/>
  <p:tag name="KSO_WM_TEMPLATE_INDEX" val="20213713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97efeff19c2c4336bdf4f3d07671834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6b022627103247a081bfbc35756bd83f"/>
  <p:tag name="KSO_WM_UNIT_PLACING_PICTURE" val="6b022627103247a081bfbc35756bd83f"/>
  <p:tag name="KSO_WM_UNIT_SUPPORT_UNIT_TYPE" val="[&quot;d&quot;,&quot;α&quot;,&quot;β&quot;]"/>
  <p:tag name="KSO_WM_TEMPLATE_ASSEMBLE_XID" val="60656ec64054ed1e2fb7ff6a"/>
  <p:tag name="KSO_WM_TEMPLATE_ASSEMBLE_GROUPID" val="60656ec64054ed1e2fb7ff6a"/>
  <p:tag name="KSO_WM_UNIT_PLACING_PICTURE_USER_VIEWPORT" val="{&quot;height&quot;:2685,&quot;width&quot;:2682.7527559055115}"/>
  <p:tag name="KSO_WM_UNIT_PLACING_PICTURE_INFO" val="{&quot;code&quot;:&quot;&quot;,&quot;full_picture&quot;:false,&quot;margin&quot;:{&quot;left&quot;:6.9250642832404985,&quot;right&quot;:6.9250642832404985},&quot;scheme&quot;:&quot;4-0&quot;,&quot;spacing&quot;:5}"/>
  <p:tag name="KSO_WM_UNIT_PLACING_PICTURE_USER_VIEWPORT_SMARTMENU" val="{&quot;height&quot;:2685,&quot;width&quot;:2682.7528076171875}"/>
  <p:tag name="KSO_WM_UNIT_PLACING_PICTURE_USER_RELATIVERECTANGLE_SMARTMENU" val="{&quot;bottom&quot;:0,&quot;left&quot;:0.00041847157966711104,&quot;right&quot;:0.00041847157966711104,&quot;top&quot;:0}"/>
  <p:tag name="KSO_WM_UNIT_PLACING_PICTURE_COLLAGE_VIEWPORT" val="{&quot;height&quot;:3041.2559113521997,&quot;width&quot;:3038.710494448432}"/>
</p:tagLst>
</file>

<file path=ppt/tags/tag75.xml><?xml version="1.0" encoding="utf-8"?>
<p:tagLst xmlns:p="http://schemas.openxmlformats.org/presentationml/2006/main">
  <p:tag name="KSO_WM_UNIT_VALUE" val="973*1481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3713_1*d*1"/>
  <p:tag name="KSO_WM_TEMPLATE_CATEGORY" val="diagram"/>
  <p:tag name="KSO_WM_TEMPLATE_INDEX" val="20213713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97efeff19c2c4336bdf4f3d07671834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6b022627103247a081bfbc35756bd83f"/>
  <p:tag name="KSO_WM_UNIT_PLACING_PICTURE" val="6b022627103247a081bfbc35756bd83f"/>
  <p:tag name="KSO_WM_UNIT_SUPPORT_UNIT_TYPE" val="[&quot;d&quot;,&quot;α&quot;,&quot;β&quot;]"/>
  <p:tag name="KSO_WM_TEMPLATE_ASSEMBLE_XID" val="60656ec64054ed1e2fb7ff6a"/>
  <p:tag name="KSO_WM_TEMPLATE_ASSEMBLE_GROUPID" val="60656ec64054ed1e2fb7ff6a"/>
  <p:tag name="KSO_WM_UNIT_PLACING_PICTURE_USER_VIEWPORT" val="{&quot;height&quot;:2685,&quot;width&quot;:2682.7527559055115}"/>
  <p:tag name="KSO_WM_UNIT_PLACING_PICTURE_INFO" val="{&quot;code&quot;:&quot;&quot;,&quot;full_picture&quot;:false,&quot;margin&quot;:{&quot;left&quot;:6.9250642832404985,&quot;right&quot;:6.9250642832404985},&quot;scheme&quot;:&quot;4-0&quot;,&quot;spacing&quot;:5}"/>
  <p:tag name="KSO_WM_UNIT_PLACING_PICTURE_USER_VIEWPORT_SMARTMENU" val="{&quot;height&quot;:2685,&quot;width&quot;:2682.7528076171875}"/>
  <p:tag name="KSO_WM_UNIT_PLACING_PICTURE_USER_RELATIVERECTANGLE_SMARTMENU" val="{&quot;bottom&quot;:0,&quot;left&quot;:0.00041847157966711104,&quot;right&quot;:0.00041847157966711104,&quot;top&quot;:0}"/>
  <p:tag name="KSO_WM_UNIT_PLACING_PICTURE_COLLAGE_VIEWPORT" val="{&quot;height&quot;:3041.2559113521997,&quot;width&quot;:3038.710494448432}"/>
</p:tagLst>
</file>

<file path=ppt/tags/tag76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77.xml><?xml version="1.0" encoding="utf-8"?>
<p:tagLst xmlns:p="http://schemas.openxmlformats.org/presentationml/2006/main">
  <p:tag name="KSO_WM_SLIDE_ID" val="diagram2021371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64*384"/>
  <p:tag name="KSO_WM_SLIDE_POSITION" val="48*48"/>
  <p:tag name="KSO_WM_TAG_VERSION" val="1.0"/>
  <p:tag name="KSO_WM_BEAUTIFY_FLAG" val="#wm#"/>
  <p:tag name="KSO_WM_TEMPLATE_CATEGORY" val="diagram"/>
  <p:tag name="KSO_WM_TEMPLATE_INDEX" val="20213713"/>
  <p:tag name="KSO_WM_SLIDE_LAYOUT" val="a_d_f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17:28&quot;,&quot;maxSize&quot;:{&quot;size1&quot;:26.7},&quot;minSize&quot;:{&quot;size1&quot;:15.6},&quot;normalSize&quot;:{&quot;size1&quot;:20.1},&quot;subLayout&quot;:[{&quot;id&quot;:&quot;2021-04-01T15:17:28&quot;,&quot;margin&quot;:{&quot;bottom&quot;:0.02600000612437725,&quot;left&quot;:1.6929999589920044,&quot;right&quot;:1.6929999589920044,&quot;top&quot;:1.6929999589920044},&quot;type&quot;:0},{&quot;direction&quot;:1,&quot;id&quot;:&quot;2021-04-01T15:17:28&quot;,&quot;maxSize&quot;:{&quot;size1&quot;:64.99963919321696},&quot;minSize&quot;:{&quot;size1&quot;:37.49963919321696},&quot;normalSize&quot;:{&quot;size1&quot;:64.94963919321697},&quot;subLayout&quot;:[{&quot;id&quot;:&quot;2021-04-01T15:17:28&quot;,&quot;margin&quot;:{&quot;bottom&quot;:1.6929999589920044,&quot;left&quot;:1.6929999589920044,&quot;right&quot;:0.8199999928474426,&quot;top&quot;:1.6670000553131104},&quot;type&quot;:0},{&quot;id&quot;:&quot;2021-04-01T15:17:28&quot;,&quot;margin&quot;:{&quot;bottom&quot;:1.6929999589920044,&quot;left&quot;:0.02600000612437725,&quot;right&quot;:1.6929999589920044,&quot;top&quot;:1.6670000553131104}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96414553136823a5e614a"/>
  <p:tag name="KSO_WM_CHIP_FILLPROP" val="[[{&quot;text_align&quot;:&quot;lb&quot;,&quot;text_direction&quot;:&quot;horizontal&quot;,&quot;support_big_font&quot;:false,&quot;picture_toward&quot;:0,&quot;picture_dockside&quot;:[],&quot;fill_id&quot;:&quot;fbc1d1c81b9c4bca8f09873cfc4ac6db&quot;,&quot;fill_align&quot;:&quot;lb&quot;,&quot;chip_types&quot;:[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d54432bd1b4847ebb88cfc3a13dc3d7e&quot;,&quot;fill_align&quot;:&quot;lm&quot;,&quot;chip_types&quot;:[&quot;pictext&quot;,&quot;text&quot;,&quot;picture&quot;,&quot;chart&quot;,&quot;table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84872d1deea942cc88eb8f9a4bbdba10&quot;,&quot;fill_align&quot;:&quot;lm&quot;,&quot;chip_types&quot;:[&quot;pictext&quot;,&quot;text&quot;,&quot;picture&quot;,&quot;chart&quot;,&quot;table&quot;]}]]"/>
  <p:tag name="KSO_WM_CHIP_DECFILLPROP" val="[]"/>
  <p:tag name="KSO_WM_CHIP_GROUPID" val="5f5ee1ca4d6848d78f644aec"/>
  <p:tag name="KSO_WM_SLIDE_BK_DARK_LIGHT" val="2"/>
  <p:tag name="KSO_WM_SLIDE_BACKGROUND_TYPE" val="general"/>
  <p:tag name="KSO_WM_SLIDE_SUPPORT_FEATURE_TYPE" val="3"/>
  <p:tag name="KSO_WM_TEMPLATE_ASSEMBLE_XID" val="60656ec64054ed1e2fb7ff6a"/>
  <p:tag name="KSO_WM_TEMPLATE_ASSEMBLE_GROUPID" val="60656ec64054ed1e2fb7ff6a"/>
</p:tagLst>
</file>

<file path=ppt/tags/tag78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79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8.xml><?xml version="1.0" encoding="utf-8"?>
<p:tagLst xmlns:p="http://schemas.openxmlformats.org/presentationml/2006/main">
  <p:tag name="KSO_WM_UNIT_TABLE_BEAUTIFY" val="smartTable{2c00fd97-02f5-4598-b112-ecc1850513c6}"/>
  <p:tag name="TABLE_ENDDRAG_ORIGIN_RECT" val="773*144"/>
  <p:tag name="TABLE_ENDDRAG_RECT" val="109*304*773*144"/>
</p:tagLst>
</file>

<file path=ppt/tags/tag80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81.xml><?xml version="1.0" encoding="utf-8"?>
<p:tagLst xmlns:p="http://schemas.openxmlformats.org/presentationml/2006/main">
  <p:tag name="KSO_WM_UNIT_PLACING_PICTURE_USER_VIEWPORT" val="{&quot;height&quot;:10800,&quot;width&quot;:7634}"/>
</p:tagLst>
</file>

<file path=ppt/tags/tag82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83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84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85.xml><?xml version="1.0" encoding="utf-8"?>
<p:tagLst xmlns:p="http://schemas.openxmlformats.org/presentationml/2006/main">
  <p:tag name="KSO_WM_UNIT_TABLE_BEAUTIFY" val="smartTable{72f13901-ed62-43ca-9649-2709ddbbc138}"/>
  <p:tag name="TABLE_ENDDRAG_ORIGIN_RECT" val="778*323"/>
  <p:tag name="TABLE_ENDDRAG_RECT" val="90*128*778*323"/>
</p:tagLst>
</file>

<file path=ppt/tags/tag86.xml><?xml version="1.0" encoding="utf-8"?>
<p:tagLst xmlns:p="http://schemas.openxmlformats.org/presentationml/2006/main">
  <p:tag name="KSO_WM_UNIT_PLACING_PICTURE_USER_VIEWPORT" val="{&quot;height&quot;:1596,&quot;width&quot;:1596}"/>
</p:tagLst>
</file>

<file path=ppt/tags/tag87.xml><?xml version="1.0" encoding="utf-8"?>
<p:tagLst xmlns:p="http://schemas.openxmlformats.org/presentationml/2006/main">
  <p:tag name="KSO_WPP_MARK_KEY" val="cab93fcb-f78c-4256-882a-2834bc860389"/>
  <p:tag name="COMMONDATA" val="eyJjb3VudCI6MjgsImhkaWQiOiI4Y2ZjYmFjNGQ2MTdmYWE0ZGFhOWY0MTZmMDBlNGEzOSIsInVzZXJDb3VudCI6MX0="/>
</p:tagLst>
</file>

<file path=ppt/tags/tag9.xml><?xml version="1.0" encoding="utf-8"?>
<p:tagLst xmlns:p="http://schemas.openxmlformats.org/presentationml/2006/main">
  <p:tag name="KSO_WM_UNIT_PLACING_PICTURE_USER_VIEWPORT" val="{&quot;height&quot;:1596,&quot;width&quot;:1596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微软雅黑"/>
        <a:font script="Hebr" typeface="微软雅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微软雅黑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微软雅黑"/>
        <a:font script="Hebr" typeface="微软雅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微软雅黑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2959</Words>
  <Application>WPS 演示</Application>
  <PresentationFormat>宽屏</PresentationFormat>
  <Paragraphs>428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Arial Unicode MS</vt:lpstr>
      <vt:lpstr>MiSans</vt:lpstr>
      <vt:lpstr>思源黑体 CN Bold</vt:lpstr>
      <vt:lpstr>黑体</vt:lpstr>
      <vt:lpstr>思源黑体 CN Light</vt:lpstr>
      <vt:lpstr>Segoe UI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胡 芙蓉</dc:creator>
  <cp:lastModifiedBy>user</cp:lastModifiedBy>
  <cp:revision>68</cp:revision>
  <dcterms:created xsi:type="dcterms:W3CDTF">2020-11-07T02:19:00Z</dcterms:created>
  <dcterms:modified xsi:type="dcterms:W3CDTF">2022-12-06T02:16:37Z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KSOTemplateUUID">
    <vt:lpwstr>v1.0_mb_TlJxNtV+q5bgYqDYn8VWGg==</vt:lpwstr>
  </property>
  <property fmtid="{D5CDD505-2E9C-101B-9397-08002B2CF9AE}" pid="4" name="ICV">
    <vt:lpwstr>FD1E97C9D494435EB3DF7F1B5CBFEE68</vt:lpwstr>
  </property>
</Properties>
</file>