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6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7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8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9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10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11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12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13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14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notesSlides/notesSlide15.xml" ContentType="application/vnd.openxmlformats-officedocument.presentationml.notesSlide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16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notesSlides/notesSlide17.xml" ContentType="application/vnd.openxmlformats-officedocument.presentationml.notesSlid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18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19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notesSlides/notesSlide20.xml" ContentType="application/vnd.openxmlformats-officedocument.presentationml.notesSlide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notesSlides/notesSlide21.xml" ContentType="application/vnd.openxmlformats-officedocument.presentationml.notesSlide+xml"/>
  <Override PartName="/ppt/tags/tag301.xml" ContentType="application/vnd.openxmlformats-officedocument.presentationml.tags+xml"/>
  <Override PartName="/ppt/notesSlides/notesSlide22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23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60" r:id="rId2"/>
    <p:sldMasterId id="2147483662" r:id="rId3"/>
    <p:sldMasterId id="2147483668" r:id="rId4"/>
    <p:sldMasterId id="2147483670" r:id="rId5"/>
    <p:sldMasterId id="2147483672" r:id="rId6"/>
  </p:sldMasterIdLst>
  <p:notesMasterIdLst>
    <p:notesMasterId r:id="rId32"/>
  </p:notesMasterIdLst>
  <p:handoutMasterIdLst>
    <p:handoutMasterId r:id="rId33"/>
  </p:handoutMasterIdLst>
  <p:sldIdLst>
    <p:sldId id="256" r:id="rId7"/>
    <p:sldId id="288" r:id="rId8"/>
    <p:sldId id="289" r:id="rId9"/>
    <p:sldId id="258" r:id="rId10"/>
    <p:sldId id="259" r:id="rId11"/>
    <p:sldId id="274" r:id="rId12"/>
    <p:sldId id="265" r:id="rId13"/>
    <p:sldId id="295" r:id="rId14"/>
    <p:sldId id="296" r:id="rId15"/>
    <p:sldId id="297" r:id="rId16"/>
    <p:sldId id="260" r:id="rId17"/>
    <p:sldId id="262" r:id="rId18"/>
    <p:sldId id="266" r:id="rId19"/>
    <p:sldId id="292" r:id="rId20"/>
    <p:sldId id="301" r:id="rId21"/>
    <p:sldId id="300" r:id="rId22"/>
    <p:sldId id="268" r:id="rId23"/>
    <p:sldId id="282" r:id="rId24"/>
    <p:sldId id="281" r:id="rId25"/>
    <p:sldId id="293" r:id="rId26"/>
    <p:sldId id="280" r:id="rId27"/>
    <p:sldId id="269" r:id="rId28"/>
    <p:sldId id="294" r:id="rId29"/>
    <p:sldId id="270" r:id="rId30"/>
    <p:sldId id="299" r:id="rId31"/>
  </p:sldIdLst>
  <p:sldSz cx="12192000" cy="6858000"/>
  <p:notesSz cx="6858000" cy="9144000"/>
  <p:custDataLst>
    <p:tags r:id="rId34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0"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L="457200"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L="914400"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L="1371600"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L="1828800"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L="2286000"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L="2743200"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L="3200400"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L="3657600"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2022" userDrawn="1">
          <p15:clr>
            <a:srgbClr val="747775"/>
          </p15:clr>
        </p15:guide>
        <p15:guide id="2" pos="2887" userDrawn="1">
          <p15:clr>
            <a:srgbClr val="747775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AE8B"/>
    <a:srgbClr val="228B22"/>
    <a:srgbClr val="CED9DB"/>
    <a:srgbClr val="D4E5E5"/>
    <a:srgbClr val="ECECEB"/>
    <a:srgbClr val="BBBABA"/>
    <a:srgbClr val="89BD88"/>
    <a:srgbClr val="FAFAFA"/>
    <a:srgbClr val="FBFB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664" autoAdjust="0"/>
  </p:normalViewPr>
  <p:slideViewPr>
    <p:cSldViewPr snapToGrid="0" showGuides="1">
      <p:cViewPr varScale="1">
        <p:scale>
          <a:sx n="91" d="100"/>
          <a:sy n="91" d="100"/>
        </p:scale>
        <p:origin x="504" y="90"/>
      </p:cViewPr>
      <p:guideLst>
        <p:guide orient="horz" pos="2022"/>
        <p:guide pos="288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1868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tags" Target="tags/tag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886BD342-4B67-8B68-540C-A9DB92D6D7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EFA060-65C3-92C1-7F80-B29A0733FD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9B765-626D-4F74-A5A0-67547EBB2B3B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19F2E24-895A-EF9B-A2BC-8008F04E0A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FEE4553-CA5C-69C5-7926-15744014D1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61EB-95A4-4B1C-8786-6F8698720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83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8.6.2026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E0D7C-6B14-F201-768A-37F61C355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5794A3-0637-D8A7-F028-37095B2D5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614991-2253-81C4-81B7-C3FDC8A7F67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189C246-8937-9340-B8AE-5B2C0DB754C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54E396C-9C14-5121-1F34-CBF585BB6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DD5F7-91CF-9E16-5D45-6823F283C3A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69D5C-4FA2-5425-BF76-ACC3FAFB9C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06495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6DFA7-903D-15E8-AE2A-6EAA5F19D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F934A8-E508-1ED7-132D-C288F46B5A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86811A-5DB3-F7FA-F902-8344A6FDF6B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33FCB4A-11C9-9259-7BD3-D3ED390F1B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6596AD9-DDA0-CD35-024B-3360F9E9EF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12770-53C6-F119-C0D7-F1C677A870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587F9-A3D9-C433-081B-BFF8165410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43615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6A629-DFE4-A36F-3CA2-FD8607B02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967A49-0451-D542-EB83-9383140B72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8E7E1D-5764-EB51-1EF0-AA4125962EC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6410B6E-5370-6535-1F2B-E13CE03B73A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D645296-49D9-F6E7-2C0E-3442F7459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C8E3BA-A2AB-1CE6-65D7-9FDDC5EA4BB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EA0402-505E-7E45-B883-3044384AA5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711321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D0327-54C9-FAAA-309E-A7B58362D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4516FD-206E-541F-6D07-98B6320F3D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3BD088-DAD0-6C40-97F3-6FA8962BF9E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E8D84C2-64BE-99E3-6D6A-58E2513C99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BCF46C4-C797-BBF6-24C5-3C8C545F58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4F95F-A226-3D71-39D7-1678B26308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BB82BB-155E-4A70-60C0-DA45A74DDE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58386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62FA7-406B-D378-26D3-08CB4459A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9076DC3-C41F-76D5-47DF-836848F582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56DBB-DDA1-6DC8-8EB7-A2BD4F406E7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C5DF842-390D-0A76-D63A-14488B4CF2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C37FC81-436E-D240-2426-C5B8A532F9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CC672-8355-E40C-07AC-9C14A3201D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8F2BE-0794-4541-1908-B35ED0B4C9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633889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ED773-00EC-3B8E-FC2A-25035AFBF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EE3B8F-6F93-11C9-11E8-7DD858BE4A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D96B0C-4D01-F410-570C-070179C6ED1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85924CF-D961-745C-8B09-1E47AA5C20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C647B56-1138-384C-0E6E-53A444D48B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D7080-0CA8-BBF7-3180-B97A7C99A9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A7405-2F4B-46ED-B6AA-43DCC36640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138210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A1206-B300-7A3C-211F-7D5046195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E6470D-816F-0B93-6AB9-476A2D2160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3E24FE-E55E-8AEA-C77F-597990F72A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012EA0B-CC52-E34B-D749-AAE3731631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768B4DE-71F0-C051-1CE3-1795D7631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A924B-A441-8809-2659-8371F1B9246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ADDF0-C328-1012-6BCB-80A7ACEF76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162746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8423B-5D48-1B97-D731-CB1B3B6A1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D96993D-A128-5E95-35F2-A96F088793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642A76-ACF3-6A9A-BDA5-D8A95FA5414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586B0B3-A5A9-9ED3-266A-9A51E3F7FB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441C208-8F4D-3F11-2BCA-8DB633188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6C28F-BC26-1776-0F2A-CCB04B63E6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0CD29-406C-29B1-47CD-DEA8F36E67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45742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FEAF0-904F-3282-CB77-E6D0599EE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8F59700-224A-E642-4079-AC23A09913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8D4B89-BF5C-877F-449B-AA5C0984A8D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96B905A-7BB3-812D-47B7-47B52B4DBED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65C4B6C-8DED-DADF-6A58-C1C059E653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2BE53-DC5B-6A68-18DB-76CDF09BCFD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E409E7-24BE-FC39-6DF7-0528BDDFC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7084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E3E9D-9193-CB7A-BC7E-4531A1F0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3B61CE-1E0F-C841-8BAB-352C622116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F4E8F5-4BF1-AA32-0347-17AD5E82812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BF5C6FF-16E7-04AF-14C9-94F386D686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431BC15-8117-A902-E177-7EED136791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7D7E0-A38A-D86B-886B-C8788AA27F7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B0728-C4C3-9F8F-AAA3-6E011032F8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266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72CB3-9BCB-D966-372E-8C7F950F9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06A2DD2-25FE-B939-B07D-3CE3041F1D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FBD48-BB3F-3675-FDCF-0B699F1F352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001EA07-C52E-3A5B-D7E4-6BB6E246B2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04F4378-F44F-DA6D-B41F-E99DA2878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marL="0"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45E54-9A4B-02E3-597A-F198A9672FA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22B30-28BA-EEAB-89E1-98F48696AF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0451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幻灯片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30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 panose="020B0604020202020204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Shape 3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Shape 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Shape 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Shape 3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和竖排文字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4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Shape 50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Shape 5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Shape 5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竖排标题与文本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15"/>
          <p:cNvSpPr txBox="1">
            <a:spLocks noGrp="1"/>
          </p:cNvSpPr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Shape 16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Shape 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Shape 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Shape 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和内容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5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Shape 5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" name="Shape 5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Shape 5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Shape 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节标题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5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 panose="020B0604020202020204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Shape 60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Shape 6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Shape 6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Shape 6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两栏内容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Shape 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Shape 1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Shape 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Shape 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" name="Shape 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较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5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Shape 36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Shape 37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" name="Shape 3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Shape 3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Shape 4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Shape 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Shape 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仅标题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Shape 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Shape 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Shape 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Shape 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Shape 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内容与标题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4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Shape 4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Shape 45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58" name="Shape 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Shape 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Shape 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图片与标题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2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Shape 2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Shape 26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5" name="Shape 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Shape 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Shape 2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 panose="020B0604020202020204"/>
              <a:buNone/>
              <a:defRPr sz="33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Shape 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 panose="020B0604020202020204"/>
              <a:buChar char="•"/>
              <a:defRPr sz="21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/>
              <a:buChar char="•"/>
              <a:defRPr sz="15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8" name="Shape 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9" name="Shape 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0" name="Shape 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‹#›</a:t>
            </a:fld>
            <a:endParaRPr lang="zh-C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127.xml"/><Relationship Id="rId18" Type="http://schemas.openxmlformats.org/officeDocument/2006/relationships/tags" Target="../tags/tag132.xml"/><Relationship Id="rId26" Type="http://schemas.openxmlformats.org/officeDocument/2006/relationships/tags" Target="../tags/tag140.xml"/><Relationship Id="rId39" Type="http://schemas.openxmlformats.org/officeDocument/2006/relationships/image" Target="../media/image31.jpeg"/><Relationship Id="rId21" Type="http://schemas.openxmlformats.org/officeDocument/2006/relationships/tags" Target="../tags/tag135.xml"/><Relationship Id="rId34" Type="http://schemas.openxmlformats.org/officeDocument/2006/relationships/image" Target="../media/image41.svg"/><Relationship Id="rId42" Type="http://schemas.openxmlformats.org/officeDocument/2006/relationships/image" Target="../media/image34.jpeg"/><Relationship Id="rId47" Type="http://schemas.openxmlformats.org/officeDocument/2006/relationships/image" Target="../media/image39.jpeg"/><Relationship Id="rId7" Type="http://schemas.openxmlformats.org/officeDocument/2006/relationships/tags" Target="../tags/tag121.xml"/><Relationship Id="rId2" Type="http://schemas.openxmlformats.org/officeDocument/2006/relationships/tags" Target="../tags/tag116.xml"/><Relationship Id="rId16" Type="http://schemas.openxmlformats.org/officeDocument/2006/relationships/tags" Target="../tags/tag130.xml"/><Relationship Id="rId29" Type="http://schemas.openxmlformats.org/officeDocument/2006/relationships/tags" Target="../tags/tag143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24" Type="http://schemas.openxmlformats.org/officeDocument/2006/relationships/tags" Target="../tags/tag138.xml"/><Relationship Id="rId32" Type="http://schemas.openxmlformats.org/officeDocument/2006/relationships/image" Target="../media/image7.jpeg"/><Relationship Id="rId37" Type="http://schemas.openxmlformats.org/officeDocument/2006/relationships/image" Target="../media/image8.png"/><Relationship Id="rId40" Type="http://schemas.openxmlformats.org/officeDocument/2006/relationships/image" Target="../media/image32.jpeg"/><Relationship Id="rId45" Type="http://schemas.openxmlformats.org/officeDocument/2006/relationships/image" Target="../media/image37.jpeg"/><Relationship Id="rId5" Type="http://schemas.openxmlformats.org/officeDocument/2006/relationships/tags" Target="../tags/tag119.xml"/><Relationship Id="rId15" Type="http://schemas.openxmlformats.org/officeDocument/2006/relationships/tags" Target="../tags/tag129.xml"/><Relationship Id="rId23" Type="http://schemas.openxmlformats.org/officeDocument/2006/relationships/tags" Target="../tags/tag137.xml"/><Relationship Id="rId28" Type="http://schemas.openxmlformats.org/officeDocument/2006/relationships/tags" Target="../tags/tag142.xml"/><Relationship Id="rId36" Type="http://schemas.openxmlformats.org/officeDocument/2006/relationships/image" Target="../media/image2.png"/><Relationship Id="rId10" Type="http://schemas.openxmlformats.org/officeDocument/2006/relationships/tags" Target="../tags/tag124.xml"/><Relationship Id="rId19" Type="http://schemas.openxmlformats.org/officeDocument/2006/relationships/tags" Target="../tags/tag133.xml"/><Relationship Id="rId31" Type="http://schemas.openxmlformats.org/officeDocument/2006/relationships/notesSlide" Target="../notesSlides/notesSlide10.xml"/><Relationship Id="rId44" Type="http://schemas.openxmlformats.org/officeDocument/2006/relationships/image" Target="../media/image36.jpeg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tags" Target="../tags/tag128.xml"/><Relationship Id="rId22" Type="http://schemas.openxmlformats.org/officeDocument/2006/relationships/tags" Target="../tags/tag136.xml"/><Relationship Id="rId27" Type="http://schemas.openxmlformats.org/officeDocument/2006/relationships/tags" Target="../tags/tag141.xml"/><Relationship Id="rId30" Type="http://schemas.openxmlformats.org/officeDocument/2006/relationships/slideLayout" Target="../slideLayouts/slideLayout12.xml"/><Relationship Id="rId35" Type="http://schemas.openxmlformats.org/officeDocument/2006/relationships/image" Target="../media/image42.svg"/><Relationship Id="rId43" Type="http://schemas.openxmlformats.org/officeDocument/2006/relationships/image" Target="../media/image35.jpeg"/><Relationship Id="rId8" Type="http://schemas.openxmlformats.org/officeDocument/2006/relationships/tags" Target="../tags/tag122.xml"/><Relationship Id="rId3" Type="http://schemas.openxmlformats.org/officeDocument/2006/relationships/tags" Target="../tags/tag117.xml"/><Relationship Id="rId12" Type="http://schemas.openxmlformats.org/officeDocument/2006/relationships/tags" Target="../tags/tag126.xml"/><Relationship Id="rId17" Type="http://schemas.openxmlformats.org/officeDocument/2006/relationships/tags" Target="../tags/tag131.xml"/><Relationship Id="rId25" Type="http://schemas.openxmlformats.org/officeDocument/2006/relationships/tags" Target="../tags/tag139.xml"/><Relationship Id="rId33" Type="http://schemas.openxmlformats.org/officeDocument/2006/relationships/image" Target="../media/image30.svg"/><Relationship Id="rId38" Type="http://schemas.openxmlformats.org/officeDocument/2006/relationships/image" Target="../media/image30.jpeg"/><Relationship Id="rId46" Type="http://schemas.openxmlformats.org/officeDocument/2006/relationships/image" Target="../media/image38.jpeg"/><Relationship Id="rId20" Type="http://schemas.openxmlformats.org/officeDocument/2006/relationships/tags" Target="../tags/tag134.xml"/><Relationship Id="rId41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tags" Target="../tags/tag156.xml"/><Relationship Id="rId18" Type="http://schemas.openxmlformats.org/officeDocument/2006/relationships/tags" Target="../tags/tag161.xml"/><Relationship Id="rId26" Type="http://schemas.openxmlformats.org/officeDocument/2006/relationships/tags" Target="../tags/tag169.xml"/><Relationship Id="rId39" Type="http://schemas.openxmlformats.org/officeDocument/2006/relationships/image" Target="../media/image44.jpeg"/><Relationship Id="rId21" Type="http://schemas.openxmlformats.org/officeDocument/2006/relationships/tags" Target="../tags/tag164.xml"/><Relationship Id="rId34" Type="http://schemas.openxmlformats.org/officeDocument/2006/relationships/image" Target="../media/image8.png"/><Relationship Id="rId42" Type="http://schemas.openxmlformats.org/officeDocument/2006/relationships/image" Target="../media/image47.jpeg"/><Relationship Id="rId7" Type="http://schemas.openxmlformats.org/officeDocument/2006/relationships/tags" Target="../tags/tag150.xml"/><Relationship Id="rId2" Type="http://schemas.openxmlformats.org/officeDocument/2006/relationships/tags" Target="../tags/tag145.xml"/><Relationship Id="rId16" Type="http://schemas.openxmlformats.org/officeDocument/2006/relationships/tags" Target="../tags/tag159.xml"/><Relationship Id="rId20" Type="http://schemas.openxmlformats.org/officeDocument/2006/relationships/tags" Target="../tags/tag163.xml"/><Relationship Id="rId29" Type="http://schemas.openxmlformats.org/officeDocument/2006/relationships/image" Target="../media/image7.jpeg"/><Relationship Id="rId41" Type="http://schemas.openxmlformats.org/officeDocument/2006/relationships/image" Target="../media/image46.jpeg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24" Type="http://schemas.openxmlformats.org/officeDocument/2006/relationships/tags" Target="../tags/tag167.xml"/><Relationship Id="rId32" Type="http://schemas.openxmlformats.org/officeDocument/2006/relationships/image" Target="../media/image54.svg"/><Relationship Id="rId37" Type="http://schemas.openxmlformats.org/officeDocument/2006/relationships/image" Target="../media/image42.jpeg"/><Relationship Id="rId40" Type="http://schemas.openxmlformats.org/officeDocument/2006/relationships/image" Target="../media/image45.jpeg"/><Relationship Id="rId5" Type="http://schemas.openxmlformats.org/officeDocument/2006/relationships/tags" Target="../tags/tag148.xml"/><Relationship Id="rId15" Type="http://schemas.openxmlformats.org/officeDocument/2006/relationships/tags" Target="../tags/tag158.xml"/><Relationship Id="rId23" Type="http://schemas.openxmlformats.org/officeDocument/2006/relationships/tags" Target="../tags/tag166.xml"/><Relationship Id="rId28" Type="http://schemas.openxmlformats.org/officeDocument/2006/relationships/notesSlide" Target="../notesSlides/notesSlide11.xml"/><Relationship Id="rId36" Type="http://schemas.openxmlformats.org/officeDocument/2006/relationships/image" Target="../media/image41.jpeg"/><Relationship Id="rId10" Type="http://schemas.openxmlformats.org/officeDocument/2006/relationships/tags" Target="../tags/tag153.xml"/><Relationship Id="rId19" Type="http://schemas.openxmlformats.org/officeDocument/2006/relationships/tags" Target="../tags/tag162.xml"/><Relationship Id="rId31" Type="http://schemas.openxmlformats.org/officeDocument/2006/relationships/image" Target="../media/image53.svg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tags" Target="../tags/tag157.xml"/><Relationship Id="rId22" Type="http://schemas.openxmlformats.org/officeDocument/2006/relationships/tags" Target="../tags/tag165.xml"/><Relationship Id="rId27" Type="http://schemas.openxmlformats.org/officeDocument/2006/relationships/slideLayout" Target="../slideLayouts/slideLayout12.xml"/><Relationship Id="rId30" Type="http://schemas.openxmlformats.org/officeDocument/2006/relationships/image" Target="../media/image42.svg"/><Relationship Id="rId35" Type="http://schemas.openxmlformats.org/officeDocument/2006/relationships/image" Target="../media/image40.jpeg"/><Relationship Id="rId43" Type="http://schemas.openxmlformats.org/officeDocument/2006/relationships/image" Target="../media/image48.jpeg"/><Relationship Id="rId8" Type="http://schemas.openxmlformats.org/officeDocument/2006/relationships/tags" Target="../tags/tag151.xml"/><Relationship Id="rId3" Type="http://schemas.openxmlformats.org/officeDocument/2006/relationships/tags" Target="../tags/tag146.xml"/><Relationship Id="rId12" Type="http://schemas.openxmlformats.org/officeDocument/2006/relationships/tags" Target="../tags/tag155.xml"/><Relationship Id="rId17" Type="http://schemas.openxmlformats.org/officeDocument/2006/relationships/tags" Target="../tags/tag160.xml"/><Relationship Id="rId25" Type="http://schemas.openxmlformats.org/officeDocument/2006/relationships/tags" Target="../tags/tag168.xml"/><Relationship Id="rId33" Type="http://schemas.openxmlformats.org/officeDocument/2006/relationships/image" Target="../media/image2.png"/><Relationship Id="rId38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18" Type="http://schemas.openxmlformats.org/officeDocument/2006/relationships/tags" Target="../tags/tag187.xml"/><Relationship Id="rId26" Type="http://schemas.openxmlformats.org/officeDocument/2006/relationships/image" Target="../media/image51.png"/><Relationship Id="rId3" Type="http://schemas.openxmlformats.org/officeDocument/2006/relationships/tags" Target="../tags/tag172.xml"/><Relationship Id="rId21" Type="http://schemas.openxmlformats.org/officeDocument/2006/relationships/image" Target="../media/image7.jpeg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17" Type="http://schemas.openxmlformats.org/officeDocument/2006/relationships/tags" Target="../tags/tag186.xml"/><Relationship Id="rId25" Type="http://schemas.openxmlformats.org/officeDocument/2006/relationships/image" Target="../media/image50.jpeg"/><Relationship Id="rId2" Type="http://schemas.openxmlformats.org/officeDocument/2006/relationships/tags" Target="../tags/tag171.xml"/><Relationship Id="rId16" Type="http://schemas.openxmlformats.org/officeDocument/2006/relationships/tags" Target="../tags/tag185.xml"/><Relationship Id="rId20" Type="http://schemas.openxmlformats.org/officeDocument/2006/relationships/notesSlide" Target="../notesSlides/notesSlide12.xml"/><Relationship Id="rId29" Type="http://schemas.openxmlformats.org/officeDocument/2006/relationships/image" Target="../media/image2.png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24" Type="http://schemas.openxmlformats.org/officeDocument/2006/relationships/image" Target="../media/image49.jpeg"/><Relationship Id="rId5" Type="http://schemas.openxmlformats.org/officeDocument/2006/relationships/tags" Target="../tags/tag174.xml"/><Relationship Id="rId15" Type="http://schemas.openxmlformats.org/officeDocument/2006/relationships/tags" Target="../tags/tag184.xml"/><Relationship Id="rId23" Type="http://schemas.openxmlformats.org/officeDocument/2006/relationships/image" Target="../media/image65.svg"/><Relationship Id="rId28" Type="http://schemas.openxmlformats.org/officeDocument/2006/relationships/image" Target="../media/image53.png"/><Relationship Id="rId10" Type="http://schemas.openxmlformats.org/officeDocument/2006/relationships/tags" Target="../tags/tag179.xml"/><Relationship Id="rId19" Type="http://schemas.openxmlformats.org/officeDocument/2006/relationships/slideLayout" Target="../slideLayouts/slideLayout12.xml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tags" Target="../tags/tag183.xml"/><Relationship Id="rId22" Type="http://schemas.openxmlformats.org/officeDocument/2006/relationships/image" Target="../media/image64.svg"/><Relationship Id="rId27" Type="http://schemas.openxmlformats.org/officeDocument/2006/relationships/image" Target="../media/image52.png"/><Relationship Id="rId30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image" Target="../media/image54.jpeg"/><Relationship Id="rId18" Type="http://schemas.openxmlformats.org/officeDocument/2006/relationships/image" Target="../media/image59.png"/><Relationship Id="rId3" Type="http://schemas.openxmlformats.org/officeDocument/2006/relationships/tags" Target="../tags/tag190.xml"/><Relationship Id="rId21" Type="http://schemas.openxmlformats.org/officeDocument/2006/relationships/image" Target="../media/image62.png"/><Relationship Id="rId7" Type="http://schemas.openxmlformats.org/officeDocument/2006/relationships/tags" Target="../tags/tag194.xml"/><Relationship Id="rId12" Type="http://schemas.openxmlformats.org/officeDocument/2006/relationships/image" Target="../media/image7.jpeg"/><Relationship Id="rId17" Type="http://schemas.openxmlformats.org/officeDocument/2006/relationships/image" Target="../media/image58.png"/><Relationship Id="rId2" Type="http://schemas.openxmlformats.org/officeDocument/2006/relationships/tags" Target="../tags/tag189.xml"/><Relationship Id="rId16" Type="http://schemas.openxmlformats.org/officeDocument/2006/relationships/image" Target="../media/image57.jpeg"/><Relationship Id="rId20" Type="http://schemas.openxmlformats.org/officeDocument/2006/relationships/image" Target="../media/image61.png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notesSlide" Target="../notesSlides/notesSlide13.xml"/><Relationship Id="rId24" Type="http://schemas.openxmlformats.org/officeDocument/2006/relationships/image" Target="../media/image8.png"/><Relationship Id="rId5" Type="http://schemas.openxmlformats.org/officeDocument/2006/relationships/tags" Target="../tags/tag192.xml"/><Relationship Id="rId15" Type="http://schemas.openxmlformats.org/officeDocument/2006/relationships/image" Target="../media/image56.jpeg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60.png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image" Target="../media/image55.jpeg"/><Relationship Id="rId22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19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11" Type="http://schemas.openxmlformats.org/officeDocument/2006/relationships/image" Target="../media/image6.png"/><Relationship Id="rId5" Type="http://schemas.openxmlformats.org/officeDocument/2006/relationships/tags" Target="../tags/tag201.xml"/><Relationship Id="rId10" Type="http://schemas.openxmlformats.org/officeDocument/2006/relationships/image" Target="../media/image3.png"/><Relationship Id="rId4" Type="http://schemas.openxmlformats.org/officeDocument/2006/relationships/tags" Target="../tags/tag200.xml"/><Relationship Id="rId9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10.xml"/><Relationship Id="rId13" Type="http://schemas.openxmlformats.org/officeDocument/2006/relationships/image" Target="../media/image7.jpeg"/><Relationship Id="rId18" Type="http://schemas.openxmlformats.org/officeDocument/2006/relationships/image" Target="../media/image65.jpeg"/><Relationship Id="rId3" Type="http://schemas.openxmlformats.org/officeDocument/2006/relationships/tags" Target="../tags/tag205.xml"/><Relationship Id="rId21" Type="http://schemas.openxmlformats.org/officeDocument/2006/relationships/image" Target="../media/image68.jpeg"/><Relationship Id="rId7" Type="http://schemas.openxmlformats.org/officeDocument/2006/relationships/tags" Target="../tags/tag209.xml"/><Relationship Id="rId12" Type="http://schemas.openxmlformats.org/officeDocument/2006/relationships/notesSlide" Target="../notesSlides/notesSlide15.xml"/><Relationship Id="rId17" Type="http://schemas.openxmlformats.org/officeDocument/2006/relationships/image" Target="../media/image64.jpeg"/><Relationship Id="rId2" Type="http://schemas.openxmlformats.org/officeDocument/2006/relationships/tags" Target="../tags/tag204.xml"/><Relationship Id="rId16" Type="http://schemas.openxmlformats.org/officeDocument/2006/relationships/image" Target="../media/image8.png"/><Relationship Id="rId20" Type="http://schemas.openxmlformats.org/officeDocument/2006/relationships/image" Target="../media/image67.jpeg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207.xml"/><Relationship Id="rId15" Type="http://schemas.openxmlformats.org/officeDocument/2006/relationships/image" Target="../media/image2.png"/><Relationship Id="rId10" Type="http://schemas.openxmlformats.org/officeDocument/2006/relationships/tags" Target="../tags/tag212.xml"/><Relationship Id="rId19" Type="http://schemas.openxmlformats.org/officeDocument/2006/relationships/image" Target="../media/image66.jpeg"/><Relationship Id="rId4" Type="http://schemas.openxmlformats.org/officeDocument/2006/relationships/tags" Target="../tags/tag206.xml"/><Relationship Id="rId9" Type="http://schemas.openxmlformats.org/officeDocument/2006/relationships/tags" Target="../tags/tag211.xml"/><Relationship Id="rId14" Type="http://schemas.openxmlformats.org/officeDocument/2006/relationships/image" Target="../media/image8.svg"/><Relationship Id="rId22" Type="http://schemas.openxmlformats.org/officeDocument/2006/relationships/image" Target="../media/image6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20.xml"/><Relationship Id="rId13" Type="http://schemas.openxmlformats.org/officeDocument/2006/relationships/image" Target="../media/image7.jpeg"/><Relationship Id="rId18" Type="http://schemas.openxmlformats.org/officeDocument/2006/relationships/image" Target="../media/image71.jpeg"/><Relationship Id="rId3" Type="http://schemas.openxmlformats.org/officeDocument/2006/relationships/tags" Target="../tags/tag215.xml"/><Relationship Id="rId21" Type="http://schemas.openxmlformats.org/officeDocument/2006/relationships/image" Target="../media/image74.jpeg"/><Relationship Id="rId7" Type="http://schemas.openxmlformats.org/officeDocument/2006/relationships/tags" Target="../tags/tag219.xml"/><Relationship Id="rId12" Type="http://schemas.openxmlformats.org/officeDocument/2006/relationships/notesSlide" Target="../notesSlides/notesSlide16.xml"/><Relationship Id="rId17" Type="http://schemas.openxmlformats.org/officeDocument/2006/relationships/image" Target="../media/image70.jpeg"/><Relationship Id="rId2" Type="http://schemas.openxmlformats.org/officeDocument/2006/relationships/tags" Target="../tags/tag214.xml"/><Relationship Id="rId16" Type="http://schemas.openxmlformats.org/officeDocument/2006/relationships/image" Target="../media/image8.png"/><Relationship Id="rId20" Type="http://schemas.openxmlformats.org/officeDocument/2006/relationships/image" Target="../media/image73.jpeg"/><Relationship Id="rId1" Type="http://schemas.openxmlformats.org/officeDocument/2006/relationships/tags" Target="../tags/tag213.xml"/><Relationship Id="rId6" Type="http://schemas.openxmlformats.org/officeDocument/2006/relationships/tags" Target="../tags/tag218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217.xml"/><Relationship Id="rId15" Type="http://schemas.openxmlformats.org/officeDocument/2006/relationships/image" Target="../media/image2.png"/><Relationship Id="rId10" Type="http://schemas.openxmlformats.org/officeDocument/2006/relationships/tags" Target="../tags/tag222.xml"/><Relationship Id="rId19" Type="http://schemas.openxmlformats.org/officeDocument/2006/relationships/image" Target="../media/image72.jpeg"/><Relationship Id="rId4" Type="http://schemas.openxmlformats.org/officeDocument/2006/relationships/tags" Target="../tags/tag216.xml"/><Relationship Id="rId9" Type="http://schemas.openxmlformats.org/officeDocument/2006/relationships/tags" Target="../tags/tag221.xml"/><Relationship Id="rId14" Type="http://schemas.openxmlformats.org/officeDocument/2006/relationships/image" Target="../media/image9.svg"/><Relationship Id="rId22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13" Type="http://schemas.openxmlformats.org/officeDocument/2006/relationships/image" Target="../media/image7.jpeg"/><Relationship Id="rId18" Type="http://schemas.openxmlformats.org/officeDocument/2006/relationships/image" Target="../media/image77.jpeg"/><Relationship Id="rId3" Type="http://schemas.openxmlformats.org/officeDocument/2006/relationships/tags" Target="../tags/tag225.xml"/><Relationship Id="rId21" Type="http://schemas.openxmlformats.org/officeDocument/2006/relationships/image" Target="../media/image80.jpeg"/><Relationship Id="rId7" Type="http://schemas.openxmlformats.org/officeDocument/2006/relationships/tags" Target="../tags/tag229.xml"/><Relationship Id="rId12" Type="http://schemas.openxmlformats.org/officeDocument/2006/relationships/notesSlide" Target="../notesSlides/notesSlide17.xml"/><Relationship Id="rId17" Type="http://schemas.openxmlformats.org/officeDocument/2006/relationships/image" Target="../media/image76.jpeg"/><Relationship Id="rId2" Type="http://schemas.openxmlformats.org/officeDocument/2006/relationships/tags" Target="../tags/tag224.xml"/><Relationship Id="rId16" Type="http://schemas.openxmlformats.org/officeDocument/2006/relationships/image" Target="../media/image8.png"/><Relationship Id="rId20" Type="http://schemas.openxmlformats.org/officeDocument/2006/relationships/image" Target="../media/image79.jpeg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227.xml"/><Relationship Id="rId15" Type="http://schemas.openxmlformats.org/officeDocument/2006/relationships/image" Target="../media/image2.png"/><Relationship Id="rId10" Type="http://schemas.openxmlformats.org/officeDocument/2006/relationships/tags" Target="../tags/tag232.xml"/><Relationship Id="rId19" Type="http://schemas.openxmlformats.org/officeDocument/2006/relationships/image" Target="../media/image78.jpeg"/><Relationship Id="rId4" Type="http://schemas.openxmlformats.org/officeDocument/2006/relationships/tags" Target="../tags/tag226.xml"/><Relationship Id="rId9" Type="http://schemas.openxmlformats.org/officeDocument/2006/relationships/tags" Target="../tags/tag231.xml"/><Relationship Id="rId14" Type="http://schemas.openxmlformats.org/officeDocument/2006/relationships/image" Target="../media/image93.svg"/><Relationship Id="rId22" Type="http://schemas.openxmlformats.org/officeDocument/2006/relationships/image" Target="../media/image8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240.xml"/><Relationship Id="rId13" Type="http://schemas.openxmlformats.org/officeDocument/2006/relationships/image" Target="../media/image83.jpeg"/><Relationship Id="rId18" Type="http://schemas.openxmlformats.org/officeDocument/2006/relationships/image" Target="../media/image2.png"/><Relationship Id="rId3" Type="http://schemas.openxmlformats.org/officeDocument/2006/relationships/tags" Target="../tags/tag235.xml"/><Relationship Id="rId7" Type="http://schemas.openxmlformats.org/officeDocument/2006/relationships/tags" Target="../tags/tag239.xml"/><Relationship Id="rId12" Type="http://schemas.openxmlformats.org/officeDocument/2006/relationships/image" Target="../media/image82.jpeg"/><Relationship Id="rId17" Type="http://schemas.openxmlformats.org/officeDocument/2006/relationships/image" Target="../media/image87.jpeg"/><Relationship Id="rId2" Type="http://schemas.openxmlformats.org/officeDocument/2006/relationships/tags" Target="../tags/tag234.xml"/><Relationship Id="rId16" Type="http://schemas.openxmlformats.org/officeDocument/2006/relationships/image" Target="../media/image86.jpeg"/><Relationship Id="rId1" Type="http://schemas.openxmlformats.org/officeDocument/2006/relationships/tags" Target="../tags/tag233.xml"/><Relationship Id="rId6" Type="http://schemas.openxmlformats.org/officeDocument/2006/relationships/tags" Target="../tags/tag238.xml"/><Relationship Id="rId11" Type="http://schemas.openxmlformats.org/officeDocument/2006/relationships/image" Target="../media/image7.jpeg"/><Relationship Id="rId5" Type="http://schemas.openxmlformats.org/officeDocument/2006/relationships/tags" Target="../tags/tag237.xml"/><Relationship Id="rId15" Type="http://schemas.openxmlformats.org/officeDocument/2006/relationships/image" Target="../media/image85.jpeg"/><Relationship Id="rId10" Type="http://schemas.openxmlformats.org/officeDocument/2006/relationships/notesSlide" Target="../notesSlides/notesSlide18.xml"/><Relationship Id="rId19" Type="http://schemas.openxmlformats.org/officeDocument/2006/relationships/image" Target="../media/image8.png"/><Relationship Id="rId4" Type="http://schemas.openxmlformats.org/officeDocument/2006/relationships/tags" Target="../tags/tag236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4.jpe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tags" Target="../tags/tag253.xml"/><Relationship Id="rId18" Type="http://schemas.openxmlformats.org/officeDocument/2006/relationships/tags" Target="../tags/tag258.xml"/><Relationship Id="rId26" Type="http://schemas.openxmlformats.org/officeDocument/2006/relationships/tags" Target="../tags/tag266.xml"/><Relationship Id="rId39" Type="http://schemas.openxmlformats.org/officeDocument/2006/relationships/image" Target="../media/image93.jpeg"/><Relationship Id="rId21" Type="http://schemas.openxmlformats.org/officeDocument/2006/relationships/tags" Target="../tags/tag261.xml"/><Relationship Id="rId34" Type="http://schemas.openxmlformats.org/officeDocument/2006/relationships/image" Target="../media/image88.jpeg"/><Relationship Id="rId42" Type="http://schemas.openxmlformats.org/officeDocument/2006/relationships/image" Target="../media/image2.png"/><Relationship Id="rId7" Type="http://schemas.openxmlformats.org/officeDocument/2006/relationships/tags" Target="../tags/tag247.xml"/><Relationship Id="rId2" Type="http://schemas.openxmlformats.org/officeDocument/2006/relationships/tags" Target="../tags/tag242.xml"/><Relationship Id="rId16" Type="http://schemas.openxmlformats.org/officeDocument/2006/relationships/tags" Target="../tags/tag256.xml"/><Relationship Id="rId20" Type="http://schemas.openxmlformats.org/officeDocument/2006/relationships/tags" Target="../tags/tag260.xml"/><Relationship Id="rId29" Type="http://schemas.openxmlformats.org/officeDocument/2006/relationships/image" Target="../media/image7.jpeg"/><Relationship Id="rId41" Type="http://schemas.openxmlformats.org/officeDocument/2006/relationships/image" Target="../media/image95.jpeg"/><Relationship Id="rId1" Type="http://schemas.openxmlformats.org/officeDocument/2006/relationships/tags" Target="../tags/tag241.xml"/><Relationship Id="rId6" Type="http://schemas.openxmlformats.org/officeDocument/2006/relationships/tags" Target="../tags/tag246.xml"/><Relationship Id="rId11" Type="http://schemas.openxmlformats.org/officeDocument/2006/relationships/tags" Target="../tags/tag251.xml"/><Relationship Id="rId24" Type="http://schemas.openxmlformats.org/officeDocument/2006/relationships/tags" Target="../tags/tag264.xml"/><Relationship Id="rId32" Type="http://schemas.openxmlformats.org/officeDocument/2006/relationships/image" Target="../media/image108.svg"/><Relationship Id="rId37" Type="http://schemas.openxmlformats.org/officeDocument/2006/relationships/image" Target="../media/image91.jpeg"/><Relationship Id="rId40" Type="http://schemas.openxmlformats.org/officeDocument/2006/relationships/image" Target="../media/image94.jpeg"/><Relationship Id="rId5" Type="http://schemas.openxmlformats.org/officeDocument/2006/relationships/tags" Target="../tags/tag245.xml"/><Relationship Id="rId15" Type="http://schemas.openxmlformats.org/officeDocument/2006/relationships/tags" Target="../tags/tag255.xml"/><Relationship Id="rId23" Type="http://schemas.openxmlformats.org/officeDocument/2006/relationships/tags" Target="../tags/tag263.xml"/><Relationship Id="rId28" Type="http://schemas.openxmlformats.org/officeDocument/2006/relationships/notesSlide" Target="../notesSlides/notesSlide19.xml"/><Relationship Id="rId36" Type="http://schemas.openxmlformats.org/officeDocument/2006/relationships/image" Target="../media/image90.jpeg"/><Relationship Id="rId10" Type="http://schemas.openxmlformats.org/officeDocument/2006/relationships/tags" Target="../tags/tag250.xml"/><Relationship Id="rId19" Type="http://schemas.openxmlformats.org/officeDocument/2006/relationships/tags" Target="../tags/tag259.xml"/><Relationship Id="rId31" Type="http://schemas.openxmlformats.org/officeDocument/2006/relationships/image" Target="../media/image107.svg"/><Relationship Id="rId4" Type="http://schemas.openxmlformats.org/officeDocument/2006/relationships/tags" Target="../tags/tag244.xml"/><Relationship Id="rId9" Type="http://schemas.openxmlformats.org/officeDocument/2006/relationships/tags" Target="../tags/tag249.xml"/><Relationship Id="rId14" Type="http://schemas.openxmlformats.org/officeDocument/2006/relationships/tags" Target="../tags/tag254.xml"/><Relationship Id="rId22" Type="http://schemas.openxmlformats.org/officeDocument/2006/relationships/tags" Target="../tags/tag262.xml"/><Relationship Id="rId27" Type="http://schemas.openxmlformats.org/officeDocument/2006/relationships/slideLayout" Target="../slideLayouts/slideLayout15.xml"/><Relationship Id="rId30" Type="http://schemas.openxmlformats.org/officeDocument/2006/relationships/image" Target="../media/image106.svg"/><Relationship Id="rId35" Type="http://schemas.openxmlformats.org/officeDocument/2006/relationships/image" Target="../media/image89.jpeg"/><Relationship Id="rId43" Type="http://schemas.openxmlformats.org/officeDocument/2006/relationships/image" Target="../media/image8.png"/><Relationship Id="rId8" Type="http://schemas.openxmlformats.org/officeDocument/2006/relationships/tags" Target="../tags/tag248.xml"/><Relationship Id="rId3" Type="http://schemas.openxmlformats.org/officeDocument/2006/relationships/tags" Target="../tags/tag243.xml"/><Relationship Id="rId12" Type="http://schemas.openxmlformats.org/officeDocument/2006/relationships/tags" Target="../tags/tag252.xml"/><Relationship Id="rId17" Type="http://schemas.openxmlformats.org/officeDocument/2006/relationships/tags" Target="../tags/tag257.xml"/><Relationship Id="rId25" Type="http://schemas.openxmlformats.org/officeDocument/2006/relationships/tags" Target="../tags/tag265.xml"/><Relationship Id="rId33" Type="http://schemas.openxmlformats.org/officeDocument/2006/relationships/image" Target="../media/image109.svg"/><Relationship Id="rId38" Type="http://schemas.openxmlformats.org/officeDocument/2006/relationships/image" Target="../media/image9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slideLayout" Target="../slideLayouts/slideLayout1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image" Target="../media/image2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3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4.jpe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26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6" Type="http://schemas.openxmlformats.org/officeDocument/2006/relationships/tags" Target="../tags/tag272.xml"/><Relationship Id="rId11" Type="http://schemas.openxmlformats.org/officeDocument/2006/relationships/image" Target="../media/image6.png"/><Relationship Id="rId5" Type="http://schemas.openxmlformats.org/officeDocument/2006/relationships/tags" Target="../tags/tag271.xml"/><Relationship Id="rId10" Type="http://schemas.openxmlformats.org/officeDocument/2006/relationships/image" Target="../media/image3.png"/><Relationship Id="rId4" Type="http://schemas.openxmlformats.org/officeDocument/2006/relationships/tags" Target="../tags/tag270.xml"/><Relationship Id="rId9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tags" Target="../tags/tag285.xml"/><Relationship Id="rId18" Type="http://schemas.openxmlformats.org/officeDocument/2006/relationships/tags" Target="../tags/tag290.xml"/><Relationship Id="rId26" Type="http://schemas.openxmlformats.org/officeDocument/2006/relationships/tags" Target="../tags/tag298.xml"/><Relationship Id="rId21" Type="http://schemas.openxmlformats.org/officeDocument/2006/relationships/tags" Target="../tags/tag293.xml"/><Relationship Id="rId34" Type="http://schemas.openxmlformats.org/officeDocument/2006/relationships/image" Target="../media/image120.svg"/><Relationship Id="rId7" Type="http://schemas.openxmlformats.org/officeDocument/2006/relationships/tags" Target="../tags/tag279.xml"/><Relationship Id="rId12" Type="http://schemas.openxmlformats.org/officeDocument/2006/relationships/tags" Target="../tags/tag284.xml"/><Relationship Id="rId17" Type="http://schemas.openxmlformats.org/officeDocument/2006/relationships/tags" Target="../tags/tag289.xml"/><Relationship Id="rId25" Type="http://schemas.openxmlformats.org/officeDocument/2006/relationships/tags" Target="../tags/tag297.xml"/><Relationship Id="rId33" Type="http://schemas.openxmlformats.org/officeDocument/2006/relationships/image" Target="../media/image119.svg"/><Relationship Id="rId2" Type="http://schemas.openxmlformats.org/officeDocument/2006/relationships/tags" Target="../tags/tag274.xml"/><Relationship Id="rId16" Type="http://schemas.openxmlformats.org/officeDocument/2006/relationships/tags" Target="../tags/tag288.xml"/><Relationship Id="rId20" Type="http://schemas.openxmlformats.org/officeDocument/2006/relationships/tags" Target="../tags/tag292.xml"/><Relationship Id="rId29" Type="http://schemas.openxmlformats.org/officeDocument/2006/relationships/slideLayout" Target="../slideLayouts/slideLayout14.xml"/><Relationship Id="rId1" Type="http://schemas.openxmlformats.org/officeDocument/2006/relationships/tags" Target="../tags/tag273.xml"/><Relationship Id="rId6" Type="http://schemas.openxmlformats.org/officeDocument/2006/relationships/tags" Target="../tags/tag278.xml"/><Relationship Id="rId11" Type="http://schemas.openxmlformats.org/officeDocument/2006/relationships/tags" Target="../tags/tag283.xml"/><Relationship Id="rId24" Type="http://schemas.openxmlformats.org/officeDocument/2006/relationships/tags" Target="../tags/tag296.xml"/><Relationship Id="rId32" Type="http://schemas.openxmlformats.org/officeDocument/2006/relationships/image" Target="../media/image118.svg"/><Relationship Id="rId37" Type="http://schemas.openxmlformats.org/officeDocument/2006/relationships/image" Target="../media/image8.png"/><Relationship Id="rId5" Type="http://schemas.openxmlformats.org/officeDocument/2006/relationships/tags" Target="../tags/tag277.xml"/><Relationship Id="rId15" Type="http://schemas.openxmlformats.org/officeDocument/2006/relationships/tags" Target="../tags/tag287.xml"/><Relationship Id="rId23" Type="http://schemas.openxmlformats.org/officeDocument/2006/relationships/tags" Target="../tags/tag295.xml"/><Relationship Id="rId28" Type="http://schemas.openxmlformats.org/officeDocument/2006/relationships/tags" Target="../tags/tag300.xml"/><Relationship Id="rId36" Type="http://schemas.openxmlformats.org/officeDocument/2006/relationships/image" Target="../media/image2.png"/><Relationship Id="rId10" Type="http://schemas.openxmlformats.org/officeDocument/2006/relationships/tags" Target="../tags/tag282.xml"/><Relationship Id="rId19" Type="http://schemas.openxmlformats.org/officeDocument/2006/relationships/tags" Target="../tags/tag291.xml"/><Relationship Id="rId31" Type="http://schemas.openxmlformats.org/officeDocument/2006/relationships/image" Target="../media/image7.jpeg"/><Relationship Id="rId4" Type="http://schemas.openxmlformats.org/officeDocument/2006/relationships/tags" Target="../tags/tag276.xml"/><Relationship Id="rId9" Type="http://schemas.openxmlformats.org/officeDocument/2006/relationships/tags" Target="../tags/tag281.xml"/><Relationship Id="rId14" Type="http://schemas.openxmlformats.org/officeDocument/2006/relationships/tags" Target="../tags/tag286.xml"/><Relationship Id="rId22" Type="http://schemas.openxmlformats.org/officeDocument/2006/relationships/tags" Target="../tags/tag294.xml"/><Relationship Id="rId27" Type="http://schemas.openxmlformats.org/officeDocument/2006/relationships/tags" Target="../tags/tag299.xml"/><Relationship Id="rId30" Type="http://schemas.openxmlformats.org/officeDocument/2006/relationships/notesSlide" Target="../notesSlides/notesSlide21.xml"/><Relationship Id="rId35" Type="http://schemas.openxmlformats.org/officeDocument/2006/relationships/image" Target="../media/image109.svg"/><Relationship Id="rId8" Type="http://schemas.openxmlformats.org/officeDocument/2006/relationships/tags" Target="../tags/tag280.xml"/><Relationship Id="rId3" Type="http://schemas.openxmlformats.org/officeDocument/2006/relationships/tags" Target="../tags/tag27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30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tags" Target="../tags/tag307.xml"/><Relationship Id="rId11" Type="http://schemas.openxmlformats.org/officeDocument/2006/relationships/image" Target="../media/image6.png"/><Relationship Id="rId5" Type="http://schemas.openxmlformats.org/officeDocument/2006/relationships/tags" Target="../tags/tag306.xml"/><Relationship Id="rId10" Type="http://schemas.openxmlformats.org/officeDocument/2006/relationships/image" Target="../media/image3.png"/><Relationship Id="rId4" Type="http://schemas.openxmlformats.org/officeDocument/2006/relationships/tags" Target="../tags/tag305.xml"/><Relationship Id="rId9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15.xml"/><Relationship Id="rId13" Type="http://schemas.openxmlformats.org/officeDocument/2006/relationships/image" Target="../media/image7.jpeg"/><Relationship Id="rId3" Type="http://schemas.openxmlformats.org/officeDocument/2006/relationships/tags" Target="../tags/tag310.xml"/><Relationship Id="rId7" Type="http://schemas.openxmlformats.org/officeDocument/2006/relationships/tags" Target="../tags/tag314.xml"/><Relationship Id="rId12" Type="http://schemas.openxmlformats.org/officeDocument/2006/relationships/notesSlide" Target="../notesSlides/notesSlide24.xml"/><Relationship Id="rId2" Type="http://schemas.openxmlformats.org/officeDocument/2006/relationships/tags" Target="../tags/tag309.xml"/><Relationship Id="rId16" Type="http://schemas.openxmlformats.org/officeDocument/2006/relationships/image" Target="../media/image8.png"/><Relationship Id="rId1" Type="http://schemas.openxmlformats.org/officeDocument/2006/relationships/tags" Target="../tags/tag308.xml"/><Relationship Id="rId6" Type="http://schemas.openxmlformats.org/officeDocument/2006/relationships/tags" Target="../tags/tag313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312.xml"/><Relationship Id="rId15" Type="http://schemas.openxmlformats.org/officeDocument/2006/relationships/image" Target="../media/image2.png"/><Relationship Id="rId10" Type="http://schemas.openxmlformats.org/officeDocument/2006/relationships/tags" Target="../tags/tag317.xml"/><Relationship Id="rId4" Type="http://schemas.openxmlformats.org/officeDocument/2006/relationships/tags" Target="../tags/tag311.xml"/><Relationship Id="rId9" Type="http://schemas.openxmlformats.org/officeDocument/2006/relationships/tags" Target="../tags/tag316.xml"/><Relationship Id="rId14" Type="http://schemas.openxmlformats.org/officeDocument/2006/relationships/image" Target="../media/image121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24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6.xml"/><Relationship Id="rId10" Type="http://schemas.openxmlformats.org/officeDocument/2006/relationships/image" Target="../media/image6.png"/><Relationship Id="rId4" Type="http://schemas.openxmlformats.org/officeDocument/2006/relationships/tags" Target="../tags/tag25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26" Type="http://schemas.openxmlformats.org/officeDocument/2006/relationships/tags" Target="../tags/tag52.xml"/><Relationship Id="rId39" Type="http://schemas.openxmlformats.org/officeDocument/2006/relationships/image" Target="../media/image10.svg"/><Relationship Id="rId21" Type="http://schemas.openxmlformats.org/officeDocument/2006/relationships/tags" Target="../tags/tag47.xml"/><Relationship Id="rId34" Type="http://schemas.openxmlformats.org/officeDocument/2006/relationships/slideLayout" Target="../slideLayouts/slideLayout12.xml"/><Relationship Id="rId42" Type="http://schemas.openxmlformats.org/officeDocument/2006/relationships/image" Target="../media/image8.png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29" Type="http://schemas.openxmlformats.org/officeDocument/2006/relationships/tags" Target="../tags/tag55.xml"/><Relationship Id="rId41" Type="http://schemas.openxmlformats.org/officeDocument/2006/relationships/image" Target="../media/image2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tags" Target="../tags/tag50.xml"/><Relationship Id="rId32" Type="http://schemas.openxmlformats.org/officeDocument/2006/relationships/tags" Target="../tags/tag58.xml"/><Relationship Id="rId37" Type="http://schemas.openxmlformats.org/officeDocument/2006/relationships/image" Target="../media/image8.svg"/><Relationship Id="rId40" Type="http://schemas.openxmlformats.org/officeDocument/2006/relationships/image" Target="../media/image11.svg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tags" Target="../tags/tag49.xml"/><Relationship Id="rId28" Type="http://schemas.openxmlformats.org/officeDocument/2006/relationships/tags" Target="../tags/tag54.xml"/><Relationship Id="rId36" Type="http://schemas.openxmlformats.org/officeDocument/2006/relationships/image" Target="../media/image7.jpeg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31" Type="http://schemas.openxmlformats.org/officeDocument/2006/relationships/tags" Target="../tags/tag57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Relationship Id="rId27" Type="http://schemas.openxmlformats.org/officeDocument/2006/relationships/tags" Target="../tags/tag53.xml"/><Relationship Id="rId30" Type="http://schemas.openxmlformats.org/officeDocument/2006/relationships/tags" Target="../tags/tag56.xml"/><Relationship Id="rId35" Type="http://schemas.openxmlformats.org/officeDocument/2006/relationships/notesSlide" Target="../notesSlides/notesSlide4.xml"/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tags" Target="../tags/tag51.xml"/><Relationship Id="rId33" Type="http://schemas.openxmlformats.org/officeDocument/2006/relationships/tags" Target="../tags/tag59.xml"/><Relationship Id="rId38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8.png"/><Relationship Id="rId3" Type="http://schemas.openxmlformats.org/officeDocument/2006/relationships/tags" Target="../tags/tag62.xml"/><Relationship Id="rId7" Type="http://schemas.openxmlformats.org/officeDocument/2006/relationships/image" Target="../media/image9.jpeg"/><Relationship Id="rId12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7.jpeg"/><Relationship Id="rId11" Type="http://schemas.openxmlformats.org/officeDocument/2006/relationships/image" Target="../media/image13.jpe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2.jpe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notesSlide" Target="../notesSlides/notesSlide6.xml"/><Relationship Id="rId18" Type="http://schemas.openxmlformats.org/officeDocument/2006/relationships/image" Target="../media/image17.jpeg"/><Relationship Id="rId3" Type="http://schemas.openxmlformats.org/officeDocument/2006/relationships/tags" Target="../tags/tag65.xml"/><Relationship Id="rId21" Type="http://schemas.openxmlformats.org/officeDocument/2006/relationships/image" Target="../media/image20.jpeg"/><Relationship Id="rId7" Type="http://schemas.openxmlformats.org/officeDocument/2006/relationships/tags" Target="../tags/tag69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16.jpeg"/><Relationship Id="rId2" Type="http://schemas.openxmlformats.org/officeDocument/2006/relationships/tags" Target="../tags/tag64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24" Type="http://schemas.openxmlformats.org/officeDocument/2006/relationships/image" Target="../media/image8.png"/><Relationship Id="rId5" Type="http://schemas.openxmlformats.org/officeDocument/2006/relationships/tags" Target="../tags/tag67.xml"/><Relationship Id="rId15" Type="http://schemas.openxmlformats.org/officeDocument/2006/relationships/image" Target="../media/image14.jpeg"/><Relationship Id="rId23" Type="http://schemas.openxmlformats.org/officeDocument/2006/relationships/image" Target="../media/image2.png"/><Relationship Id="rId10" Type="http://schemas.openxmlformats.org/officeDocument/2006/relationships/tags" Target="../tags/tag72.xml"/><Relationship Id="rId19" Type="http://schemas.openxmlformats.org/officeDocument/2006/relationships/image" Target="../media/image18.jpeg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image" Target="../media/image7.jpeg"/><Relationship Id="rId22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26" Type="http://schemas.openxmlformats.org/officeDocument/2006/relationships/slideLayout" Target="../slideLayouts/slideLayout12.xml"/><Relationship Id="rId3" Type="http://schemas.openxmlformats.org/officeDocument/2006/relationships/tags" Target="../tags/tag76.xml"/><Relationship Id="rId21" Type="http://schemas.openxmlformats.org/officeDocument/2006/relationships/tags" Target="../tags/tag94.xml"/><Relationship Id="rId34" Type="http://schemas.openxmlformats.org/officeDocument/2006/relationships/image" Target="../media/image30.svg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5" Type="http://schemas.openxmlformats.org/officeDocument/2006/relationships/tags" Target="../tags/tag98.xml"/><Relationship Id="rId33" Type="http://schemas.openxmlformats.org/officeDocument/2006/relationships/image" Target="../media/image29.svg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20" Type="http://schemas.openxmlformats.org/officeDocument/2006/relationships/tags" Target="../tags/tag93.xml"/><Relationship Id="rId29" Type="http://schemas.openxmlformats.org/officeDocument/2006/relationships/image" Target="../media/image26.svg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24" Type="http://schemas.openxmlformats.org/officeDocument/2006/relationships/tags" Target="../tags/tag97.xml"/><Relationship Id="rId32" Type="http://schemas.openxmlformats.org/officeDocument/2006/relationships/image" Target="../media/image8.svg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23" Type="http://schemas.openxmlformats.org/officeDocument/2006/relationships/tags" Target="../tags/tag96.xml"/><Relationship Id="rId28" Type="http://schemas.openxmlformats.org/officeDocument/2006/relationships/image" Target="../media/image7.jpeg"/><Relationship Id="rId36" Type="http://schemas.openxmlformats.org/officeDocument/2006/relationships/image" Target="../media/image8.png"/><Relationship Id="rId10" Type="http://schemas.openxmlformats.org/officeDocument/2006/relationships/tags" Target="../tags/tag83.xml"/><Relationship Id="rId19" Type="http://schemas.openxmlformats.org/officeDocument/2006/relationships/tags" Target="../tags/tag92.xml"/><Relationship Id="rId31" Type="http://schemas.openxmlformats.org/officeDocument/2006/relationships/image" Target="../media/image28.svg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Relationship Id="rId22" Type="http://schemas.openxmlformats.org/officeDocument/2006/relationships/tags" Target="../tags/tag95.xml"/><Relationship Id="rId27" Type="http://schemas.openxmlformats.org/officeDocument/2006/relationships/notesSlide" Target="../notesSlides/notesSlide7.xml"/><Relationship Id="rId30" Type="http://schemas.openxmlformats.org/officeDocument/2006/relationships/image" Target="../media/image27.svg"/><Relationship Id="rId35" Type="http://schemas.openxmlformats.org/officeDocument/2006/relationships/image" Target="../media/image2.png"/><Relationship Id="rId8" Type="http://schemas.openxmlformats.org/officeDocument/2006/relationships/tags" Target="../tags/tag8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image" Target="../media/image7.jpeg"/><Relationship Id="rId18" Type="http://schemas.openxmlformats.org/officeDocument/2006/relationships/image" Target="../media/image23.jpeg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notesSlide" Target="../notesSlides/notesSlide8.xml"/><Relationship Id="rId17" Type="http://schemas.openxmlformats.org/officeDocument/2006/relationships/image" Target="../media/image22.jpeg"/><Relationship Id="rId2" Type="http://schemas.openxmlformats.org/officeDocument/2006/relationships/tags" Target="../tags/tag100.xml"/><Relationship Id="rId16" Type="http://schemas.openxmlformats.org/officeDocument/2006/relationships/image" Target="../media/image8.png"/><Relationship Id="rId20" Type="http://schemas.openxmlformats.org/officeDocument/2006/relationships/image" Target="../media/image25.jpe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103.xml"/><Relationship Id="rId15" Type="http://schemas.openxmlformats.org/officeDocument/2006/relationships/image" Target="../media/image2.png"/><Relationship Id="rId10" Type="http://schemas.openxmlformats.org/officeDocument/2006/relationships/tags" Target="../tags/tag108.xml"/><Relationship Id="rId19" Type="http://schemas.openxmlformats.org/officeDocument/2006/relationships/image" Target="../media/image24.jpeg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13" Type="http://schemas.openxmlformats.org/officeDocument/2006/relationships/image" Target="../media/image26.jpeg"/><Relationship Id="rId3" Type="http://schemas.openxmlformats.org/officeDocument/2006/relationships/tags" Target="../tags/tag111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8.png"/><Relationship Id="rId2" Type="http://schemas.openxmlformats.org/officeDocument/2006/relationships/tags" Target="../tags/tag110.xml"/><Relationship Id="rId16" Type="http://schemas.openxmlformats.org/officeDocument/2006/relationships/image" Target="../media/image29.jpeg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image" Target="../media/image2.png"/><Relationship Id="rId5" Type="http://schemas.openxmlformats.org/officeDocument/2006/relationships/tags" Target="../tags/tag113.xml"/><Relationship Id="rId15" Type="http://schemas.openxmlformats.org/officeDocument/2006/relationships/image" Target="../media/image28.jpeg"/><Relationship Id="rId10" Type="http://schemas.openxmlformats.org/officeDocument/2006/relationships/image" Target="../media/image36.svg"/><Relationship Id="rId4" Type="http://schemas.openxmlformats.org/officeDocument/2006/relationships/tags" Target="../tags/tag112.xml"/><Relationship Id="rId9" Type="http://schemas.openxmlformats.org/officeDocument/2006/relationships/image" Target="../media/image7.jpeg"/><Relationship Id="rId1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C17CD481-09B9-6554-1E20-B02A869FA36F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chemeClr val="bg2">
              <a:alpha val="40000"/>
            </a:scheme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cxnSp>
        <p:nvCxnSpPr>
          <p:cNvPr id="7" name="Connector 7"/>
          <p:cNvCxnSpPr/>
          <p:nvPr/>
        </p:nvCxnSpPr>
        <p:spPr>
          <a:xfrm rot="-4297">
            <a:off x="1016004" y="5899150"/>
            <a:ext cx="10160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FFFFF">
                <a:alpha val="25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AutoShape 2">
            <a:extLst>
              <a:ext uri="{FF2B5EF4-FFF2-40B4-BE49-F238E27FC236}">
                <a16:creationId xmlns:a16="http://schemas.microsoft.com/office/drawing/2014/main" id="{2CE5D234-284E-B353-3ECC-B92ABAEAE6A1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EEB24AA-AEA2-5CD2-5CEA-A6F280AE19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7639" y="478200"/>
            <a:ext cx="3231032" cy="360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CAA8757-E0B5-8B0D-53F9-D83C7EFE0C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29" y="402000"/>
            <a:ext cx="2265120" cy="720000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1016000" y="1854200"/>
            <a:ext cx="10160000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5200" b="1" i="0" u="none" strike="noStrike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匠心服务</a:t>
            </a:r>
            <a:r>
              <a:rPr lang="en-US" sz="5200" b="1" i="0" u="none" strike="noStrike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，</a:t>
            </a:r>
            <a:r>
              <a:rPr lang="zh-CN" altLang="en-US" sz="5200" b="1" i="0" u="none" strike="noStrike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立德树人</a:t>
            </a:r>
          </a:p>
        </p:txBody>
      </p:sp>
      <p:sp>
        <p:nvSpPr>
          <p:cNvPr id="5" name="AutoShape 5"/>
          <p:cNvSpPr/>
          <p:nvPr/>
        </p:nvSpPr>
        <p:spPr>
          <a:xfrm>
            <a:off x="1016000" y="3143250"/>
            <a:ext cx="10160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ans SC" panose="020B0200000000000000" charset="-122"/>
              </a:rPr>
              <a:t>保利物业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ans SC" panose="020B0200000000000000" charset="-122"/>
              </a:rPr>
              <a:t>2026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Noto Sans SC" panose="020B0200000000000000" charset="-122"/>
              </a:rPr>
              <a:t>年上半年工作汇报</a:t>
            </a:r>
            <a:endParaRPr 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AutoShape 6"/>
          <p:cNvSpPr/>
          <p:nvPr/>
        </p:nvSpPr>
        <p:spPr>
          <a:xfrm>
            <a:off x="946150" y="3906838"/>
            <a:ext cx="10160000" cy="542923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“笃行致远，共筑温馨家园”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8"/>
          <p:cNvSpPr/>
          <p:nvPr/>
        </p:nvSpPr>
        <p:spPr>
          <a:xfrm>
            <a:off x="7018020" y="5470797"/>
            <a:ext cx="4511041" cy="542923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 dirty="0" err="1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汇报单位</a:t>
            </a:r>
            <a:r>
              <a:rPr lang="en-US" sz="1800" b="1" i="0" u="none" strike="noStrike" dirty="0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：</a:t>
            </a:r>
            <a:r>
              <a:rPr lang="zh-CN" altLang="en-US" sz="1800" b="1" i="0" u="none" strike="noStrike" dirty="0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保利物业</a:t>
            </a:r>
            <a:r>
              <a:rPr lang="en-US" altLang="zh-CN" sz="1800" b="1" i="0" u="none" strike="noStrike" dirty="0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r>
              <a:rPr lang="en-US" altLang="zh-CN" sz="1800" b="1" dirty="0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       </a:t>
            </a:r>
            <a:r>
              <a:rPr lang="zh-CN" altLang="en-US" sz="1800" b="1" i="0" u="none" strike="noStrike" dirty="0">
                <a:solidFill>
                  <a:schemeClr val="bg1">
                    <a:alpha val="70196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汇报人：李佳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6000" y="2921000"/>
            <a:ext cx="1524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DE79CF-05E7-A9EF-6A04-B35465915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ED35FD59-7ED2-A9C2-9F5B-518085FD21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45EACE6F-3020-A7D4-C874-3C1E8473B886}"/>
              </a:ext>
            </a:extLst>
          </p:cNvPr>
          <p:cNvSpPr/>
          <p:nvPr/>
        </p:nvSpPr>
        <p:spPr>
          <a:xfrm>
            <a:off x="762000" y="775970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25000"/>
              </a:lnSpc>
              <a:buSzTx/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1.7   </a:t>
            </a:r>
            <a:r>
              <a:rPr lang="en-US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宿舍服务工作：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优化环境维护，打造宜居空间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71FC3B1C-0B7A-65FE-AA00-B6D4C7E66109}"/>
              </a:ext>
            </a:extLst>
          </p:cNvPr>
          <p:cNvSpPr/>
          <p:nvPr/>
        </p:nvSpPr>
        <p:spPr>
          <a:xfrm>
            <a:off x="762000" y="1428148"/>
            <a:ext cx="10668000" cy="25400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65F7B9A9-D0EC-73BE-1BD9-14E9B8F680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62000" y="1510030"/>
            <a:ext cx="3429000" cy="2066063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CE28264A-A7CC-BD2B-7823-446C123E1DE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62000" y="151003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083A1001-99C7-7C75-05B8-470DFC45994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952500" y="1532014"/>
            <a:ext cx="406400" cy="406400"/>
          </a:xfrm>
          <a:prstGeom prst="rect">
            <a:avLst/>
          </a:prstGeom>
        </p:spPr>
      </p:pic>
      <p:sp>
        <p:nvSpPr>
          <p:cNvPr id="8" name="AutoShape 8">
            <a:extLst>
              <a:ext uri="{FF2B5EF4-FFF2-40B4-BE49-F238E27FC236}">
                <a16:creationId xmlns:a16="http://schemas.microsoft.com/office/drawing/2014/main" id="{71D9A29E-6E65-07DE-D1AC-B5BB3DD6EF7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473200" y="1559420"/>
            <a:ext cx="2603500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000" b="1" i="0" u="none" strike="noStrike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精细化保洁服务</a:t>
            </a:r>
            <a:endParaRPr lang="en-US" sz="1100" dirty="0"/>
          </a:p>
        </p:txBody>
      </p:sp>
      <p:cxnSp>
        <p:nvCxnSpPr>
          <p:cNvPr id="9" name="Connector 9">
            <a:extLst>
              <a:ext uri="{FF2B5EF4-FFF2-40B4-BE49-F238E27FC236}">
                <a16:creationId xmlns:a16="http://schemas.microsoft.com/office/drawing/2014/main" id="{BA96ABDE-5295-187E-1108-6201C8601DC3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rot="-14323">
            <a:off x="952513" y="2037836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AutoShape 10">
            <a:extLst>
              <a:ext uri="{FF2B5EF4-FFF2-40B4-BE49-F238E27FC236}">
                <a16:creationId xmlns:a16="http://schemas.microsoft.com/office/drawing/2014/main" id="{CE976F6B-091E-D941-D008-6776513E2E4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952500" y="2143448"/>
            <a:ext cx="3048000" cy="65712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08000"/>
              </a:lnSpc>
              <a:buSzTx/>
              <a:defRPr/>
            </a:pPr>
            <a:r>
              <a:rPr lang="en-US" sz="12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日常保洁标准化：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建立“日常清洁+定期消杀+垃圾日产日清”全流程标准，每月完成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101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栋楼宇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次全面消杀，每日完成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次公共卫生间消杀；每周清洗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115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个大垃圾桶、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94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个小垃圾桶；</a:t>
            </a:r>
            <a:endParaRPr lang="en-US" sz="100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CD195BA3-147A-FEFF-8E97-7AB938966A9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52500" y="2837748"/>
            <a:ext cx="3048000" cy="715276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1" i="0" u="none" strike="noStrike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专项清洁深度化</a:t>
            </a:r>
            <a:r>
              <a:rPr lang="en-US" sz="1200" i="0" u="none" strike="noStrike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：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个宿舍围合公区红砖深度冲洗工作；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清洗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兰台盥洗间浴帘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700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多扇，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更换新浴帘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90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条，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清除宿舍高位腰线杂草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74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余处，可触及玻璃保洁率覆盖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100%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FB84F570-485C-2EF2-DF45-8CD04102D8F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381500" y="1510030"/>
            <a:ext cx="3429000" cy="2066063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75A8EF95-89AA-295F-352C-E991C7297F9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381500" y="151003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16" name="Connector 16">
            <a:extLst>
              <a:ext uri="{FF2B5EF4-FFF2-40B4-BE49-F238E27FC236}">
                <a16:creationId xmlns:a16="http://schemas.microsoft.com/office/drawing/2014/main" id="{7D4EC97E-A635-5965-DFBF-01009BD6F679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rot="-14323">
            <a:off x="4572013" y="2037836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AutoShape 17">
            <a:extLst>
              <a:ext uri="{FF2B5EF4-FFF2-40B4-BE49-F238E27FC236}">
                <a16:creationId xmlns:a16="http://schemas.microsoft.com/office/drawing/2014/main" id="{793B296B-66D8-379E-378B-7D975501C75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556125" y="2109692"/>
            <a:ext cx="3048000" cy="69088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重点区域维护</a:t>
            </a:r>
            <a:r>
              <a:rPr lang="en-US" sz="1400" b="1" i="0" u="none" strike="noStrike" dirty="0" err="1">
                <a:solidFill>
                  <a:srgbClr val="333333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：</a:t>
            </a:r>
            <a:r>
              <a:rPr lang="en-US" sz="1000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聚焦师生高频活动区域开展深度清洁专项行动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每周对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部电梯进行循环上油保养，兰园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间公共教室的日常保洁上半年完成空置宿舍保洁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242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间，全力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保障日常教学和居住环境干净整洁；</a:t>
            </a:r>
            <a:endParaRPr lang="zh-CN" altLang="en-US" sz="120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5866CE84-3C8C-B63C-0BEB-C16CF57108C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556125" y="2831437"/>
            <a:ext cx="3048000" cy="69088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高频区域保洁</a:t>
            </a:r>
            <a:r>
              <a:rPr 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每日对宿舍楼内的走廊、楼梯、卫生间等高频率使用区域进行每日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2次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的重点保洁，确保公共空间干净卫生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lang="zh-CN" altLang="en-US" sz="120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AutoShape 19">
            <a:extLst>
              <a:ext uri="{FF2B5EF4-FFF2-40B4-BE49-F238E27FC236}">
                <a16:creationId xmlns:a16="http://schemas.microsoft.com/office/drawing/2014/main" id="{05C36112-1F91-2C83-44BE-1FD305C8097D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001000" y="1510030"/>
            <a:ext cx="3429000" cy="3683000"/>
          </a:xfrm>
          <a:prstGeom prst="roundRect">
            <a:avLst>
              <a:gd name="adj" fmla="val 0"/>
            </a:avLst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l">
              <a:lnSpc>
                <a:spcPct val="108000"/>
              </a:lnSpc>
              <a:buSzTx/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" name="AutoShape 20">
            <a:extLst>
              <a:ext uri="{FF2B5EF4-FFF2-40B4-BE49-F238E27FC236}">
                <a16:creationId xmlns:a16="http://schemas.microsoft.com/office/drawing/2014/main" id="{9E6CE11F-83B8-925E-7BF7-5BFF0D3FCE06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001000" y="151003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2" name="AutoShape 12">
            <a:extLst>
              <a:ext uri="{FF2B5EF4-FFF2-40B4-BE49-F238E27FC236}">
                <a16:creationId xmlns:a16="http://schemas.microsoft.com/office/drawing/2014/main" id="{3EE3F3F9-B36D-2B7C-6395-49AEA6C4DFE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026400" y="1567180"/>
            <a:ext cx="3429000" cy="2008913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23" name="Connector 23">
            <a:extLst>
              <a:ext uri="{FF2B5EF4-FFF2-40B4-BE49-F238E27FC236}">
                <a16:creationId xmlns:a16="http://schemas.microsoft.com/office/drawing/2014/main" id="{8C6CF393-2365-24B2-7B6B-AF899BD2AEB7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 rot="-14323">
            <a:off x="8191513" y="2037836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AutoShape 24">
            <a:extLst>
              <a:ext uri="{FF2B5EF4-FFF2-40B4-BE49-F238E27FC236}">
                <a16:creationId xmlns:a16="http://schemas.microsoft.com/office/drawing/2014/main" id="{85B55017-3145-6947-0E2D-374DA8498D6C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156267" y="2122941"/>
            <a:ext cx="3169266" cy="62305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1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设备维护</a:t>
            </a:r>
            <a:r>
              <a:rPr 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定期对各围合消防栓、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82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台饮水设备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处一站式学生社区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辅房、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18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台</a:t>
            </a:r>
            <a:r>
              <a:rPr lang="zh-CN" alt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打印机、</a:t>
            </a:r>
            <a:r>
              <a:rPr lang="en-US" sz="1000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配电间、等设备用房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000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进行清洁，确保环境整洁、设备正常运行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lang="en-US" sz="1000" kern="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AutoShape 25">
            <a:extLst>
              <a:ext uri="{FF2B5EF4-FFF2-40B4-BE49-F238E27FC236}">
                <a16:creationId xmlns:a16="http://schemas.microsoft.com/office/drawing/2014/main" id="{4733F280-A940-E736-B22E-31DA4B2B825D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156267" y="2831437"/>
            <a:ext cx="3048000" cy="62305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质量管控</a:t>
            </a:r>
            <a:r>
              <a:rPr 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通过日常巡查、领班自查形成“检查-整改-复核”闭环，针对问题楼栋开展“回头看”，卫生问题整改率超</a:t>
            </a:r>
            <a:r>
              <a:rPr 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95%</a:t>
            </a:r>
            <a:r>
              <a:rPr lang="en-US" sz="10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lang="en-US" sz="120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8" name="Picture 21">
            <a:extLst>
              <a:ext uri="{FF2B5EF4-FFF2-40B4-BE49-F238E27FC236}">
                <a16:creationId xmlns:a16="http://schemas.microsoft.com/office/drawing/2014/main" id="{D1C92F3C-8EC4-6995-C366-031FF1EF8B71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4"/>
              </a:ext>
            </a:extLst>
          </a:blip>
          <a:stretch>
            <a:fillRect/>
          </a:stretch>
        </p:blipFill>
        <p:spPr>
          <a:xfrm>
            <a:off x="4474466" y="1554536"/>
            <a:ext cx="406400" cy="406400"/>
          </a:xfrm>
          <a:prstGeom prst="rect">
            <a:avLst/>
          </a:prstGeom>
        </p:spPr>
      </p:pic>
      <p:sp>
        <p:nvSpPr>
          <p:cNvPr id="29" name="AutoShape 22">
            <a:extLst>
              <a:ext uri="{FF2B5EF4-FFF2-40B4-BE49-F238E27FC236}">
                <a16:creationId xmlns:a16="http://schemas.microsoft.com/office/drawing/2014/main" id="{877707A4-83C0-A772-6B14-8D6EE0646E7F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000625" y="1512964"/>
            <a:ext cx="2603500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聚焦高频静筑安居</a:t>
            </a:r>
          </a:p>
        </p:txBody>
      </p:sp>
      <p:pic>
        <p:nvPicPr>
          <p:cNvPr id="30" name="Picture 14">
            <a:extLst>
              <a:ext uri="{FF2B5EF4-FFF2-40B4-BE49-F238E27FC236}">
                <a16:creationId xmlns:a16="http://schemas.microsoft.com/office/drawing/2014/main" id="{FB839708-7231-5E72-B25F-546C4A3EB427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5"/>
              </a:ext>
            </a:extLst>
          </a:blip>
          <a:stretch>
            <a:fillRect/>
          </a:stretch>
        </p:blipFill>
        <p:spPr>
          <a:xfrm>
            <a:off x="8223250" y="1547889"/>
            <a:ext cx="406400" cy="406400"/>
          </a:xfrm>
          <a:prstGeom prst="rect">
            <a:avLst/>
          </a:prstGeom>
        </p:spPr>
      </p:pic>
      <p:sp>
        <p:nvSpPr>
          <p:cNvPr id="31" name="AutoShape 15">
            <a:extLst>
              <a:ext uri="{FF2B5EF4-FFF2-40B4-BE49-F238E27FC236}">
                <a16:creationId xmlns:a16="http://schemas.microsoft.com/office/drawing/2014/main" id="{4F2B9443-44D1-13BF-297E-5EC9A08095D0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747125" y="1512964"/>
            <a:ext cx="2603500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000" b="1" i="0" u="none" strike="noStrike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常态化设施维护</a:t>
            </a:r>
            <a:endParaRPr lang="en-US" sz="11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D187524-7F95-4B80-6159-DD93999ED867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359" y="368122"/>
            <a:ext cx="3231032" cy="360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385B526-0AAD-C8B4-98AA-3B9E629FC71C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06" y="259216"/>
            <a:ext cx="1698840" cy="540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5FC967DF-9D98-5D50-A702-10FE7FD0C28D}"/>
              </a:ext>
            </a:extLst>
          </p:cNvPr>
          <p:cNvPicPr/>
          <p:nvPr>
            <p:custDataLst>
              <p:tags r:id="rId23"/>
            </p:custDataLst>
          </p:nvPr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0358" y="3653290"/>
            <a:ext cx="2016000" cy="14400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E969FC39-9BE3-70E1-D52A-8546CAEA3A79}"/>
              </a:ext>
            </a:extLst>
          </p:cNvPr>
          <p:cNvPicPr/>
          <p:nvPr>
            <p:custDataLst>
              <p:tags r:id="rId24"/>
            </p:custDataLst>
          </p:nvPr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0358" y="5146635"/>
            <a:ext cx="2016000" cy="144000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47838B29-1201-D5B1-2915-CC53251F1E0F}"/>
              </a:ext>
            </a:extLst>
          </p:cNvPr>
          <p:cNvPicPr/>
          <p:nvPr>
            <p:custDataLst>
              <p:tags r:id="rId25"/>
            </p:custDataLst>
          </p:nvPr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14000" y="5164094"/>
            <a:ext cx="2016000" cy="144000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90ECF5ED-9D8E-D4F5-E5B9-4543E05EBF40}"/>
              </a:ext>
            </a:extLst>
          </p:cNvPr>
          <p:cNvPicPr/>
          <p:nvPr>
            <p:custDataLst>
              <p:tags r:id="rId26"/>
            </p:custDataLst>
          </p:nvPr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4983" y="5146635"/>
            <a:ext cx="2016000" cy="1440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CC9C3E8C-D54E-5C49-B4B5-74D69E5855A3}"/>
              </a:ext>
            </a:extLst>
          </p:cNvPr>
          <p:cNvPicPr/>
          <p:nvPr>
            <p:custDataLst>
              <p:tags r:id="rId27"/>
            </p:custDataLst>
          </p:nvPr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9407" y="3658787"/>
            <a:ext cx="2016000" cy="144000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6F23E363-6DFA-BDC8-F846-54C68E851BFA}"/>
              </a:ext>
            </a:extLst>
          </p:cNvPr>
          <p:cNvPicPr/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285" y="3653290"/>
            <a:ext cx="2016000" cy="1440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3DD4EC81-F4FC-D169-6EF1-27ABA856AA6D}"/>
              </a:ext>
            </a:extLst>
          </p:cNvPr>
          <p:cNvPicPr/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000" y="3667612"/>
            <a:ext cx="2016000" cy="1440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4AF0674A-1F9B-A757-38C9-BCFABCB4C345}"/>
              </a:ext>
            </a:extLst>
          </p:cNvPr>
          <p:cNvPicPr/>
          <p:nvPr>
            <p:custDataLst>
              <p:tags r:id="rId28"/>
            </p:custDataLst>
          </p:nvPr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6708" y="3658787"/>
            <a:ext cx="2016000" cy="144000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F914FB02-C959-C570-957B-795E15B66AF7}"/>
              </a:ext>
            </a:extLst>
          </p:cNvPr>
          <p:cNvPicPr/>
          <p:nvPr>
            <p:custDataLst>
              <p:tags r:id="rId29"/>
            </p:custDataLst>
          </p:nvPr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8270" y="5151700"/>
            <a:ext cx="2016000" cy="144000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48CFD0B7-B24D-7D57-F3AD-E2D7A6244234}"/>
              </a:ext>
            </a:extLst>
          </p:cNvPr>
          <p:cNvPicPr/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455" y="5146635"/>
            <a:ext cx="2016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48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3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736600" y="869950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1.8  </a:t>
            </a:r>
            <a:r>
              <a:rPr lang="zh-CN" altLang="en-US" sz="2800" b="1" i="0" u="none" strike="noStrike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宿舍服务工作</a:t>
            </a: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：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提升服务品质，践行育人使命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1636948" y="6699237"/>
            <a:ext cx="4553101" cy="994082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17000"/>
              </a:lnSpc>
              <a:defRPr/>
            </a:pPr>
            <a:endParaRPr lang="zh-CN" altLang="en-US" sz="13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cxnSp>
        <p:nvCxnSpPr>
          <p:cNvPr id="6" name="Connector 6"/>
          <p:cNvCxnSpPr>
            <a:cxnSpLocks/>
          </p:cNvCxnSpPr>
          <p:nvPr/>
        </p:nvCxnSpPr>
        <p:spPr>
          <a:xfrm>
            <a:off x="6871147" y="1686992"/>
            <a:ext cx="0" cy="439168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" name="AutoShape 7"/>
          <p:cNvSpPr/>
          <p:nvPr>
            <p:custDataLst>
              <p:tags r:id="rId1"/>
            </p:custDataLst>
          </p:nvPr>
        </p:nvSpPr>
        <p:spPr>
          <a:xfrm>
            <a:off x="6918914" y="1636895"/>
            <a:ext cx="4495037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6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8"/>
          <p:cNvSpPr/>
          <p:nvPr>
            <p:custDataLst>
              <p:tags r:id="rId2"/>
            </p:custDataLst>
          </p:nvPr>
        </p:nvSpPr>
        <p:spPr>
          <a:xfrm>
            <a:off x="6918914" y="1636895"/>
            <a:ext cx="65839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7172914" y="1763895"/>
            <a:ext cx="307247" cy="355600"/>
          </a:xfrm>
          <a:prstGeom prst="rect">
            <a:avLst/>
          </a:prstGeom>
        </p:spPr>
      </p:pic>
      <p:sp>
        <p:nvSpPr>
          <p:cNvPr id="10" name="AutoShape 10"/>
          <p:cNvSpPr/>
          <p:nvPr>
            <p:custDataLst>
              <p:tags r:id="rId4"/>
            </p:custDataLst>
          </p:nvPr>
        </p:nvSpPr>
        <p:spPr>
          <a:xfrm>
            <a:off x="7680914" y="1738495"/>
            <a:ext cx="3770811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暖心保障，聚力安居</a:t>
            </a:r>
          </a:p>
        </p:txBody>
      </p:sp>
      <p:cxnSp>
        <p:nvCxnSpPr>
          <p:cNvPr id="11" name="Connector 11"/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7172914" y="2271895"/>
            <a:ext cx="3345980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AutoShape 12"/>
          <p:cNvSpPr/>
          <p:nvPr>
            <p:custDataLst>
              <p:tags r:id="rId6"/>
            </p:custDataLst>
          </p:nvPr>
        </p:nvSpPr>
        <p:spPr>
          <a:xfrm>
            <a:off x="7172913" y="2322695"/>
            <a:ext cx="4209737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配合学生处完成寒假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1040名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留校学生登记、2月集中住宿调整（桃园1-2舍）；</a:t>
            </a:r>
            <a:r>
              <a:rPr lang="en-US" sz="1200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全力配合学生处和社区辅导员开展常态化宿舍安全、卫生检查工作，助力营造安全有序的宿舍生活环境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。</a:t>
            </a:r>
            <a:endParaRPr lang="en-US" sz="1200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sp>
        <p:nvSpPr>
          <p:cNvPr id="13" name="AutoShape 13"/>
          <p:cNvSpPr/>
          <p:nvPr>
            <p:custDataLst>
              <p:tags r:id="rId7"/>
            </p:custDataLst>
          </p:nvPr>
        </p:nvSpPr>
        <p:spPr>
          <a:xfrm>
            <a:off x="6918914" y="3117295"/>
            <a:ext cx="4532810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6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AutoShape 14"/>
          <p:cNvSpPr/>
          <p:nvPr>
            <p:custDataLst>
              <p:tags r:id="rId8"/>
            </p:custDataLst>
          </p:nvPr>
        </p:nvSpPr>
        <p:spPr>
          <a:xfrm>
            <a:off x="6918914" y="3117295"/>
            <a:ext cx="66392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7172914" y="3244295"/>
            <a:ext cx="309829" cy="355600"/>
          </a:xfrm>
          <a:prstGeom prst="rect">
            <a:avLst/>
          </a:prstGeom>
        </p:spPr>
      </p:pic>
      <p:sp>
        <p:nvSpPr>
          <p:cNvPr id="16" name="AutoShape 16"/>
          <p:cNvSpPr/>
          <p:nvPr>
            <p:custDataLst>
              <p:tags r:id="rId10"/>
            </p:custDataLst>
          </p:nvPr>
        </p:nvSpPr>
        <p:spPr>
          <a:xfrm>
            <a:off x="7680914" y="3218895"/>
            <a:ext cx="3802498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 dirty="0" err="1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温情暖心的服务，传递人文关怀</a:t>
            </a:r>
            <a:endParaRPr lang="en-US" sz="1800" b="1" dirty="0">
              <a:solidFill>
                <a:srgbClr val="228B2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SC" panose="020B0200000000000000" charset="-122"/>
            </a:endParaRPr>
          </a:p>
        </p:txBody>
      </p:sp>
      <p:cxnSp>
        <p:nvCxnSpPr>
          <p:cNvPr id="17" name="Connector 17"/>
          <p:cNvCxnSpPr>
            <a:cxnSpLocks/>
          </p:cNvCxnSpPr>
          <p:nvPr>
            <p:custDataLst>
              <p:tags r:id="rId11"/>
            </p:custDataLst>
          </p:nvPr>
        </p:nvCxnSpPr>
        <p:spPr>
          <a:xfrm flipV="1">
            <a:off x="7172914" y="3747215"/>
            <a:ext cx="3738471" cy="508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AutoShape 18"/>
          <p:cNvSpPr/>
          <p:nvPr>
            <p:custDataLst>
              <p:tags r:id="rId12"/>
            </p:custDataLst>
          </p:nvPr>
        </p:nvSpPr>
        <p:spPr>
          <a:xfrm>
            <a:off x="7172914" y="3747215"/>
            <a:ext cx="4245111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推行首问负责制，累计服务学生超</a:t>
            </a:r>
            <a:r>
              <a:rPr lang="en-US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2000余</a:t>
            </a:r>
            <a:r>
              <a:rPr 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人次。</a:t>
            </a:r>
            <a:r>
              <a:rPr lang="zh-CN" alt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设立</a:t>
            </a:r>
            <a:r>
              <a:rPr lang="en-US" altLang="zh-CN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“</a:t>
            </a:r>
            <a:r>
              <a:rPr lang="zh-CN" alt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暖心小栈</a:t>
            </a:r>
            <a:r>
              <a:rPr lang="en-US" altLang="zh-CN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”</a:t>
            </a:r>
            <a:r>
              <a:rPr lang="zh-CN" alt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，</a:t>
            </a:r>
            <a:r>
              <a:rPr lang="en-US" sz="1200" b="0" i="0" u="none" strike="noStrike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针对生病</a:t>
            </a:r>
            <a:r>
              <a:rPr 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、</a:t>
            </a:r>
            <a:r>
              <a:rPr lang="zh-CN" alt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考试</a:t>
            </a:r>
            <a:r>
              <a:rPr lang="en-US" sz="1200" b="0" i="0" u="none" strike="noStrike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等特殊学生群体，提供送餐</a:t>
            </a:r>
            <a:r>
              <a:rPr 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、</a:t>
            </a:r>
            <a:r>
              <a:rPr lang="zh-CN" alt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叫醒</a:t>
            </a:r>
            <a:r>
              <a:rPr lang="en-US" sz="1200" b="0" i="0" u="none" strike="noStrike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等贴心服务，让服务有温度、有深度</a:t>
            </a:r>
            <a:r>
              <a:rPr lang="en-US" sz="1200" b="0" i="0" u="none" strike="noStrike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。</a:t>
            </a: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sp>
        <p:nvSpPr>
          <p:cNvPr id="19" name="AutoShape 19"/>
          <p:cNvSpPr/>
          <p:nvPr>
            <p:custDataLst>
              <p:tags r:id="rId13"/>
            </p:custDataLst>
          </p:nvPr>
        </p:nvSpPr>
        <p:spPr>
          <a:xfrm>
            <a:off x="6918914" y="4618172"/>
            <a:ext cx="4564496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6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20"/>
          <p:cNvSpPr/>
          <p:nvPr>
            <p:custDataLst>
              <p:tags r:id="rId14"/>
            </p:custDataLst>
          </p:nvPr>
        </p:nvSpPr>
        <p:spPr>
          <a:xfrm>
            <a:off x="6918914" y="4618172"/>
            <a:ext cx="76200" cy="1460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Picture 2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>
            <a:off x="7172914" y="4745172"/>
            <a:ext cx="311495" cy="355600"/>
          </a:xfrm>
          <a:prstGeom prst="rect">
            <a:avLst/>
          </a:prstGeom>
        </p:spPr>
      </p:pic>
      <p:sp>
        <p:nvSpPr>
          <p:cNvPr id="22" name="AutoShape 22"/>
          <p:cNvSpPr/>
          <p:nvPr>
            <p:custDataLst>
              <p:tags r:id="rId16"/>
            </p:custDataLst>
          </p:nvPr>
        </p:nvSpPr>
        <p:spPr>
          <a:xfrm>
            <a:off x="7680914" y="4719772"/>
            <a:ext cx="3822942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25000"/>
              </a:lnSpc>
              <a:buSzTx/>
              <a:defRPr/>
            </a:pPr>
            <a:r>
              <a:rPr lang="en-US" sz="1800" b="1" dirty="0" err="1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优化服务效能，提升服务品质</a:t>
            </a:r>
            <a:endParaRPr lang="en-US" sz="1800" b="1" dirty="0">
              <a:solidFill>
                <a:srgbClr val="228B2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SC" panose="020B0200000000000000" charset="-122"/>
              <a:sym typeface="+mn-ea"/>
            </a:endParaRPr>
          </a:p>
        </p:txBody>
      </p:sp>
      <p:cxnSp>
        <p:nvCxnSpPr>
          <p:cNvPr id="23" name="Connector 23"/>
          <p:cNvCxnSpPr>
            <a:cxnSpLocks/>
          </p:cNvCxnSpPr>
          <p:nvPr>
            <p:custDataLst>
              <p:tags r:id="rId17"/>
            </p:custDataLst>
          </p:nvPr>
        </p:nvCxnSpPr>
        <p:spPr>
          <a:xfrm>
            <a:off x="7172914" y="5253172"/>
            <a:ext cx="3465516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>
            <p:custDataLst>
              <p:tags r:id="rId18"/>
            </p:custDataLst>
          </p:nvPr>
        </p:nvSpPr>
        <p:spPr>
          <a:xfrm>
            <a:off x="7172914" y="5242377"/>
            <a:ext cx="4319760" cy="85598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3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落实寒假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3600</a:t>
            </a:r>
            <a:r>
              <a:rPr lang="en-US" sz="13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空置宿舍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“四关一收一清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”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（关水、关电、关窗、关门，回收遗留贵重物品，清理易腐垃圾）并加贴封条，将封条完整性纳入每日巡查核心项；完成春节宿舍区布置装饰、除夕送水饺、汤圆等；</a:t>
            </a:r>
            <a:endParaRPr lang="en-US" sz="1300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SC" panose="020B0200000000000000" charset="-122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736600" y="1564640"/>
            <a:ext cx="10668000" cy="25400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ABB79C85-D726-E1BD-E86D-81E6C8913B8E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502" y="476339"/>
            <a:ext cx="3231032" cy="360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42ABDA78-2828-8751-E200-3EE1FC593AF9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75" y="298782"/>
            <a:ext cx="1698840" cy="540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D8986F81-7BD9-CF3C-0650-E3276AF2B52B}"/>
              </a:ext>
            </a:extLst>
          </p:cNvPr>
          <p:cNvPicPr/>
          <p:nvPr>
            <p:custDataLst>
              <p:tags r:id="rId19"/>
            </p:custDataLst>
          </p:nvPr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" y="1647068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906F5C22-2794-B048-E907-194E2DCAD654}"/>
              </a:ext>
            </a:extLst>
          </p:cNvPr>
          <p:cNvPicPr/>
          <p:nvPr>
            <p:custDataLst>
              <p:tags r:id="rId20"/>
            </p:custDataLst>
          </p:nvPr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479" y="1635483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A31942FF-EC22-26DC-1169-EEFAA7FED9EE}"/>
              </a:ext>
            </a:extLst>
          </p:cNvPr>
          <p:cNvPicPr/>
          <p:nvPr>
            <p:custDataLst>
              <p:tags r:id="rId21"/>
            </p:custDataLst>
          </p:nvPr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018" y="3160573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01B3D647-CC81-7DA9-4C06-C640DACF1A9F}"/>
              </a:ext>
            </a:extLst>
          </p:cNvPr>
          <p:cNvPicPr/>
          <p:nvPr>
            <p:custDataLst>
              <p:tags r:id="rId22"/>
            </p:custDataLst>
          </p:nvPr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" y="3157696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4D5FE196-1DE9-CE00-C577-9E83C7705ABC}"/>
              </a:ext>
            </a:extLst>
          </p:cNvPr>
          <p:cNvPicPr/>
          <p:nvPr>
            <p:custDataLst>
              <p:tags r:id="rId23"/>
            </p:custDataLst>
          </p:nvPr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957" y="3160573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180">
            <a:extLst>
              <a:ext uri="{FF2B5EF4-FFF2-40B4-BE49-F238E27FC236}">
                <a16:creationId xmlns:a16="http://schemas.microsoft.com/office/drawing/2014/main" id="{E0D9B271-0E9D-6F63-9452-017C4B5EC334}"/>
              </a:ext>
            </a:extLst>
          </p:cNvPr>
          <p:cNvPicPr>
            <a:picLocks/>
          </p:cNvPicPr>
          <p:nvPr>
            <p:custDataLst>
              <p:tags r:id="rId24"/>
            </p:custDataLst>
          </p:nvPr>
        </p:nvPicPr>
        <p:blipFill>
          <a:blip r:embed="rId40"/>
          <a:stretch>
            <a:fillRect/>
          </a:stretch>
        </p:blipFill>
        <p:spPr>
          <a:xfrm>
            <a:off x="4823957" y="1644695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AutoShape 18">
            <a:extLst>
              <a:ext uri="{FF2B5EF4-FFF2-40B4-BE49-F238E27FC236}">
                <a16:creationId xmlns:a16="http://schemas.microsoft.com/office/drawing/2014/main" id="{ED107EAF-62EE-5C0A-75D8-896F1E7483FB}"/>
              </a:ext>
            </a:extLst>
          </p:cNvPr>
          <p:cNvSpPr/>
          <p:nvPr/>
        </p:nvSpPr>
        <p:spPr>
          <a:xfrm>
            <a:off x="685800" y="6211061"/>
            <a:ext cx="10797610" cy="467480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8" name="AutoShape 19">
            <a:extLst>
              <a:ext uri="{FF2B5EF4-FFF2-40B4-BE49-F238E27FC236}">
                <a16:creationId xmlns:a16="http://schemas.microsoft.com/office/drawing/2014/main" id="{32C16E17-42F5-A01C-C521-46E5EFD9ACBB}"/>
              </a:ext>
            </a:extLst>
          </p:cNvPr>
          <p:cNvSpPr/>
          <p:nvPr/>
        </p:nvSpPr>
        <p:spPr>
          <a:xfrm>
            <a:off x="685799" y="6211061"/>
            <a:ext cx="51417" cy="46748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9" name="AutoShape 20">
            <a:extLst>
              <a:ext uri="{FF2B5EF4-FFF2-40B4-BE49-F238E27FC236}">
                <a16:creationId xmlns:a16="http://schemas.microsoft.com/office/drawing/2014/main" id="{71D3AA97-7239-8C20-FAEC-7AEB2001A2C4}"/>
              </a:ext>
            </a:extLst>
          </p:cNvPr>
          <p:cNvSpPr/>
          <p:nvPr/>
        </p:nvSpPr>
        <p:spPr>
          <a:xfrm>
            <a:off x="785922" y="6238963"/>
            <a:ext cx="10617200" cy="427839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defRPr/>
            </a:pPr>
            <a:r>
              <a:rPr lang="zh-CN" altLang="en-US" sz="1300" b="1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标准化、现代化的学生宿舍环境，不仅提供舒适的居住空间，更通过精细化的服务管理，营造温馨如家的生活氛围，让学生安心学习、舒心生活。</a:t>
            </a:r>
            <a:endParaRPr lang="zh-CN" altLang="en-US" sz="13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026EDD7C-E6BE-2209-3540-4565E01FD380}"/>
              </a:ext>
            </a:extLst>
          </p:cNvPr>
          <p:cNvPicPr/>
          <p:nvPr>
            <p:custDataLst>
              <p:tags r:id="rId25"/>
            </p:custDataLst>
          </p:nvPr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" y="4665051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E2375523-05D4-61F8-B079-43753FE2F66F}"/>
              </a:ext>
            </a:extLst>
          </p:cNvPr>
          <p:cNvPicPr/>
          <p:nvPr>
            <p:custDataLst>
              <p:tags r:id="rId26"/>
            </p:custDataLst>
          </p:nvPr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018" y="4663968"/>
            <a:ext cx="1980000" cy="144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D1A8FFE8-01BC-E1B2-BF4C-3CA84B3FC5D0}"/>
              </a:ext>
            </a:extLst>
          </p:cNvPr>
          <p:cNvPicPr>
            <a:picLocks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381" y="4658357"/>
            <a:ext cx="1980000" cy="144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/>
          <p:cNvSpPr/>
          <p:nvPr/>
        </p:nvSpPr>
        <p:spPr>
          <a:xfrm>
            <a:off x="736601" y="875030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1.9  </a:t>
            </a:r>
            <a:r>
              <a:rPr lang="zh-CN" alt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宿舍服务工作</a:t>
            </a: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：</a:t>
            </a:r>
            <a:r>
              <a:rPr lang="zh-CN" alt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问需于生，服务升温</a:t>
            </a:r>
          </a:p>
        </p:txBody>
      </p:sp>
      <p:sp>
        <p:nvSpPr>
          <p:cNvPr id="5" name="AutoShape 5"/>
          <p:cNvSpPr/>
          <p:nvPr>
            <p:custDataLst>
              <p:tags r:id="rId1"/>
            </p:custDataLst>
          </p:nvPr>
        </p:nvSpPr>
        <p:spPr>
          <a:xfrm>
            <a:off x="762000" y="1564640"/>
            <a:ext cx="5270500" cy="762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7" name="AutoShape 7"/>
          <p:cNvSpPr/>
          <p:nvPr>
            <p:custDataLst>
              <p:tags r:id="rId2"/>
            </p:custDataLst>
          </p:nvPr>
        </p:nvSpPr>
        <p:spPr>
          <a:xfrm>
            <a:off x="1562668" y="1716120"/>
            <a:ext cx="3942781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学生座谈会</a:t>
            </a:r>
          </a:p>
        </p:txBody>
      </p:sp>
      <p:cxnSp>
        <p:nvCxnSpPr>
          <p:cNvPr id="8" name="Connector 8"/>
          <p:cNvCxnSpPr/>
          <p:nvPr>
            <p:custDataLst>
              <p:tags r:id="rId3"/>
            </p:custDataLst>
          </p:nvPr>
        </p:nvCxnSpPr>
        <p:spPr>
          <a:xfrm rot="-9167">
            <a:off x="762009" y="2229807"/>
            <a:ext cx="476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" name="AutoShape 9"/>
          <p:cNvSpPr/>
          <p:nvPr/>
        </p:nvSpPr>
        <p:spPr>
          <a:xfrm>
            <a:off x="1016000" y="2984500"/>
            <a:ext cx="47625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cxnSp>
        <p:nvCxnSpPr>
          <p:cNvPr id="10" name="Connector 10"/>
          <p:cNvCxnSpPr>
            <a:cxnSpLocks/>
          </p:cNvCxnSpPr>
          <p:nvPr>
            <p:custDataLst>
              <p:tags r:id="rId4"/>
            </p:custDataLst>
          </p:nvPr>
        </p:nvCxnSpPr>
        <p:spPr>
          <a:xfrm flipV="1">
            <a:off x="762002" y="3641830"/>
            <a:ext cx="5189853" cy="48539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15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AutoShape 11"/>
          <p:cNvSpPr/>
          <p:nvPr/>
        </p:nvSpPr>
        <p:spPr>
          <a:xfrm>
            <a:off x="1016000" y="4508500"/>
            <a:ext cx="4762500" cy="952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sp>
        <p:nvSpPr>
          <p:cNvPr id="13" name="AutoShape 13"/>
          <p:cNvSpPr/>
          <p:nvPr>
            <p:custDataLst>
              <p:tags r:id="rId5"/>
            </p:custDataLst>
          </p:nvPr>
        </p:nvSpPr>
        <p:spPr>
          <a:xfrm>
            <a:off x="6413500" y="1564640"/>
            <a:ext cx="5270500" cy="762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5" name="AutoShape 15"/>
          <p:cNvSpPr/>
          <p:nvPr>
            <p:custDataLst>
              <p:tags r:id="rId6"/>
            </p:custDataLst>
          </p:nvPr>
        </p:nvSpPr>
        <p:spPr>
          <a:xfrm>
            <a:off x="7601011" y="1889750"/>
            <a:ext cx="4042723" cy="457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满意度测评表</a:t>
            </a:r>
          </a:p>
        </p:txBody>
      </p:sp>
      <p:cxnSp>
        <p:nvCxnSpPr>
          <p:cNvPr id="16" name="Connector 16"/>
          <p:cNvCxnSpPr/>
          <p:nvPr>
            <p:custDataLst>
              <p:tags r:id="rId7"/>
            </p:custDataLst>
          </p:nvPr>
        </p:nvCxnSpPr>
        <p:spPr>
          <a:xfrm rot="-9167">
            <a:off x="6667508" y="2724150"/>
            <a:ext cx="476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" name="AutoShape 17"/>
          <p:cNvSpPr/>
          <p:nvPr/>
        </p:nvSpPr>
        <p:spPr>
          <a:xfrm>
            <a:off x="6667500" y="2984500"/>
            <a:ext cx="47625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cxnSp>
        <p:nvCxnSpPr>
          <p:cNvPr id="18" name="Connector 18"/>
          <p:cNvCxnSpPr/>
          <p:nvPr>
            <p:custDataLst>
              <p:tags r:id="rId8"/>
            </p:custDataLst>
          </p:nvPr>
        </p:nvCxnSpPr>
        <p:spPr>
          <a:xfrm rot="-9167">
            <a:off x="6642092" y="3626801"/>
            <a:ext cx="476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15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AutoShape 19"/>
          <p:cNvSpPr/>
          <p:nvPr/>
        </p:nvSpPr>
        <p:spPr>
          <a:xfrm>
            <a:off x="6667500" y="4508500"/>
            <a:ext cx="4762500" cy="952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pic>
        <p:nvPicPr>
          <p:cNvPr id="23" name="图片 22" descr="32313538383939363b32313538373939353bd1a7c9fa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762000" y="1686275"/>
            <a:ext cx="461010" cy="461010"/>
          </a:xfrm>
          <a:prstGeom prst="rect">
            <a:avLst/>
          </a:prstGeom>
        </p:spPr>
      </p:pic>
      <p:pic>
        <p:nvPicPr>
          <p:cNvPr id="26" name="图片 25" descr="32313630313239323b32313630313233353bb4f0b1e7b2e2c6c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6642083" y="1830955"/>
            <a:ext cx="540385" cy="540385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676910" y="2277110"/>
            <a:ext cx="53555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为不断提升学生公寓的服务质量，保利物业深耕师生需求场景，搭建起线上微信沟通群、线下座谈会等多元化沟通渠道，通过精准对接、快速响应等一系列实际措施，紧密契合师生日常生活与学习的实际需要。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5月12日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5月14日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分别召开本、研究生分别组织召开专题座谈会，围绕生活服务响应时效、设施报修跟进速度、公共区域环境卫生维护等方面的常见问题，整理形成《座谈会学生诉求清单》，</a:t>
            </a:r>
            <a:r>
              <a:rPr lang="en-US" sz="1200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将其作为优化服务流程、提升服务品质的重要依据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</a:p>
        </p:txBody>
      </p:sp>
      <p:sp>
        <p:nvSpPr>
          <p:cNvPr id="28" name="文本框 27"/>
          <p:cNvSpPr txBox="1"/>
          <p:nvPr>
            <p:custDataLst>
              <p:tags r:id="rId12"/>
            </p:custDataLst>
          </p:nvPr>
        </p:nvSpPr>
        <p:spPr>
          <a:xfrm>
            <a:off x="6570345" y="2635885"/>
            <a:ext cx="4773930" cy="998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针对总务处</a:t>
            </a:r>
            <a:r>
              <a:rPr lang="en-US" sz="14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1-5月</a:t>
            </a:r>
            <a:r>
              <a:rPr lang="en-US" sz="120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满意度调研中反馈的各类问题，我们</a:t>
            </a:r>
            <a:r>
              <a:rPr lang="zh-CN" altLang="en-US" sz="120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每月</a:t>
            </a:r>
            <a:r>
              <a:rPr lang="en-US" sz="120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均会召开专题会议，逐一明确整改责任人与时限，始终围绕师生核心需求，做到响应迅速、解决到位、关怀贴心，致力于为广大师生提供有温度、高效率、能落地的全方位公寓服务保障。</a:t>
            </a:r>
            <a:endParaRPr lang="en-US" sz="120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sz="120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0" name="图片 29"/>
          <p:cNvPicPr/>
          <p:nvPr>
            <p:custDataLst>
              <p:tags r:id="rId13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75" y="3723660"/>
            <a:ext cx="252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/>
          <p:cNvPicPr/>
          <p:nvPr>
            <p:custDataLst>
              <p:tags r:id="rId14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315" y="3723660"/>
            <a:ext cx="252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组合 13"/>
          <p:cNvGrpSpPr/>
          <p:nvPr>
            <p:custDataLst>
              <p:tags r:id="rId15"/>
            </p:custDataLst>
          </p:nvPr>
        </p:nvGrpSpPr>
        <p:grpSpPr>
          <a:xfrm>
            <a:off x="6570345" y="3719532"/>
            <a:ext cx="5330795" cy="2168255"/>
            <a:chOff x="9862" y="6621"/>
            <a:chExt cx="8395" cy="3415"/>
          </a:xfrm>
        </p:grpSpPr>
        <p:pic>
          <p:nvPicPr>
            <p:cNvPr id="35" name="图片 34"/>
            <p:cNvPicPr/>
            <p:nvPr>
              <p:custDataLst>
                <p:tags r:id="rId17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62" y="6634"/>
              <a:ext cx="2778" cy="340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" name="图片 35"/>
            <p:cNvPicPr/>
            <p:nvPr>
              <p:custDataLst>
                <p:tags r:id="rId18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68" y="6634"/>
              <a:ext cx="2778" cy="340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图片 5"/>
            <p:cNvPicPr/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79" y="6621"/>
              <a:ext cx="2778" cy="340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id="{C149A754-C27A-4DE7-09D0-E0FF5ACE4C49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968" y="482986"/>
            <a:ext cx="3231032" cy="360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912F7BBE-920C-CFEE-DBBE-89A799D9C20A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41" y="305429"/>
            <a:ext cx="1698840" cy="540000"/>
          </a:xfrm>
          <a:prstGeom prst="rect">
            <a:avLst/>
          </a:prstGeom>
        </p:spPr>
      </p:pic>
      <p:cxnSp>
        <p:nvCxnSpPr>
          <p:cNvPr id="25" name="Connector 8">
            <a:extLst>
              <a:ext uri="{FF2B5EF4-FFF2-40B4-BE49-F238E27FC236}">
                <a16:creationId xmlns:a16="http://schemas.microsoft.com/office/drawing/2014/main" id="{273B224F-BA04-223D-CCC6-72E772FD1711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 rot="-9167">
            <a:off x="6570354" y="2534285"/>
            <a:ext cx="476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35330" y="782026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en-US" altLang="zh-CN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1.10  </a:t>
            </a:r>
            <a:r>
              <a:rPr lang="zh-CN" alt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公寓文化建设</a:t>
            </a: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：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守护成长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真情回馈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cxnSp>
        <p:nvCxnSpPr>
          <p:cNvPr id="4" name="Connector 4"/>
          <p:cNvCxnSpPr/>
          <p:nvPr/>
        </p:nvCxnSpPr>
        <p:spPr>
          <a:xfrm rot="-4092">
            <a:off x="762004" y="139065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Connector 16"/>
          <p:cNvCxnSpPr/>
          <p:nvPr/>
        </p:nvCxnSpPr>
        <p:spPr>
          <a:xfrm rot="-14946">
            <a:off x="8572514" y="2233930"/>
            <a:ext cx="2921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15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>
            <p:custDataLst>
              <p:tags r:id="rId1"/>
            </p:custDataLst>
          </p:nvPr>
        </p:nvSpPr>
        <p:spPr>
          <a:xfrm>
            <a:off x="8699500" y="4335780"/>
            <a:ext cx="2667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endParaRPr lang="en-US" sz="1100"/>
          </a:p>
        </p:txBody>
      </p:sp>
      <p:sp>
        <p:nvSpPr>
          <p:cNvPr id="28" name="文本框 27"/>
          <p:cNvSpPr txBox="1"/>
          <p:nvPr/>
        </p:nvSpPr>
        <p:spPr>
          <a:xfrm>
            <a:off x="735965" y="1573530"/>
            <a:ext cx="3764915" cy="511453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en-US" sz="1200" dirty="0">
                <a:solidFill>
                  <a:srgbClr val="52525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上半年，保利物业服务品质持续提升，文化建设成果显著。凭借宿管队伍细致入微的人文关怀与保洁团队精益求精的环境维护，我们以“看得见的温度”赢得了师生的深度信赖。期间，累计收获锦旗</a:t>
            </a:r>
            <a:r>
              <a:rPr lang="en-US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en-US" sz="1200" dirty="0">
                <a:solidFill>
                  <a:srgbClr val="52525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面、表扬信</a:t>
            </a:r>
            <a:r>
              <a:rPr lang="en-US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</a:t>
            </a:r>
            <a:r>
              <a:rPr lang="en-US" sz="1200" dirty="0">
                <a:solidFill>
                  <a:srgbClr val="52525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余封。这一连串数字不仅是服务价值的实证，更是“双向奔赴”的最好注脚，我们将持续践行“生为首位”的服务宗旨，将每一份认可转化为精进管理的原动力，具象化呈现物业服务的意义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4705985" y="1619374"/>
            <a:ext cx="6697345" cy="5022850"/>
            <a:chOff x="6671" y="2660"/>
            <a:chExt cx="10547" cy="7910"/>
          </a:xfrm>
        </p:grpSpPr>
        <p:pic>
          <p:nvPicPr>
            <p:cNvPr id="30" name="图片 29"/>
            <p:cNvPicPr/>
            <p:nvPr>
              <p:custDataLst>
                <p:tags r:id="rId2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15" y="2660"/>
              <a:ext cx="5202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图片 28"/>
            <p:cNvPicPr/>
            <p:nvPr>
              <p:custDataLst>
                <p:tags r:id="rId3"/>
              </p:custDataLst>
            </p:nvPr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1" y="2660"/>
              <a:ext cx="5202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图片 32"/>
            <p:cNvPicPr/>
            <p:nvPr>
              <p:custDataLst>
                <p:tags r:id="rId4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43" y="5344"/>
              <a:ext cx="2530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图片 31"/>
            <p:cNvPicPr/>
            <p:nvPr>
              <p:custDataLst>
                <p:tags r:id="rId5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1" y="5344"/>
              <a:ext cx="2530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" name="图片 35"/>
            <p:cNvPicPr/>
            <p:nvPr>
              <p:custDataLst>
                <p:tags r:id="rId6"/>
              </p:custDataLst>
            </p:nvPr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688" y="5344"/>
              <a:ext cx="2530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73742857" name="图片 1073742856"/>
            <p:cNvPicPr/>
            <p:nvPr>
              <p:custDataLst>
                <p:tags r:id="rId7"/>
              </p:custDataLst>
            </p:nvPr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15" y="8028"/>
              <a:ext cx="5202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7" name="图片 10" descr="7a3635623716ff841cbe1797777c80cf"/>
            <p:cNvPicPr/>
            <p:nvPr>
              <p:custDataLst>
                <p:tags r:id="rId8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1" y="8028"/>
              <a:ext cx="5202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图片 34"/>
            <p:cNvPicPr/>
            <p:nvPr>
              <p:custDataLst>
                <p:tags r:id="rId9"/>
              </p:custDataLst>
            </p:nvPr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15" y="5344"/>
              <a:ext cx="2530" cy="254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3" name="图片 12" descr="73913e26a11818dcd313996a42a2dcb9"/>
          <p:cNvPicPr/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20" y="4029075"/>
            <a:ext cx="3764915" cy="1201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" name="图片 53" descr="致保利旗下桃10b暖心的宿管阿姨周宝莲"/>
          <p:cNvPicPr/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41" y="5347335"/>
            <a:ext cx="3771993" cy="12024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647A358-DAEE-A145-3148-4096075D1F54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968" y="482986"/>
            <a:ext cx="3231032" cy="36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38D1669-FC52-1928-0ADC-8A921C194804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41" y="305429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8E5C7D-F145-AECB-09F8-9AF35432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5">
            <a:extLst>
              <a:ext uri="{FF2B5EF4-FFF2-40B4-BE49-F238E27FC236}">
                <a16:creationId xmlns:a16="http://schemas.microsoft.com/office/drawing/2014/main" id="{CE0E9D65-3BA1-DECC-5124-7E7740C9C4D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2308474"/>
            <a:ext cx="12192000" cy="1939204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78F2E895-0273-0EE5-F597-BC8BA58583E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31B7CA74-0093-B300-6FC2-AB984C82068E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rot="5354166">
            <a:off x="1572895" y="2639737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Connector 13">
            <a:extLst>
              <a:ext uri="{FF2B5EF4-FFF2-40B4-BE49-F238E27FC236}">
                <a16:creationId xmlns:a16="http://schemas.microsoft.com/office/drawing/2014/main" id="{5CF622EF-FE15-C11A-6ED9-AF649A1AF957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rot="5354166">
            <a:off x="7163435" y="266450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Connector 28">
            <a:extLst>
              <a:ext uri="{FF2B5EF4-FFF2-40B4-BE49-F238E27FC236}">
                <a16:creationId xmlns:a16="http://schemas.microsoft.com/office/drawing/2014/main" id="{C230C59F-0886-D7BD-332A-EB9430CC3AD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rot="5354166">
            <a:off x="1572895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Connector 33">
            <a:extLst>
              <a:ext uri="{FF2B5EF4-FFF2-40B4-BE49-F238E27FC236}">
                <a16:creationId xmlns:a16="http://schemas.microsoft.com/office/drawing/2014/main" id="{AF2DD43B-7483-553D-8811-95B087E4CBCE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rot="5354166">
            <a:off x="7165340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AutoShape 11">
            <a:extLst>
              <a:ext uri="{FF2B5EF4-FFF2-40B4-BE49-F238E27FC236}">
                <a16:creationId xmlns:a16="http://schemas.microsoft.com/office/drawing/2014/main" id="{8E94D709-BCED-A1C4-9DA5-677CBF40246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-1181101" y="1591308"/>
            <a:ext cx="352426" cy="1531071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65FCF310-D52E-5DDF-F9E5-F08FA618A9F0}"/>
              </a:ext>
            </a:extLst>
          </p:cNvPr>
          <p:cNvSpPr/>
          <p:nvPr/>
        </p:nvSpPr>
        <p:spPr>
          <a:xfrm>
            <a:off x="0" y="0"/>
            <a:ext cx="12192000" cy="6901265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429EC14-4E4D-A3C5-CFDB-C486292D0A6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49" y="252520"/>
            <a:ext cx="2265120" cy="72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21926AE-27DD-060C-3C5D-DEA3FE3A0D46}"/>
              </a:ext>
            </a:extLst>
          </p:cNvPr>
          <p:cNvPicPr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697" y="432520"/>
            <a:ext cx="3230875" cy="3600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76DA47D2-C47F-22EF-ACAB-B2D104ABB122}"/>
              </a:ext>
            </a:extLst>
          </p:cNvPr>
          <p:cNvSpPr txBox="1"/>
          <p:nvPr/>
        </p:nvSpPr>
        <p:spPr>
          <a:xfrm>
            <a:off x="1521609" y="2520105"/>
            <a:ext cx="187077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zh-CN" sz="9600" b="1" dirty="0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02</a:t>
            </a:r>
            <a:endParaRPr lang="en-US" altLang="zh-CN" sz="36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80923BA-E6C7-8BC3-BD56-53B6370E8C0F}"/>
              </a:ext>
            </a:extLst>
          </p:cNvPr>
          <p:cNvSpPr txBox="1"/>
          <p:nvPr/>
        </p:nvSpPr>
        <p:spPr>
          <a:xfrm>
            <a:off x="3907225" y="2770244"/>
            <a:ext cx="655077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服务赋能相关工作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24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A913C4-2C66-4BA2-3E67-905EFC4B2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D4868BEE-5DA1-EBD7-41F5-29F707B26E3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845489A0-BCA6-7EAE-E318-1125F0ABCA41}"/>
              </a:ext>
            </a:extLst>
          </p:cNvPr>
          <p:cNvSpPr/>
          <p:nvPr/>
        </p:nvSpPr>
        <p:spPr>
          <a:xfrm>
            <a:off x="766936" y="728267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/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2.1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服务亮点工作：宿管小课堂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en-US" altLang="zh-CN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柿柿如意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1A0AD65C-F251-9F30-0400-D4C977A7BE4D}"/>
              </a:ext>
            </a:extLst>
          </p:cNvPr>
          <p:cNvSpPr/>
          <p:nvPr/>
        </p:nvSpPr>
        <p:spPr>
          <a:xfrm>
            <a:off x="766928" y="5645973"/>
            <a:ext cx="10668000" cy="762000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06283073-781C-65DE-8EBA-BF12CEDC65D3}"/>
              </a:ext>
            </a:extLst>
          </p:cNvPr>
          <p:cNvSpPr/>
          <p:nvPr/>
        </p:nvSpPr>
        <p:spPr>
          <a:xfrm>
            <a:off x="766928" y="5645973"/>
            <a:ext cx="76200" cy="762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93B48E0-B81C-5AD3-9D15-15E5183E7DB2}"/>
              </a:ext>
            </a:extLst>
          </p:cNvPr>
          <p:cNvSpPr/>
          <p:nvPr/>
        </p:nvSpPr>
        <p:spPr>
          <a:xfrm>
            <a:off x="1020928" y="5709473"/>
            <a:ext cx="10287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17000"/>
              </a:lnSpc>
              <a:defRPr/>
            </a:pPr>
            <a:r>
              <a:rPr lang="en-US" sz="13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深耕“第二课堂”，打造有温度的社区文化。保利物业通过系列特色宿管小课堂，将服务从“基础保障”向“文化引领”延伸，让学生在动手实践中感受劳动之美，在实景演练中筑牢安全防线。不仅丰富了校园文化生活，更以润物无声的方式，构建起有温度、有质感的学生社区。</a:t>
            </a:r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7E891B3D-A5EF-3048-B6F5-DE58AFDF5C0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44570" y="1522713"/>
            <a:ext cx="3675418" cy="3905155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>
            <a:extLst>
              <a:ext uri="{FF2B5EF4-FFF2-40B4-BE49-F238E27FC236}">
                <a16:creationId xmlns:a16="http://schemas.microsoft.com/office/drawing/2014/main" id="{E666A1B3-14C5-5558-10A4-8CD9FCBA0B2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44569" y="1522714"/>
            <a:ext cx="45719" cy="3905154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1491371F-56ED-C839-4138-DA6A9B076F7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07128" y="1643188"/>
            <a:ext cx="355600" cy="355600"/>
          </a:xfrm>
          <a:prstGeom prst="rect">
            <a:avLst/>
          </a:prstGeom>
        </p:spPr>
      </p:pic>
      <p:sp>
        <p:nvSpPr>
          <p:cNvPr id="10" name="AutoShape 10">
            <a:extLst>
              <a:ext uri="{FF2B5EF4-FFF2-40B4-BE49-F238E27FC236}">
                <a16:creationId xmlns:a16="http://schemas.microsoft.com/office/drawing/2014/main" id="{7FD695E7-8E20-9DA0-ADAB-A5B49AB724D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379569" y="1649714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l">
              <a:buClrTx/>
              <a:buSzTx/>
              <a:buFontTx/>
            </a:pPr>
            <a:r>
              <a:rPr lang="en-US" sz="18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01. </a:t>
            </a:r>
            <a:r>
              <a:rPr lang="en-US" sz="1800" b="1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扭出春天“柿柿如意</a:t>
            </a:r>
            <a:r>
              <a:rPr lang="en-US" sz="1800" b="1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”</a:t>
            </a:r>
            <a:endParaRPr lang="en-US" sz="1800" b="1" dirty="0">
              <a:solidFill>
                <a:srgbClr val="228B22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cxnSp>
        <p:nvCxnSpPr>
          <p:cNvPr id="11" name="Connector 11">
            <a:extLst>
              <a:ext uri="{FF2B5EF4-FFF2-40B4-BE49-F238E27FC236}">
                <a16:creationId xmlns:a16="http://schemas.microsoft.com/office/drawing/2014/main" id="{03C5B84A-8770-34C5-B9C0-BE13466531AE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935069" y="2157714"/>
            <a:ext cx="3484918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" name="AutoShape 12">
            <a:extLst>
              <a:ext uri="{FF2B5EF4-FFF2-40B4-BE49-F238E27FC236}">
                <a16:creationId xmlns:a16="http://schemas.microsoft.com/office/drawing/2014/main" id="{CF96D0F1-D758-601F-E92C-BD035E6645C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112869" y="2410956"/>
            <a:ext cx="2973127" cy="219785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200000"/>
              </a:lnSpc>
              <a:defRPr/>
            </a:pPr>
            <a:r>
              <a:rPr 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月23日，东南大学九龙湖学生公寓保利物业在兰园2舍大厅举办第一期“宿管小课堂”之扭出春天“柿柿如意”主题活动。本次活动是落实“温暖后勤、人文服务”理念的实践。宿管员不仅是同学起居守护者，更是校园文化传递者、关怀陪伴者。</a:t>
            </a:r>
          </a:p>
        </p:txBody>
      </p:sp>
      <p:cxnSp>
        <p:nvCxnSpPr>
          <p:cNvPr id="31" name="Connector 4">
            <a:extLst>
              <a:ext uri="{FF2B5EF4-FFF2-40B4-BE49-F238E27FC236}">
                <a16:creationId xmlns:a16="http://schemas.microsoft.com/office/drawing/2014/main" id="{D3FF201B-2EBF-32D5-AD6C-74A7371D3037}"/>
              </a:ext>
            </a:extLst>
          </p:cNvPr>
          <p:cNvCxnSpPr/>
          <p:nvPr/>
        </p:nvCxnSpPr>
        <p:spPr>
          <a:xfrm rot="-4092">
            <a:off x="766932" y="1324685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8E23DA09-BBFF-214E-B69C-15FBAE3DEEC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4FDF0EFC-06E1-62F7-8A49-CA57BAAA6A5A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B9257CE2-6378-B98D-595E-600C7EB6138E}"/>
              </a:ext>
            </a:extLst>
          </p:cNvPr>
          <p:cNvPicPr/>
          <p:nvPr>
            <p:custDataLst>
              <p:tags r:id="rId7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878" y="1551856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FA5E79CA-0A9B-47B2-CC6D-FCD62179C432}"/>
              </a:ext>
            </a:extLst>
          </p:cNvPr>
          <p:cNvPicPr/>
          <p:nvPr>
            <p:custDataLst>
              <p:tags r:id="rId8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828" y="1551856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C5833685-0E99-4778-E9B7-E2C03835EEE0}"/>
              </a:ext>
            </a:extLst>
          </p:cNvPr>
          <p:cNvPicPr/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878" y="3521642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20CEB07C-7260-C3B9-BBA5-F56D594FC68B}"/>
              </a:ext>
            </a:extLst>
          </p:cNvPr>
          <p:cNvPicPr/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928" y="3509885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49A01BEB-B251-A9BF-23CD-A46E525D635F}"/>
              </a:ext>
            </a:extLst>
          </p:cNvPr>
          <p:cNvPicPr>
            <a:picLocks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828" y="3521642"/>
            <a:ext cx="2160000" cy="180000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0A5E7C84-0C81-A10D-37BC-115ABFFB4F75}"/>
              </a:ext>
            </a:extLst>
          </p:cNvPr>
          <p:cNvPicPr>
            <a:picLocks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928" y="1551856"/>
            <a:ext cx="216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97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FB4E6D-8810-E220-7A1E-1607A00F2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001DB089-A996-0E6D-BDEE-F4CB9FE6A4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7DA80006-55F6-15B4-FFAD-CA322BA7EAB9}"/>
              </a:ext>
            </a:extLst>
          </p:cNvPr>
          <p:cNvSpPr/>
          <p:nvPr/>
        </p:nvSpPr>
        <p:spPr>
          <a:xfrm>
            <a:off x="766936" y="728267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algn="l">
              <a:buSzTx/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2.1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服务亮点工作：宿管小课堂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“消防安全技能”</a:t>
            </a:r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A9AC71EB-E490-E96B-8766-83EBB52712B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66928" y="1686561"/>
            <a:ext cx="3785359" cy="4443171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E22C0DF7-A602-A422-E0A3-E34D38B6153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66928" y="1686561"/>
            <a:ext cx="45719" cy="4433241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5" name="Picture 15">
            <a:extLst>
              <a:ext uri="{FF2B5EF4-FFF2-40B4-BE49-F238E27FC236}">
                <a16:creationId xmlns:a16="http://schemas.microsoft.com/office/drawing/2014/main" id="{1ED9A6C6-2B96-41CD-404F-7D1FA5B9BA7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57428" y="1789432"/>
            <a:ext cx="326724" cy="355600"/>
          </a:xfrm>
          <a:prstGeom prst="rect">
            <a:avLst/>
          </a:prstGeom>
        </p:spPr>
      </p:pic>
      <p:sp>
        <p:nvSpPr>
          <p:cNvPr id="16" name="AutoShape 16">
            <a:extLst>
              <a:ext uri="{FF2B5EF4-FFF2-40B4-BE49-F238E27FC236}">
                <a16:creationId xmlns:a16="http://schemas.microsoft.com/office/drawing/2014/main" id="{BAF209A8-985B-391B-2902-0CBA9BFA24E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401928" y="1780542"/>
            <a:ext cx="3192471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l">
              <a:buClrTx/>
              <a:buSzTx/>
              <a:buFontTx/>
            </a:pPr>
            <a:r>
              <a:rPr lang="en-US" sz="18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02. </a:t>
            </a:r>
            <a:r>
              <a:rPr lang="en-US" sz="1800" b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消防安全技能实操课堂</a:t>
            </a:r>
            <a:endParaRPr lang="en-US" sz="1800" b="1">
              <a:solidFill>
                <a:srgbClr val="228B22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cxnSp>
        <p:nvCxnSpPr>
          <p:cNvPr id="17" name="Connector 17">
            <a:extLst>
              <a:ext uri="{FF2B5EF4-FFF2-40B4-BE49-F238E27FC236}">
                <a16:creationId xmlns:a16="http://schemas.microsoft.com/office/drawing/2014/main" id="{362530A7-0297-0A82-1D2C-75BFBA86ED3C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957428" y="2280287"/>
            <a:ext cx="3511756" cy="9929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8" name="AutoShape 18">
            <a:extLst>
              <a:ext uri="{FF2B5EF4-FFF2-40B4-BE49-F238E27FC236}">
                <a16:creationId xmlns:a16="http://schemas.microsoft.com/office/drawing/2014/main" id="{AFE70CC1-3A9B-8F7A-1E98-47013C2A97D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957428" y="2306727"/>
            <a:ext cx="3511719" cy="372619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algn="l" fontAlgn="auto">
              <a:lnSpc>
                <a:spcPct val="200000"/>
              </a:lnSpc>
            </a:pPr>
            <a:r>
              <a:rPr 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5月29日，东南大学总务处、学生处学生公寓管理中心、学生社区、保卫处及保利物业多方联动，在九龙湖校区兰园广场成功举办了第二期"宿管小课堂"主题活动。本期活动以防患于未“燃”为核心主题，凭借贴近学生生活的活动形式吸引了三十余名不同年级、不同专业的同学热情参与，活动采用理论讲解与实操演练相结合的方式，宿管人员先细致讲解火灾预防要点、逃生自救知识，再指导同学们现场操作灭火器使用、消防水带连接等技能，让同学们的消防安全应急素养与实操技能得到显著提高。</a:t>
            </a:r>
            <a:endParaRPr lang="en-US" sz="1200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31" name="Connector 4">
            <a:extLst>
              <a:ext uri="{FF2B5EF4-FFF2-40B4-BE49-F238E27FC236}">
                <a16:creationId xmlns:a16="http://schemas.microsoft.com/office/drawing/2014/main" id="{89C76493-B211-8E35-A95A-4185BE6A0F0A}"/>
              </a:ext>
            </a:extLst>
          </p:cNvPr>
          <p:cNvCxnSpPr/>
          <p:nvPr/>
        </p:nvCxnSpPr>
        <p:spPr>
          <a:xfrm rot="-4092">
            <a:off x="766932" y="1324685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D5019251-6017-2D5C-4C8E-7DFC98337EB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F2FEDDCB-F8A9-06A8-D512-ED1449022FD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  <p:pic>
        <p:nvPicPr>
          <p:cNvPr id="43" name="图片 42"/>
          <p:cNvPicPr/>
          <p:nvPr>
            <p:custDataLst>
              <p:tags r:id="rId7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104" y="1754801"/>
            <a:ext cx="2160000" cy="1991583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图片 39"/>
          <p:cNvPicPr/>
          <p:nvPr>
            <p:custDataLst>
              <p:tags r:id="rId8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063" y="4001439"/>
            <a:ext cx="2160000" cy="2046194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/>
          <p:cNvPicPr/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240" y="3986729"/>
            <a:ext cx="2160000" cy="2046194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图片 40"/>
          <p:cNvPicPr/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240" y="1754801"/>
            <a:ext cx="2160000" cy="1991583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7B366B61-52D6-B2FA-57AB-540B4B8DEF0B}"/>
              </a:ext>
            </a:extLst>
          </p:cNvPr>
          <p:cNvPicPr>
            <a:picLocks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417" y="1754801"/>
            <a:ext cx="2160000" cy="1991583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018474A3-1427-B2AB-82BF-625704F10226}"/>
              </a:ext>
            </a:extLst>
          </p:cNvPr>
          <p:cNvPicPr>
            <a:picLocks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417" y="4001439"/>
            <a:ext cx="2160000" cy="204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07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6936" y="728267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algn="l">
              <a:buSzTx/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2.1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服务亮点工作：宿管小课堂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“焕新寓”</a:t>
            </a:r>
          </a:p>
        </p:txBody>
      </p:sp>
      <p:sp>
        <p:nvSpPr>
          <p:cNvPr id="19" name="AutoShape 19"/>
          <p:cNvSpPr/>
          <p:nvPr>
            <p:custDataLst>
              <p:tags r:id="rId1"/>
            </p:custDataLst>
          </p:nvPr>
        </p:nvSpPr>
        <p:spPr>
          <a:xfrm>
            <a:off x="766936" y="1851357"/>
            <a:ext cx="3620819" cy="4252976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0" name="AutoShape 20"/>
          <p:cNvSpPr/>
          <p:nvPr>
            <p:custDataLst>
              <p:tags r:id="rId2"/>
            </p:custDataLst>
          </p:nvPr>
        </p:nvSpPr>
        <p:spPr>
          <a:xfrm>
            <a:off x="766936" y="1851357"/>
            <a:ext cx="45719" cy="4252976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1" name="Picture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57436" y="2003757"/>
            <a:ext cx="355600" cy="355600"/>
          </a:xfrm>
          <a:prstGeom prst="rect">
            <a:avLst/>
          </a:prstGeom>
        </p:spPr>
      </p:pic>
      <p:sp>
        <p:nvSpPr>
          <p:cNvPr id="22" name="AutoShape 22"/>
          <p:cNvSpPr/>
          <p:nvPr>
            <p:custDataLst>
              <p:tags r:id="rId4"/>
            </p:custDataLst>
          </p:nvPr>
        </p:nvSpPr>
        <p:spPr>
          <a:xfrm>
            <a:off x="1401936" y="1978357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l">
              <a:buClrTx/>
              <a:buSzTx/>
              <a:buFontTx/>
            </a:pPr>
            <a:r>
              <a:rPr lang="en-US" sz="18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03. </a:t>
            </a:r>
            <a:r>
              <a:rPr lang="en-US" sz="1800" b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劳育体验课</a:t>
            </a:r>
            <a:endParaRPr lang="en-US" sz="1800" b="1">
              <a:solidFill>
                <a:srgbClr val="228B22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cxnSp>
        <p:nvCxnSpPr>
          <p:cNvPr id="23" name="Connector 23"/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957436" y="2486357"/>
            <a:ext cx="3265870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>
            <p:custDataLst>
              <p:tags r:id="rId6"/>
            </p:custDataLst>
          </p:nvPr>
        </p:nvSpPr>
        <p:spPr>
          <a:xfrm>
            <a:off x="950898" y="2801014"/>
            <a:ext cx="3272408" cy="269120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200000"/>
              </a:lnSpc>
              <a:defRPr/>
            </a:pPr>
            <a:r>
              <a:rPr lang="en-US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5月，保利物业将“劳育课堂”引入学生公寓。数十名“00后”学子与宿管阿姨、保洁员并肩劳作，将“劳动”从课本概念转化为真实体验。这场协作令学生读懂劳动的不易，明晰后勤服务是以细致守护托举校园生活安稳，让平凡付出被看见、被尊重。</a:t>
            </a:r>
          </a:p>
        </p:txBody>
      </p:sp>
      <p:cxnSp>
        <p:nvCxnSpPr>
          <p:cNvPr id="31" name="Connector 4"/>
          <p:cNvCxnSpPr/>
          <p:nvPr/>
        </p:nvCxnSpPr>
        <p:spPr>
          <a:xfrm rot="-4092">
            <a:off x="771868" y="-1459458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64DD2745-FFEB-54CF-6836-F2961D93ED6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0D8DBA25-BE3A-0AFC-8A1C-10D7844CF865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  <p:cxnSp>
        <p:nvCxnSpPr>
          <p:cNvPr id="27" name="Connector 4">
            <a:extLst>
              <a:ext uri="{FF2B5EF4-FFF2-40B4-BE49-F238E27FC236}">
                <a16:creationId xmlns:a16="http://schemas.microsoft.com/office/drawing/2014/main" id="{341A2199-0BB9-05D7-593A-B384825FF4A9}"/>
              </a:ext>
            </a:extLst>
          </p:cNvPr>
          <p:cNvCxnSpPr/>
          <p:nvPr/>
        </p:nvCxnSpPr>
        <p:spPr>
          <a:xfrm rot="-4092">
            <a:off x="762004" y="139065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" name="图片 29">
            <a:extLst>
              <a:ext uri="{FF2B5EF4-FFF2-40B4-BE49-F238E27FC236}">
                <a16:creationId xmlns:a16="http://schemas.microsoft.com/office/drawing/2014/main" id="{201087A4-DA54-70EA-52E7-84B785C31EEA}"/>
              </a:ext>
            </a:extLst>
          </p:cNvPr>
          <p:cNvPicPr/>
          <p:nvPr>
            <p:custDataLst>
              <p:tags r:id="rId7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284" y="1876950"/>
            <a:ext cx="2160000" cy="19908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65084229-BFD0-9B0E-FED2-1A69528633D1}"/>
              </a:ext>
            </a:extLst>
          </p:cNvPr>
          <p:cNvPicPr/>
          <p:nvPr>
            <p:custDataLst>
              <p:tags r:id="rId8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778" y="4019742"/>
            <a:ext cx="2160000" cy="19908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A3A9861E-27CB-F37B-D5E9-AC05DB4A2602}"/>
              </a:ext>
            </a:extLst>
          </p:cNvPr>
          <p:cNvPicPr/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605" y="1876950"/>
            <a:ext cx="2160000" cy="19908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A29311D9-A8FE-E22E-9E24-373D41250EFD}"/>
              </a:ext>
            </a:extLst>
          </p:cNvPr>
          <p:cNvPicPr/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141" y="1848701"/>
            <a:ext cx="2160000" cy="19908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50543C33-1575-8575-44DC-C6A9FF16EEF8}"/>
              </a:ext>
            </a:extLst>
          </p:cNvPr>
          <p:cNvPicPr>
            <a:picLocks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284" y="4019742"/>
            <a:ext cx="2160000" cy="19908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4F274D1F-B56D-4083-8F48-4F9A3360B9E3}"/>
              </a:ext>
            </a:extLst>
          </p:cNvPr>
          <p:cNvPicPr>
            <a:picLocks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605" y="3998611"/>
            <a:ext cx="2160000" cy="1990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-6985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5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8" name="AutoShape 3"/>
          <p:cNvSpPr/>
          <p:nvPr/>
        </p:nvSpPr>
        <p:spPr>
          <a:xfrm>
            <a:off x="753745" y="751743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algn="l">
              <a:buSzTx/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2.2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服务亮点工作：温情拾光，服务暖心</a:t>
            </a:r>
          </a:p>
        </p:txBody>
      </p:sp>
      <p:cxnSp>
        <p:nvCxnSpPr>
          <p:cNvPr id="29" name="Connector 4"/>
          <p:cNvCxnSpPr/>
          <p:nvPr/>
        </p:nvCxnSpPr>
        <p:spPr>
          <a:xfrm rot="-4092">
            <a:off x="762004" y="139065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AutoShape 4"/>
          <p:cNvSpPr/>
          <p:nvPr>
            <p:custDataLst>
              <p:tags r:id="rId1"/>
            </p:custDataLst>
          </p:nvPr>
        </p:nvSpPr>
        <p:spPr>
          <a:xfrm>
            <a:off x="753745" y="1540468"/>
            <a:ext cx="5207000" cy="212217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9" name="AutoShape 9"/>
          <p:cNvSpPr/>
          <p:nvPr>
            <p:custDataLst>
              <p:tags r:id="rId2"/>
            </p:custDataLst>
          </p:nvPr>
        </p:nvSpPr>
        <p:spPr>
          <a:xfrm>
            <a:off x="6301740" y="1556978"/>
            <a:ext cx="5207000" cy="212217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079482" y="2421213"/>
            <a:ext cx="4572018" cy="1125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lvl="0" indent="457200" fontAlgn="auto"/>
            <a:r>
              <a:rPr 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为倡导环保、弘扬勤俭、培养社会责任感，东南大学党委研工部等多单位联合开展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旧衣新生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旧衣回收活动。活动依托多校区网络，引导师生捐闲置衣物，经专业分拣消毒后帮扶弱势群体，以旧衣循环传递温暖，让学子践行环保与公益价值。</a:t>
            </a:r>
          </a:p>
        </p:txBody>
      </p:sp>
      <p:sp>
        <p:nvSpPr>
          <p:cNvPr id="6" name="AutoShape 6"/>
          <p:cNvSpPr/>
          <p:nvPr>
            <p:custDataLst>
              <p:tags r:id="rId4"/>
            </p:custDataLst>
          </p:nvPr>
        </p:nvSpPr>
        <p:spPr>
          <a:xfrm>
            <a:off x="1079500" y="1747478"/>
            <a:ext cx="4572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00000"/>
              </a:lnSpc>
              <a:buClrTx/>
              <a:buSzTx/>
              <a:buFontTx/>
            </a:pPr>
            <a:r>
              <a:rPr lang="en-US" sz="20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01 </a:t>
            </a:r>
            <a:r>
              <a:rPr lang="en-US" sz="20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“旧衣新生”——旧衣回收活动</a:t>
            </a:r>
            <a:endParaRPr lang="en-US" sz="2000" b="1" i="0" u="none" strike="noStrike">
              <a:solidFill>
                <a:srgbClr val="228B22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cxnSp>
        <p:nvCxnSpPr>
          <p:cNvPr id="7" name="Connector 7"/>
          <p:cNvCxnSpPr/>
          <p:nvPr>
            <p:custDataLst>
              <p:tags r:id="rId5"/>
            </p:custDataLst>
          </p:nvPr>
        </p:nvCxnSpPr>
        <p:spPr>
          <a:xfrm rot="-9549">
            <a:off x="1079509" y="2376128"/>
            <a:ext cx="457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" name="AutoShape 11"/>
          <p:cNvSpPr/>
          <p:nvPr>
            <p:custDataLst>
              <p:tags r:id="rId6"/>
            </p:custDataLst>
          </p:nvPr>
        </p:nvSpPr>
        <p:spPr>
          <a:xfrm>
            <a:off x="6540500" y="1747478"/>
            <a:ext cx="4572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l">
              <a:buClrTx/>
              <a:buSzTx/>
              <a:buFontTx/>
            </a:pPr>
            <a:r>
              <a:rPr lang="en-US" sz="20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02  </a:t>
            </a:r>
            <a:r>
              <a:rPr lang="en-US" sz="20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物归原主，温暖随行</a:t>
            </a:r>
            <a:endParaRPr lang="en-US" sz="2000" b="1">
              <a:solidFill>
                <a:srgbClr val="228B22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</a:endParaRPr>
          </a:p>
        </p:txBody>
      </p:sp>
      <p:cxnSp>
        <p:nvCxnSpPr>
          <p:cNvPr id="12" name="Connector 12"/>
          <p:cNvCxnSpPr/>
          <p:nvPr>
            <p:custDataLst>
              <p:tags r:id="rId7"/>
            </p:custDataLst>
          </p:nvPr>
        </p:nvCxnSpPr>
        <p:spPr>
          <a:xfrm rot="-9549">
            <a:off x="6472270" y="2376128"/>
            <a:ext cx="457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6439535" y="2395178"/>
            <a:ext cx="4982210" cy="12331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300" dirty="0">
                <a:solidFill>
                  <a:srgbClr val="52525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        </a:t>
            </a:r>
            <a:r>
              <a:rPr 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截至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月底，九龙湖校区完成食堂至学生公寓遗失物品归集，累计登记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400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余件，含各类证件及重要凭证。工作从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收存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转向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精准返还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，通过台账与系统比对，确认</a:t>
            </a:r>
            <a:r>
              <a:rPr lang="en-US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273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张一卡通、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11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张身份证等的失主，并对核实的证件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送还上门</a:t>
            </a:r>
            <a:r>
              <a:rPr lang="en-US" altLang="zh-CN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，降低补办成本，解决师生难题。此举实现遗失财物高效流转，体现学校服务温度，提升师生归属感与满意度</a:t>
            </a:r>
            <a:r>
              <a:rPr lang="zh-CN" altLang="en-US" sz="1300" dirty="0">
                <a:solidFill>
                  <a:srgbClr val="52525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。</a:t>
            </a:r>
          </a:p>
        </p:txBody>
      </p:sp>
      <p:pic>
        <p:nvPicPr>
          <p:cNvPr id="13" name="图片 12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935" y="3946257"/>
            <a:ext cx="1620000" cy="216000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745" y="3946257"/>
            <a:ext cx="1620000" cy="216000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125" y="3946257"/>
            <a:ext cx="1620000" cy="2160000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240" y="3946257"/>
            <a:ext cx="1620000" cy="2160000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740" y="3946257"/>
            <a:ext cx="1620000" cy="2160000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2905" y="3946257"/>
            <a:ext cx="1620000" cy="216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952C74E-E24F-FFBB-328D-C8AD69E2A6A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CD141DB-472E-ED74-07D9-3E10947A114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5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85810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2.2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服务亮点工作：深耕服务，护航发展</a:t>
            </a:r>
          </a:p>
        </p:txBody>
      </p:sp>
      <p:sp>
        <p:nvSpPr>
          <p:cNvPr id="4" name="AutoShape 4"/>
          <p:cNvSpPr/>
          <p:nvPr>
            <p:custDataLst>
              <p:tags r:id="rId1"/>
            </p:custDataLst>
          </p:nvPr>
        </p:nvSpPr>
        <p:spPr>
          <a:xfrm>
            <a:off x="545409" y="1651000"/>
            <a:ext cx="4699018" cy="1236986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>
            <p:custDataLst>
              <p:tags r:id="rId2"/>
            </p:custDataLst>
          </p:nvPr>
        </p:nvSpPr>
        <p:spPr>
          <a:xfrm>
            <a:off x="545409" y="1651000"/>
            <a:ext cx="63500" cy="1236985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799409" y="1752788"/>
            <a:ext cx="304800" cy="185548"/>
          </a:xfrm>
          <a:prstGeom prst="rect">
            <a:avLst/>
          </a:prstGeom>
        </p:spPr>
      </p:pic>
      <p:sp>
        <p:nvSpPr>
          <p:cNvPr id="7" name="AutoShape 7"/>
          <p:cNvSpPr/>
          <p:nvPr>
            <p:custDataLst>
              <p:tags r:id="rId4"/>
            </p:custDataLst>
          </p:nvPr>
        </p:nvSpPr>
        <p:spPr>
          <a:xfrm>
            <a:off x="1243909" y="1651001"/>
            <a:ext cx="4318000" cy="39832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01. </a:t>
            </a:r>
            <a:r>
              <a:rPr lang="zh-CN" alt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除雪保畅</a:t>
            </a:r>
          </a:p>
        </p:txBody>
      </p:sp>
      <p:cxnSp>
        <p:nvCxnSpPr>
          <p:cNvPr id="8" name="Connector 8"/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799391" y="2056342"/>
            <a:ext cx="4366287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" name="AutoShape 9"/>
          <p:cNvSpPr/>
          <p:nvPr>
            <p:custDataLst>
              <p:tags r:id="rId6"/>
            </p:custDataLst>
          </p:nvPr>
        </p:nvSpPr>
        <p:spPr>
          <a:xfrm>
            <a:off x="786709" y="2157252"/>
            <a:ext cx="4378969" cy="67818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zh-CN" altLang="en-US" sz="8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面对持续雨雪天气预警，保利物业闻令而动、周密部署，以“预案先行+全员奋战”模式完成九龙湖校区</a:t>
            </a:r>
            <a:r>
              <a:rPr lang="zh-CN" alt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101</a:t>
            </a:r>
            <a:r>
              <a:rPr lang="zh-CN" altLang="en-US" sz="8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栋学生公寓除雪保畅任务。物业团队提前储备除雪物资，1月19日晚8时启动应急预案，实施“夜间2小时巡查+撒盐防冻”机制防路面结冰；次日清晨</a:t>
            </a:r>
            <a:r>
              <a:rPr lang="zh-CN" altLang="en-US" sz="105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110</a:t>
            </a:r>
            <a:r>
              <a:rPr lang="zh-CN" altLang="en-US" sz="8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名员工全员出击，于20日早8:30前打通主干道及“门前三包”区域，筑牢师生出行安全防线，践行“以师生为中心”服务理念。</a:t>
            </a:r>
          </a:p>
        </p:txBody>
      </p:sp>
      <p:sp>
        <p:nvSpPr>
          <p:cNvPr id="10" name="AutoShape 10"/>
          <p:cNvSpPr/>
          <p:nvPr>
            <p:custDataLst>
              <p:tags r:id="rId7"/>
            </p:custDataLst>
          </p:nvPr>
        </p:nvSpPr>
        <p:spPr>
          <a:xfrm>
            <a:off x="544792" y="2943364"/>
            <a:ext cx="4699000" cy="1106741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1" name="AutoShape 11"/>
          <p:cNvSpPr/>
          <p:nvPr>
            <p:custDataLst>
              <p:tags r:id="rId8"/>
            </p:custDataLst>
          </p:nvPr>
        </p:nvSpPr>
        <p:spPr>
          <a:xfrm>
            <a:off x="544792" y="2943364"/>
            <a:ext cx="63500" cy="1109985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2" name="Picture 1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798792" y="3051976"/>
            <a:ext cx="304800" cy="283082"/>
          </a:xfrm>
          <a:prstGeom prst="rect">
            <a:avLst/>
          </a:prstGeom>
        </p:spPr>
      </p:pic>
      <p:sp>
        <p:nvSpPr>
          <p:cNvPr id="13" name="AutoShape 13"/>
          <p:cNvSpPr/>
          <p:nvPr>
            <p:custDataLst>
              <p:tags r:id="rId10"/>
            </p:custDataLst>
          </p:nvPr>
        </p:nvSpPr>
        <p:spPr>
          <a:xfrm>
            <a:off x="1243292" y="2965520"/>
            <a:ext cx="4318000" cy="40220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02. </a:t>
            </a:r>
            <a:r>
              <a:rPr lang="zh-CN" alt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省长调研兰园宿舍</a:t>
            </a:r>
          </a:p>
        </p:txBody>
      </p:sp>
      <p:cxnSp>
        <p:nvCxnSpPr>
          <p:cNvPr id="14" name="Connector 14"/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786709" y="3369867"/>
            <a:ext cx="4457083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" name="AutoShape 15"/>
          <p:cNvSpPr/>
          <p:nvPr>
            <p:custDataLst>
              <p:tags r:id="rId12"/>
            </p:custDataLst>
          </p:nvPr>
        </p:nvSpPr>
        <p:spPr>
          <a:xfrm>
            <a:off x="786709" y="3431291"/>
            <a:ext cx="4378969" cy="544111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8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16日省长调研兰园宿舍、3月19日邬小撑书记主讲“开学第一课”，期间提前部署、周密安排，对兰园环境实施“全覆盖、无死角”深度清洁，并对基础设施进行全面排查检修，以“时时放心不下”的责任感，确保了调研路线顺畅、环境优美、设施安全。</a:t>
            </a:r>
            <a:endParaRPr lang="zh-CN" altLang="en-US" sz="800" dirty="0">
              <a:solidFill>
                <a:srgbClr val="5252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AutoShape 16"/>
          <p:cNvSpPr/>
          <p:nvPr>
            <p:custDataLst>
              <p:tags r:id="rId13"/>
            </p:custDataLst>
          </p:nvPr>
        </p:nvSpPr>
        <p:spPr>
          <a:xfrm>
            <a:off x="539059" y="4115635"/>
            <a:ext cx="4705368" cy="974678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>
            <p:custDataLst>
              <p:tags r:id="rId14"/>
            </p:custDataLst>
          </p:nvPr>
        </p:nvSpPr>
        <p:spPr>
          <a:xfrm>
            <a:off x="538585" y="4105483"/>
            <a:ext cx="69707" cy="98483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8" name="Picture 18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>
            <a:off x="786709" y="4177351"/>
            <a:ext cx="304800" cy="283082"/>
          </a:xfrm>
          <a:prstGeom prst="rect">
            <a:avLst/>
          </a:prstGeom>
        </p:spPr>
      </p:pic>
      <p:sp>
        <p:nvSpPr>
          <p:cNvPr id="19" name="AutoShape 19"/>
          <p:cNvSpPr/>
          <p:nvPr>
            <p:custDataLst>
              <p:tags r:id="rId16"/>
            </p:custDataLst>
          </p:nvPr>
        </p:nvSpPr>
        <p:spPr>
          <a:xfrm>
            <a:off x="1231209" y="4139251"/>
            <a:ext cx="4318000" cy="405526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buSzTx/>
              <a:defRPr/>
            </a:pP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03.</a:t>
            </a:r>
            <a:r>
              <a:rPr lang="zh-CN" alt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省教育厅调研</a:t>
            </a:r>
          </a:p>
        </p:txBody>
      </p:sp>
      <p:cxnSp>
        <p:nvCxnSpPr>
          <p:cNvPr id="20" name="Connector 20"/>
          <p:cNvCxnSpPr>
            <a:cxnSpLocks/>
            <a:endCxn id="16" idx="3"/>
          </p:cNvCxnSpPr>
          <p:nvPr>
            <p:custDataLst>
              <p:tags r:id="rId17"/>
            </p:custDataLst>
          </p:nvPr>
        </p:nvCxnSpPr>
        <p:spPr>
          <a:xfrm>
            <a:off x="799391" y="4532077"/>
            <a:ext cx="4445036" cy="70897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1" name="AutoShape 21"/>
          <p:cNvSpPr/>
          <p:nvPr>
            <p:custDataLst>
              <p:tags r:id="rId18"/>
            </p:custDataLst>
          </p:nvPr>
        </p:nvSpPr>
        <p:spPr>
          <a:xfrm>
            <a:off x="786709" y="4570158"/>
            <a:ext cx="4445036" cy="455226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22</a:t>
            </a:r>
            <a:r>
              <a:rPr lang="zh-CN" altLang="en-US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日省教育厅调研桃园</a:t>
            </a:r>
            <a:r>
              <a:rPr lang="en-US" altLang="zh-CN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7-8</a:t>
            </a:r>
            <a:r>
              <a:rPr lang="zh-CN" altLang="en-US" sz="9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舍安全消防工作，积极对接学校保卫处及相关职能部门，全程严格遵循标准化作业流程配合调研，确保各项检查环节规范有序、衔接顺畅。</a:t>
            </a:r>
          </a:p>
        </p:txBody>
      </p:sp>
      <p:sp>
        <p:nvSpPr>
          <p:cNvPr id="22" name="AutoShape 22"/>
          <p:cNvSpPr/>
          <p:nvPr>
            <p:custDataLst>
              <p:tags r:id="rId19"/>
            </p:custDataLst>
          </p:nvPr>
        </p:nvSpPr>
        <p:spPr>
          <a:xfrm>
            <a:off x="545409" y="5155843"/>
            <a:ext cx="4705368" cy="1133469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3" name="AutoShape 23"/>
          <p:cNvSpPr/>
          <p:nvPr>
            <p:custDataLst>
              <p:tags r:id="rId20"/>
            </p:custDataLst>
          </p:nvPr>
        </p:nvSpPr>
        <p:spPr>
          <a:xfrm>
            <a:off x="545409" y="5155843"/>
            <a:ext cx="62883" cy="1133469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4" name="Picture 24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799409" y="5346343"/>
            <a:ext cx="304428" cy="212848"/>
          </a:xfrm>
          <a:prstGeom prst="rect">
            <a:avLst/>
          </a:prstGeom>
        </p:spPr>
      </p:pic>
      <p:sp>
        <p:nvSpPr>
          <p:cNvPr id="25" name="AutoShape 25"/>
          <p:cNvSpPr/>
          <p:nvPr>
            <p:custDataLst>
              <p:tags r:id="rId22"/>
            </p:custDataLst>
          </p:nvPr>
        </p:nvSpPr>
        <p:spPr>
          <a:xfrm>
            <a:off x="1243909" y="5308243"/>
            <a:ext cx="4312734" cy="26606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04.</a:t>
            </a:r>
            <a:r>
              <a:rPr lang="zh-CN" altLang="en-US" sz="18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百廿又四·光影寄心校庆活动</a:t>
            </a:r>
          </a:p>
        </p:txBody>
      </p:sp>
      <p:cxnSp>
        <p:nvCxnSpPr>
          <p:cNvPr id="26" name="Connector 26"/>
          <p:cNvCxnSpPr>
            <a:cxnSpLocks/>
          </p:cNvCxnSpPr>
          <p:nvPr>
            <p:custDataLst>
              <p:tags r:id="rId23"/>
            </p:custDataLst>
          </p:nvPr>
        </p:nvCxnSpPr>
        <p:spPr>
          <a:xfrm>
            <a:off x="786709" y="5663274"/>
            <a:ext cx="4378969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7" name="AutoShape 27"/>
          <p:cNvSpPr/>
          <p:nvPr>
            <p:custDataLst>
              <p:tags r:id="rId24"/>
            </p:custDataLst>
          </p:nvPr>
        </p:nvSpPr>
        <p:spPr>
          <a:xfrm>
            <a:off x="786709" y="5726703"/>
            <a:ext cx="4378969" cy="56261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zh-CN" altLang="en-US" sz="1000" dirty="0">
                <a:solidFill>
                  <a:srgbClr val="5252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南大学124周年校庆倒计时启动，九龙湖校区迎建校20周年。校总务处、学生处与保利物业携手开展「百廿又四·光影寄心」校庆活动，旨在“把东大记忆搬到你家门口”，聚焦您与“家”的纽带，共珍藏专属温馨瞬间与画面。</a:t>
            </a:r>
          </a:p>
        </p:txBody>
      </p:sp>
      <p:cxnSp>
        <p:nvCxnSpPr>
          <p:cNvPr id="31" name="Connector 4"/>
          <p:cNvCxnSpPr/>
          <p:nvPr/>
        </p:nvCxnSpPr>
        <p:spPr>
          <a:xfrm rot="-4092">
            <a:off x="762004" y="133096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8" name="图片 37">
            <a:extLst>
              <a:ext uri="{FF2B5EF4-FFF2-40B4-BE49-F238E27FC236}">
                <a16:creationId xmlns:a16="http://schemas.microsoft.com/office/drawing/2014/main" id="{01EB6EDD-4869-0584-6C45-2CB61DD544F1}"/>
              </a:ext>
            </a:extLst>
          </p:cNvPr>
          <p:cNvPicPr/>
          <p:nvPr>
            <p:custDataLst>
              <p:tags r:id="rId25"/>
            </p:custDataLst>
          </p:nvPr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992" y="1643927"/>
            <a:ext cx="2160000" cy="1237996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DACD55FC-3C1F-443B-6A55-B9DE23DE0A9A}"/>
              </a:ext>
            </a:extLst>
          </p:cNvPr>
          <p:cNvPicPr/>
          <p:nvPr>
            <p:custDataLst>
              <p:tags r:id="rId26"/>
            </p:custDataLst>
          </p:nvPr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362" y="1643927"/>
            <a:ext cx="2160000" cy="1263396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355D364-47EA-6F20-4183-F608819531CB}"/>
              </a:ext>
            </a:extLst>
          </p:cNvPr>
          <p:cNvPicPr/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535" y="2997771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81460EAB-6528-9BAE-A4E8-2014DD63C994}"/>
              </a:ext>
            </a:extLst>
          </p:cNvPr>
          <p:cNvPicPr/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807" y="2996995"/>
            <a:ext cx="2160000" cy="180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6AE10C2B-5482-A6BD-B798-A97AD338C2F7}"/>
              </a:ext>
            </a:extLst>
          </p:cNvPr>
          <p:cNvPicPr/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0178" y="3975402"/>
            <a:ext cx="1720637" cy="2227504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AE99EF70-8271-4305-5545-0F6E14A36061}"/>
              </a:ext>
            </a:extLst>
          </p:cNvPr>
          <p:cNvPicPr/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622" y="1705592"/>
            <a:ext cx="1744193" cy="2117392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32FAC68B-4F2B-C1D1-AB85-41E66762A7EE}"/>
              </a:ext>
            </a:extLst>
          </p:cNvPr>
          <p:cNvPicPr/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39571" y="4517076"/>
            <a:ext cx="1384471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106F4749-E286-28C2-F94A-C0CA73ECAFE0}"/>
              </a:ext>
            </a:extLst>
          </p:cNvPr>
          <p:cNvPicPr/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541" y="4904841"/>
            <a:ext cx="2160000" cy="1384471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21DCA158-C412-FBA3-9F00-FD8D539534A1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AB5C2F37-6B0B-F1CF-53AA-F23DE9E42F2B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E0AECE-31C3-0633-285E-DB6425E3F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4ECD3014-DF65-1D5C-A878-E2FC3ADB9CA4}"/>
              </a:ext>
            </a:extLst>
          </p:cNvPr>
          <p:cNvSpPr/>
          <p:nvPr/>
        </p:nvSpPr>
        <p:spPr>
          <a:xfrm>
            <a:off x="-2" y="0"/>
            <a:ext cx="12192001" cy="6939587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F7051F09-9567-45B8-970E-61903F6EAA88}"/>
              </a:ext>
            </a:extLst>
          </p:cNvPr>
          <p:cNvSpPr/>
          <p:nvPr/>
        </p:nvSpPr>
        <p:spPr>
          <a:xfrm>
            <a:off x="5692140" y="612520"/>
            <a:ext cx="103632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3200" b="1" i="0" u="none" strike="noStrike" dirty="0">
                <a:solidFill>
                  <a:srgbClr val="333333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目 录</a:t>
            </a:r>
            <a:endParaRPr lang="en-US" sz="1100" dirty="0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BEEDDDFF-C9D2-9B7A-84D0-4CF07EA8BBFD}"/>
              </a:ext>
            </a:extLst>
          </p:cNvPr>
          <p:cNvSpPr/>
          <p:nvPr/>
        </p:nvSpPr>
        <p:spPr>
          <a:xfrm>
            <a:off x="762000" y="1397000"/>
            <a:ext cx="10668000" cy="25400"/>
          </a:xfrm>
          <a:prstGeom prst="roundRect">
            <a:avLst>
              <a:gd name="adj" fmla="val 0"/>
            </a:avLst>
          </a:prstGeom>
          <a:solidFill>
            <a:srgbClr val="228B22">
              <a:alpha val="5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E05C25E2-9679-CE67-1A58-AA04F661B59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79145" y="2067560"/>
            <a:ext cx="5207000" cy="12065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0CAC2243-F6F0-4628-76B0-287DC65504F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79145" y="2067560"/>
            <a:ext cx="76200" cy="1206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66AFE181-AC95-4EDF-B937-A3E86CD8B1E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33145" y="2169160"/>
            <a:ext cx="7620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4000" b="1" i="0" u="none" strike="noStrike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01</a:t>
            </a:r>
            <a:endParaRPr lang="en-US" sz="1100"/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995102F4-1CEE-07DB-F9B2-0544BCA7068F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rot="5354166">
            <a:off x="1572895" y="2639737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AutoShape 9">
            <a:extLst>
              <a:ext uri="{FF2B5EF4-FFF2-40B4-BE49-F238E27FC236}">
                <a16:creationId xmlns:a16="http://schemas.microsoft.com/office/drawing/2014/main" id="{EBA88CD4-F617-B437-077A-F292D9468F9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239645" y="2194560"/>
            <a:ext cx="3556000" cy="1016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50000"/>
              </a:lnSpc>
              <a:defRPr/>
            </a:pPr>
            <a:r>
              <a:rPr lang="zh-CN" altLang="en-US" sz="1800" b="1" i="0" u="none" strike="noStrike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整体</a:t>
            </a:r>
            <a:r>
              <a:rPr lang="en-US" sz="1800" b="1" i="0" u="none" strike="noStrike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工作概述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>
              <a:lnSpc>
                <a:spcPct val="150000"/>
              </a:lnSpc>
            </a:pPr>
            <a:r>
              <a:rPr lang="en-US" sz="1300" i="0" u="none" strike="noStrike" dirty="0" err="1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回顾上半年，明确工作成效与核心指标，梳理关键节点与</a:t>
            </a:r>
            <a:r>
              <a:rPr lang="zh-CN" altLang="en-US" sz="130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重点工作</a:t>
            </a:r>
            <a:r>
              <a:rPr lang="en-US" sz="1300" i="0" u="none" strike="noStrike" dirty="0" err="1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完成情况</a:t>
            </a:r>
            <a:r>
              <a:rPr lang="en-US" sz="130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。</a:t>
            </a:r>
          </a:p>
        </p:txBody>
      </p:sp>
      <p:sp>
        <p:nvSpPr>
          <p:cNvPr id="10" name="AutoShape 10">
            <a:extLst>
              <a:ext uri="{FF2B5EF4-FFF2-40B4-BE49-F238E27FC236}">
                <a16:creationId xmlns:a16="http://schemas.microsoft.com/office/drawing/2014/main" id="{B828A45E-C626-92BD-A734-1FAA92039B0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369685" y="2067560"/>
            <a:ext cx="5207000" cy="12065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/>
              <a:t>                        </a:t>
            </a:r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17B2387E-681F-13F5-B6D0-2D11373DDC1C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344920" y="2067560"/>
            <a:ext cx="76200" cy="1206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5C1F4F0E-DE72-558E-C3C1-69C62675580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623685" y="2169160"/>
            <a:ext cx="7620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4000" b="1" i="0" u="none" strike="noStrike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0 2</a:t>
            </a:r>
            <a:endParaRPr lang="en-US" sz="1100"/>
          </a:p>
        </p:txBody>
      </p:sp>
      <p:cxnSp>
        <p:nvCxnSpPr>
          <p:cNvPr id="13" name="Connector 13">
            <a:extLst>
              <a:ext uri="{FF2B5EF4-FFF2-40B4-BE49-F238E27FC236}">
                <a16:creationId xmlns:a16="http://schemas.microsoft.com/office/drawing/2014/main" id="{AC8EFF7F-FAA2-820A-27CC-F445C534AB27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rot="5354166">
            <a:off x="7163435" y="266450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AutoShape 14">
            <a:extLst>
              <a:ext uri="{FF2B5EF4-FFF2-40B4-BE49-F238E27FC236}">
                <a16:creationId xmlns:a16="http://schemas.microsoft.com/office/drawing/2014/main" id="{B16B017E-CE6F-55FC-E407-2504D054077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7832090" y="2131145"/>
            <a:ext cx="3556000" cy="1016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50000"/>
              </a:lnSpc>
              <a:defRPr/>
            </a:pPr>
            <a:r>
              <a:rPr lang="zh-CN" altLang="en-US" sz="1800" b="1" i="0" u="none" strike="noStrike" dirty="0">
                <a:solidFill>
                  <a:srgbClr val="333333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服务赋能相关工作</a:t>
            </a:r>
            <a:endParaRPr lang="en-US" sz="1100" dirty="0"/>
          </a:p>
          <a:p>
            <a:pPr marL="0" indent="0" algn="l">
              <a:lnSpc>
                <a:spcPct val="150000"/>
              </a:lnSpc>
            </a:pPr>
            <a:r>
              <a:rPr lang="zh-CN" altLang="en-US" sz="13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宿管小课堂</a:t>
            </a:r>
            <a:r>
              <a:rPr lang="en-US" altLang="zh-CN" sz="13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r>
              <a:rPr lang="zh-CN" altLang="en-US" sz="13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废衣回收</a:t>
            </a:r>
            <a:r>
              <a:rPr lang="en-US" altLang="zh-CN" sz="13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r>
              <a:rPr lang="zh-CN" altLang="en-US" sz="13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重大活动保障</a:t>
            </a:r>
          </a:p>
        </p:txBody>
      </p:sp>
      <p:sp>
        <p:nvSpPr>
          <p:cNvPr id="25" name="AutoShape 25">
            <a:extLst>
              <a:ext uri="{FF2B5EF4-FFF2-40B4-BE49-F238E27FC236}">
                <a16:creationId xmlns:a16="http://schemas.microsoft.com/office/drawing/2014/main" id="{1A9B5051-41CB-BC9E-63F7-0094982C3E6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79145" y="4356100"/>
            <a:ext cx="5207000" cy="12065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id="{92E13322-8A6D-5572-ECFA-AE2E33327DA2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779145" y="4356100"/>
            <a:ext cx="76200" cy="1206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7" name="AutoShape 27">
            <a:extLst>
              <a:ext uri="{FF2B5EF4-FFF2-40B4-BE49-F238E27FC236}">
                <a16:creationId xmlns:a16="http://schemas.microsoft.com/office/drawing/2014/main" id="{255C65F5-9EA2-7263-ED8E-9D6E87AB724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033145" y="4457700"/>
            <a:ext cx="7620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4000" b="1" i="0" u="none" strike="noStrike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03</a:t>
            </a:r>
            <a:endParaRPr lang="en-US" sz="1100"/>
          </a:p>
        </p:txBody>
      </p:sp>
      <p:cxnSp>
        <p:nvCxnSpPr>
          <p:cNvPr id="28" name="Connector 28">
            <a:extLst>
              <a:ext uri="{FF2B5EF4-FFF2-40B4-BE49-F238E27FC236}">
                <a16:creationId xmlns:a16="http://schemas.microsoft.com/office/drawing/2014/main" id="{09E24772-0142-C411-9BD7-981B7D3ABE23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 rot="5354166">
            <a:off x="1572895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AutoShape 29">
            <a:extLst>
              <a:ext uri="{FF2B5EF4-FFF2-40B4-BE49-F238E27FC236}">
                <a16:creationId xmlns:a16="http://schemas.microsoft.com/office/drawing/2014/main" id="{99267FDE-50D0-BA7C-597B-7454B362F81E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2239645" y="4483100"/>
            <a:ext cx="3556000" cy="1016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50000"/>
              </a:lnSpc>
              <a:defRPr/>
            </a:pPr>
            <a:endParaRPr lang="en-US" sz="1800" b="1" i="0" u="none" strike="noStrike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  <a:p>
            <a:pPr marL="0" indent="0" algn="l">
              <a:lnSpc>
                <a:spcPct val="150000"/>
              </a:lnSpc>
              <a:defRPr/>
            </a:pPr>
            <a:r>
              <a:rPr lang="en-US" sz="1800" b="1" i="0" u="none" strike="noStrike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下半年工作规划</a:t>
            </a:r>
          </a:p>
          <a:p>
            <a:pPr marL="0" indent="0" algn="l">
              <a:lnSpc>
                <a:spcPct val="150000"/>
              </a:lnSpc>
              <a:defRPr/>
            </a:pPr>
            <a:r>
              <a:rPr 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明确</a:t>
            </a:r>
            <a:r>
              <a:rPr lang="zh-CN" alt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工作</a:t>
            </a:r>
            <a:r>
              <a:rPr 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方向，重点突破</a:t>
            </a:r>
            <a:r>
              <a:rPr lang="zh-CN" alt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；</a:t>
            </a:r>
            <a:r>
              <a:rPr 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 工作任务</a:t>
            </a:r>
            <a:r>
              <a:rPr lang="zh-CN" alt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逐月</a:t>
            </a:r>
            <a:r>
              <a:rPr 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分解</a:t>
            </a:r>
            <a:r>
              <a:rPr lang="zh-CN" altLang="en-US" sz="130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。</a:t>
            </a:r>
            <a:endParaRPr lang="en-US" sz="130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>
              <a:lnSpc>
                <a:spcPct val="100000"/>
              </a:lnSpc>
              <a:defRPr/>
            </a:pPr>
            <a:endParaRPr lang="en-US" sz="130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  <a:p>
            <a:pPr marL="0" indent="0" algn="l">
              <a:lnSpc>
                <a:spcPct val="100000"/>
              </a:lnSpc>
              <a:defRPr/>
            </a:pPr>
            <a:endParaRPr lang="en-US" sz="1100"/>
          </a:p>
          <a:p>
            <a:pPr marL="0" indent="0" algn="l">
              <a:lnSpc>
                <a:spcPct val="108000"/>
              </a:lnSpc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sp>
        <p:nvSpPr>
          <p:cNvPr id="30" name="AutoShape 30">
            <a:extLst>
              <a:ext uri="{FF2B5EF4-FFF2-40B4-BE49-F238E27FC236}">
                <a16:creationId xmlns:a16="http://schemas.microsoft.com/office/drawing/2014/main" id="{812E0175-D1B8-AE8B-55EC-4BCAC684B77D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6371590" y="4356100"/>
            <a:ext cx="5207000" cy="12065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1" name="AutoShape 31">
            <a:extLst>
              <a:ext uri="{FF2B5EF4-FFF2-40B4-BE49-F238E27FC236}">
                <a16:creationId xmlns:a16="http://schemas.microsoft.com/office/drawing/2014/main" id="{1DC8418A-F2AB-FE6A-AAF5-B56340037609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6371590" y="4358640"/>
            <a:ext cx="76200" cy="1206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2" name="AutoShape 32">
            <a:extLst>
              <a:ext uri="{FF2B5EF4-FFF2-40B4-BE49-F238E27FC236}">
                <a16:creationId xmlns:a16="http://schemas.microsoft.com/office/drawing/2014/main" id="{5E62ED44-5E59-360C-1459-6DEF2720E6C5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6625590" y="4457700"/>
            <a:ext cx="7620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4000" b="1" i="0" u="none" strike="noStrike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04</a:t>
            </a:r>
            <a:endParaRPr lang="en-US" sz="1100"/>
          </a:p>
        </p:txBody>
      </p:sp>
      <p:cxnSp>
        <p:nvCxnSpPr>
          <p:cNvPr id="33" name="Connector 33">
            <a:extLst>
              <a:ext uri="{FF2B5EF4-FFF2-40B4-BE49-F238E27FC236}">
                <a16:creationId xmlns:a16="http://schemas.microsoft.com/office/drawing/2014/main" id="{BCFDCA9A-F5E4-C420-C658-C3A3EBDF6303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 rot="5354166">
            <a:off x="7165340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" name="AutoShape 34">
            <a:extLst>
              <a:ext uri="{FF2B5EF4-FFF2-40B4-BE49-F238E27FC236}">
                <a16:creationId xmlns:a16="http://schemas.microsoft.com/office/drawing/2014/main" id="{AF6729B8-000F-076B-6851-9EF50D4BCB27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7832090" y="4483100"/>
            <a:ext cx="3556000" cy="1016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800" b="1" i="0" u="none" strike="noStrike">
                <a:solidFill>
                  <a:srgbClr val="333333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总结与展望</a:t>
            </a:r>
            <a:endParaRPr lang="en-US" sz="1100"/>
          </a:p>
          <a:p>
            <a:pPr marL="0" indent="0" algn="l">
              <a:lnSpc>
                <a:spcPct val="108000"/>
              </a:lnSpc>
            </a:pPr>
            <a:endParaRPr lang="en-US" sz="1300" b="0" i="0" u="none" strike="noStrike">
              <a:solidFill>
                <a:srgbClr val="555555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276A39EF-A370-1151-3DF7-58C625792ADE}"/>
              </a:ext>
            </a:extLst>
          </p:cNvPr>
          <p:cNvSpPr/>
          <p:nvPr/>
        </p:nvSpPr>
        <p:spPr>
          <a:xfrm>
            <a:off x="-3" y="-40793"/>
            <a:ext cx="12192001" cy="6898794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6932682-C9F4-8533-3AF5-E131F65B4B19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49" y="252520"/>
            <a:ext cx="2265120" cy="72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3AD1BCA-0B4B-26D2-B3BC-82476E3401F6}"/>
              </a:ext>
            </a:extLst>
          </p:cNvPr>
          <p:cNvPicPr>
            <a:picLocks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1919" y="432520"/>
            <a:ext cx="323103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256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BEFC7A-54F3-2FC9-C442-BA15D5E15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5">
            <a:extLst>
              <a:ext uri="{FF2B5EF4-FFF2-40B4-BE49-F238E27FC236}">
                <a16:creationId xmlns:a16="http://schemas.microsoft.com/office/drawing/2014/main" id="{6AAB301E-107B-B730-A3DF-9E6DA3727A2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2308474"/>
            <a:ext cx="12192000" cy="1939204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C235AA0B-BE01-17EF-AA17-D93B7B9527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D2EC7054-70FF-CDF5-97A8-C13E60CEABB2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rot="5354166">
            <a:off x="1572895" y="2639737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Connector 13">
            <a:extLst>
              <a:ext uri="{FF2B5EF4-FFF2-40B4-BE49-F238E27FC236}">
                <a16:creationId xmlns:a16="http://schemas.microsoft.com/office/drawing/2014/main" id="{BA584751-B5DB-510E-BB0C-6730265166EE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rot="5354166">
            <a:off x="7163435" y="266450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Connector 28">
            <a:extLst>
              <a:ext uri="{FF2B5EF4-FFF2-40B4-BE49-F238E27FC236}">
                <a16:creationId xmlns:a16="http://schemas.microsoft.com/office/drawing/2014/main" id="{0631FDC4-EE76-27AE-5BB8-74512B2A492E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rot="5354166">
            <a:off x="1572895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Connector 33">
            <a:extLst>
              <a:ext uri="{FF2B5EF4-FFF2-40B4-BE49-F238E27FC236}">
                <a16:creationId xmlns:a16="http://schemas.microsoft.com/office/drawing/2014/main" id="{6F1A9722-0AC5-9A1A-B7C4-322C7A78A3AC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rot="5354166">
            <a:off x="7165340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AutoShape 11">
            <a:extLst>
              <a:ext uri="{FF2B5EF4-FFF2-40B4-BE49-F238E27FC236}">
                <a16:creationId xmlns:a16="http://schemas.microsoft.com/office/drawing/2014/main" id="{2CC4EF8F-8CA0-7C79-DE2B-14EE32EBADD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-1181101" y="1591308"/>
            <a:ext cx="352426" cy="1531071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76296124-365C-AB5D-EE12-0C468C284ED0}"/>
              </a:ext>
            </a:extLst>
          </p:cNvPr>
          <p:cNvSpPr/>
          <p:nvPr/>
        </p:nvSpPr>
        <p:spPr>
          <a:xfrm>
            <a:off x="0" y="0"/>
            <a:ext cx="12192000" cy="6901265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56572A2-7053-5362-BE16-913578C4929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49" y="252520"/>
            <a:ext cx="2265120" cy="72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F3E7507-7BE0-076C-E782-6FD2C8854851}"/>
              </a:ext>
            </a:extLst>
          </p:cNvPr>
          <p:cNvPicPr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697" y="432520"/>
            <a:ext cx="3230875" cy="3600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C1920A89-568B-EB9A-AE7C-76B054DD7AA2}"/>
              </a:ext>
            </a:extLst>
          </p:cNvPr>
          <p:cNvSpPr txBox="1"/>
          <p:nvPr/>
        </p:nvSpPr>
        <p:spPr>
          <a:xfrm>
            <a:off x="1521609" y="2520105"/>
            <a:ext cx="187077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zh-CN" sz="9600" b="1" dirty="0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03</a:t>
            </a:r>
            <a:endParaRPr lang="en-US" altLang="zh-CN" sz="36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A9B639F5-6AC7-86AF-5743-9146CA9E0F8B}"/>
              </a:ext>
            </a:extLst>
          </p:cNvPr>
          <p:cNvSpPr txBox="1"/>
          <p:nvPr/>
        </p:nvSpPr>
        <p:spPr>
          <a:xfrm>
            <a:off x="3907225" y="2770244"/>
            <a:ext cx="565066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下半年工作规划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51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733803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3.1 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下半年工作规划：明确方向，重点突破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761992" y="1736810"/>
            <a:ext cx="10668000" cy="762000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/>
        </p:nvSpPr>
        <p:spPr>
          <a:xfrm>
            <a:off x="761992" y="1736810"/>
            <a:ext cx="76200" cy="762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/>
          <p:cNvSpPr/>
          <p:nvPr/>
        </p:nvSpPr>
        <p:spPr>
          <a:xfrm>
            <a:off x="952500" y="1784350"/>
            <a:ext cx="10401292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17000"/>
              </a:lnSpc>
              <a:defRPr/>
            </a:pPr>
            <a:r>
              <a:rPr lang="en-US" sz="1400" b="0" i="0" u="none" strike="noStrike" dirty="0" err="1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聚焦问题，精准发力，持续提升服务质量与管理效能，以优异成绩迎接</a:t>
            </a:r>
            <a:r>
              <a:rPr lang="zh-CN" altLang="en-US" sz="14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暑期跨校区搬迁、</a:t>
            </a:r>
            <a:r>
              <a:rPr lang="en-US" altLang="zh-CN" sz="14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2026</a:t>
            </a:r>
            <a:r>
              <a:rPr lang="zh-CN" altLang="en-US" sz="14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年迎新</a:t>
            </a:r>
            <a:r>
              <a:rPr lang="en-US" sz="1400" b="0" i="0" u="none" strike="noStrike" dirty="0" err="1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和重要活动，构建安全、暖心、智慧、专业的公寓服务体系</a:t>
            </a:r>
            <a:r>
              <a:rPr lang="en-US" sz="1400" b="0" i="0" u="none" strike="noStrike" dirty="0">
                <a:solidFill>
                  <a:srgbClr val="555555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。</a:t>
            </a:r>
            <a:endParaRPr lang="en-US" sz="1100" dirty="0"/>
          </a:p>
        </p:txBody>
      </p:sp>
      <p:sp>
        <p:nvSpPr>
          <p:cNvPr id="7" name="AutoShape 7"/>
          <p:cNvSpPr/>
          <p:nvPr>
            <p:custDataLst>
              <p:tags r:id="rId1"/>
            </p:custDataLst>
          </p:nvPr>
        </p:nvSpPr>
        <p:spPr>
          <a:xfrm>
            <a:off x="762000" y="2667000"/>
            <a:ext cx="5270500" cy="1714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/>
          <p:cNvSpPr/>
          <p:nvPr>
            <p:custDataLst>
              <p:tags r:id="rId2"/>
            </p:custDataLst>
          </p:nvPr>
        </p:nvSpPr>
        <p:spPr>
          <a:xfrm>
            <a:off x="762000" y="2667000"/>
            <a:ext cx="50800" cy="1714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9" name="Pictur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>
            <a:off x="952500" y="2819400"/>
            <a:ext cx="355600" cy="355600"/>
          </a:xfrm>
          <a:prstGeom prst="rect">
            <a:avLst/>
          </a:prstGeom>
        </p:spPr>
      </p:pic>
      <p:sp>
        <p:nvSpPr>
          <p:cNvPr id="10" name="AutoShape 10"/>
          <p:cNvSpPr/>
          <p:nvPr>
            <p:custDataLst>
              <p:tags r:id="rId4"/>
            </p:custDataLst>
          </p:nvPr>
        </p:nvSpPr>
        <p:spPr>
          <a:xfrm>
            <a:off x="1397000" y="2794000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01. 实施“磐石计划”，深化安全保障</a:t>
            </a:r>
            <a:endParaRPr lang="en-US" sz="1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1" name="Connector 11"/>
          <p:cNvCxnSpPr/>
          <p:nvPr>
            <p:custDataLst>
              <p:tags r:id="rId5"/>
            </p:custDataLst>
          </p:nvPr>
        </p:nvCxnSpPr>
        <p:spPr>
          <a:xfrm rot="-8929">
            <a:off x="952508" y="3295650"/>
            <a:ext cx="4889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" name="AutoShape 12"/>
          <p:cNvSpPr/>
          <p:nvPr>
            <p:custDataLst>
              <p:tags r:id="rId6"/>
            </p:custDataLst>
          </p:nvPr>
        </p:nvSpPr>
        <p:spPr>
          <a:xfrm>
            <a:off x="952500" y="3403600"/>
            <a:ext cx="4889500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100"/>
          </a:p>
        </p:txBody>
      </p:sp>
      <p:sp>
        <p:nvSpPr>
          <p:cNvPr id="13" name="AutoShape 13"/>
          <p:cNvSpPr/>
          <p:nvPr>
            <p:custDataLst>
              <p:tags r:id="rId7"/>
            </p:custDataLst>
          </p:nvPr>
        </p:nvSpPr>
        <p:spPr>
          <a:xfrm>
            <a:off x="6223000" y="2667000"/>
            <a:ext cx="5270500" cy="1714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4" name="AutoShape 14"/>
          <p:cNvSpPr/>
          <p:nvPr>
            <p:custDataLst>
              <p:tags r:id="rId8"/>
            </p:custDataLst>
          </p:nvPr>
        </p:nvSpPr>
        <p:spPr>
          <a:xfrm>
            <a:off x="6223000" y="2667000"/>
            <a:ext cx="50800" cy="1714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5" name="Picture 1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6413500" y="2819400"/>
            <a:ext cx="355600" cy="355600"/>
          </a:xfrm>
          <a:prstGeom prst="rect">
            <a:avLst/>
          </a:prstGeom>
        </p:spPr>
      </p:pic>
      <p:sp>
        <p:nvSpPr>
          <p:cNvPr id="16" name="AutoShape 16"/>
          <p:cNvSpPr/>
          <p:nvPr>
            <p:custDataLst>
              <p:tags r:id="rId10"/>
            </p:custDataLst>
          </p:nvPr>
        </p:nvSpPr>
        <p:spPr>
          <a:xfrm>
            <a:off x="6858000" y="2794000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02. 推进“暖心工程”，提升服务体验</a:t>
            </a:r>
            <a:endParaRPr lang="en-US" sz="1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7" name="Connector 17"/>
          <p:cNvCxnSpPr/>
          <p:nvPr>
            <p:custDataLst>
              <p:tags r:id="rId11"/>
            </p:custDataLst>
          </p:nvPr>
        </p:nvCxnSpPr>
        <p:spPr>
          <a:xfrm rot="-8929">
            <a:off x="6413508" y="3295650"/>
            <a:ext cx="4889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8" name="AutoShape 18"/>
          <p:cNvSpPr/>
          <p:nvPr>
            <p:custDataLst>
              <p:tags r:id="rId12"/>
            </p:custDataLst>
          </p:nvPr>
        </p:nvSpPr>
        <p:spPr>
          <a:xfrm>
            <a:off x="6413500" y="3403600"/>
            <a:ext cx="4889500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100"/>
          </a:p>
        </p:txBody>
      </p:sp>
      <p:sp>
        <p:nvSpPr>
          <p:cNvPr id="19" name="AutoShape 19"/>
          <p:cNvSpPr/>
          <p:nvPr>
            <p:custDataLst>
              <p:tags r:id="rId13"/>
            </p:custDataLst>
          </p:nvPr>
        </p:nvSpPr>
        <p:spPr>
          <a:xfrm>
            <a:off x="762000" y="4635500"/>
            <a:ext cx="5270500" cy="1714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0" name="AutoShape 20"/>
          <p:cNvSpPr/>
          <p:nvPr>
            <p:custDataLst>
              <p:tags r:id="rId14"/>
            </p:custDataLst>
          </p:nvPr>
        </p:nvSpPr>
        <p:spPr>
          <a:xfrm>
            <a:off x="762000" y="4635500"/>
            <a:ext cx="50800" cy="1714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1" name="Picture 2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4"/>
              </a:ext>
            </a:extLst>
          </a:blip>
          <a:stretch>
            <a:fillRect/>
          </a:stretch>
        </p:blipFill>
        <p:spPr>
          <a:xfrm>
            <a:off x="952500" y="4787900"/>
            <a:ext cx="355600" cy="355600"/>
          </a:xfrm>
          <a:prstGeom prst="rect">
            <a:avLst/>
          </a:prstGeom>
        </p:spPr>
      </p:pic>
      <p:sp>
        <p:nvSpPr>
          <p:cNvPr id="22" name="AutoShape 22"/>
          <p:cNvSpPr/>
          <p:nvPr>
            <p:custDataLst>
              <p:tags r:id="rId16"/>
            </p:custDataLst>
          </p:nvPr>
        </p:nvSpPr>
        <p:spPr>
          <a:xfrm>
            <a:off x="1397000" y="4762500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03.</a:t>
            </a:r>
            <a:r>
              <a:rPr lang="zh-CN" alt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织密“协同网络”，保障高效运转</a:t>
            </a: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 </a:t>
            </a:r>
            <a:endParaRPr lang="zh-CN" altLang="en-US" sz="1800" b="1" i="0" u="none" strike="noStrike">
              <a:solidFill>
                <a:srgbClr val="228B2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cxnSp>
        <p:nvCxnSpPr>
          <p:cNvPr id="23" name="Connector 23"/>
          <p:cNvCxnSpPr/>
          <p:nvPr>
            <p:custDataLst>
              <p:tags r:id="rId17"/>
            </p:custDataLst>
          </p:nvPr>
        </p:nvCxnSpPr>
        <p:spPr>
          <a:xfrm rot="-8929">
            <a:off x="952508" y="5264150"/>
            <a:ext cx="4889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>
            <p:custDataLst>
              <p:tags r:id="rId18"/>
            </p:custDataLst>
          </p:nvPr>
        </p:nvSpPr>
        <p:spPr>
          <a:xfrm>
            <a:off x="952500" y="5372100"/>
            <a:ext cx="4889500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100"/>
          </a:p>
        </p:txBody>
      </p:sp>
      <p:sp>
        <p:nvSpPr>
          <p:cNvPr id="25" name="AutoShape 25"/>
          <p:cNvSpPr/>
          <p:nvPr>
            <p:custDataLst>
              <p:tags r:id="rId19"/>
            </p:custDataLst>
          </p:nvPr>
        </p:nvSpPr>
        <p:spPr>
          <a:xfrm>
            <a:off x="6223000" y="4635500"/>
            <a:ext cx="5270500" cy="1714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AutoShape 26"/>
          <p:cNvSpPr/>
          <p:nvPr>
            <p:custDataLst>
              <p:tags r:id="rId20"/>
            </p:custDataLst>
          </p:nvPr>
        </p:nvSpPr>
        <p:spPr>
          <a:xfrm>
            <a:off x="6223000" y="4635500"/>
            <a:ext cx="50800" cy="1714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5"/>
              </a:ext>
            </a:extLst>
          </a:blip>
          <a:stretch>
            <a:fillRect/>
          </a:stretch>
        </p:blipFill>
        <p:spPr>
          <a:xfrm>
            <a:off x="6413500" y="4787900"/>
            <a:ext cx="355600" cy="355600"/>
          </a:xfrm>
          <a:prstGeom prst="rect">
            <a:avLst/>
          </a:prstGeom>
        </p:spPr>
      </p:pic>
      <p:sp>
        <p:nvSpPr>
          <p:cNvPr id="28" name="AutoShape 28"/>
          <p:cNvSpPr/>
          <p:nvPr>
            <p:custDataLst>
              <p:tags r:id="rId22"/>
            </p:custDataLst>
          </p:nvPr>
        </p:nvSpPr>
        <p:spPr>
          <a:xfrm>
            <a:off x="6858000" y="4762500"/>
            <a:ext cx="4445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04. 夯实“人才基石”，加强团队建设</a:t>
            </a:r>
            <a:endParaRPr lang="en-US" sz="1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29" name="Connector 29"/>
          <p:cNvCxnSpPr/>
          <p:nvPr>
            <p:custDataLst>
              <p:tags r:id="rId23"/>
            </p:custDataLst>
          </p:nvPr>
        </p:nvCxnSpPr>
        <p:spPr>
          <a:xfrm rot="-8929">
            <a:off x="6413508" y="5264150"/>
            <a:ext cx="4889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0" name="AutoShape 30"/>
          <p:cNvSpPr/>
          <p:nvPr>
            <p:custDataLst>
              <p:tags r:id="rId24"/>
            </p:custDataLst>
          </p:nvPr>
        </p:nvSpPr>
        <p:spPr>
          <a:xfrm>
            <a:off x="6413500" y="5372100"/>
            <a:ext cx="4889500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100"/>
          </a:p>
        </p:txBody>
      </p:sp>
      <p:sp>
        <p:nvSpPr>
          <p:cNvPr id="31" name="文本框 30"/>
          <p:cNvSpPr txBox="1"/>
          <p:nvPr>
            <p:custDataLst>
              <p:tags r:id="rId25"/>
            </p:custDataLst>
          </p:nvPr>
        </p:nvSpPr>
        <p:spPr>
          <a:xfrm>
            <a:off x="952500" y="3177540"/>
            <a:ext cx="478155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健全防控体系：按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平安校园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要求，建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人防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技防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物防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防控网，落实外来人员登记核查，深化网格化巡逻，重点巡查重点时段及区域，确保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24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小时安全；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强化隐患排查：坚持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预防为主、防治结合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"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，定期排查消防设施、电气线路、疏散通道，建隐患台账，闭环管理，消除风险隐患。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提升应急能力：修订应急预案，定期组织演练及宣传培训，提升员工应急处置能力，筑牢校园安全防线。</a:t>
            </a:r>
          </a:p>
        </p:txBody>
      </p:sp>
      <p:sp>
        <p:nvSpPr>
          <p:cNvPr id="32" name="文本框 31"/>
          <p:cNvSpPr txBox="1"/>
          <p:nvPr>
            <p:custDataLst>
              <p:tags r:id="rId26"/>
            </p:custDataLst>
          </p:nvPr>
        </p:nvSpPr>
        <p:spPr>
          <a:xfrm>
            <a:off x="6464300" y="3369310"/>
            <a:ext cx="4804410" cy="932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eaLnBrk="1" fontAlgn="auto" latinLnBrk="0" hangingPunct="1">
              <a:lnSpc>
                <a:spcPts val="1200"/>
              </a:lnSpc>
            </a:pPr>
            <a:r>
              <a:rPr lang="en-US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做优基础服务：秉持相关理念，从师生需求出发，提保洁、宿管等服务标准，推行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管家式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服务，建快速响应机制。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eaLnBrk="1" fontAlgn="auto" latinLnBrk="0" hangingPunct="1">
              <a:lnSpc>
                <a:spcPts val="1200"/>
              </a:lnSpc>
            </a:pP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改善居住环境：结合季节特点前置防护，解决师生难题，开展文明寝室与宿舍文化建设。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eaLnBrk="1" fontAlgn="auto" latinLnBrk="0" hangingPunct="1">
              <a:lnSpc>
                <a:spcPts val="1200"/>
              </a:lnSpc>
            </a:pP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关注特殊群体：针对特定学生，建精准帮扶机制，提供个性化延伸服务。</a:t>
            </a:r>
          </a:p>
        </p:txBody>
      </p:sp>
      <p:sp>
        <p:nvSpPr>
          <p:cNvPr id="33" name="文本框 32"/>
          <p:cNvSpPr txBox="1"/>
          <p:nvPr>
            <p:custDataLst>
              <p:tags r:id="rId27"/>
            </p:custDataLst>
          </p:nvPr>
        </p:nvSpPr>
        <p:spPr>
          <a:xfrm>
            <a:off x="6397625" y="5297170"/>
            <a:ext cx="48869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完善培训体系：构建分层分类培训体系，定期开展各类培训，推行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老带新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与岗位练兵机制，提升一线员工技能与服务水平。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优化绩效考核：建立公平透明的激励与淘汰机制，将服务质量、师生满意度与绩效薪酬挂钩，激发员工积极性，打造服务铁军。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凝聚团队文化：加强企业文化建设，关爱一线员工，改善工作条件，通过团建增强凝聚力，营造积极协作氛围。</a:t>
            </a:r>
          </a:p>
        </p:txBody>
      </p:sp>
      <p:sp>
        <p:nvSpPr>
          <p:cNvPr id="35" name="文本框 34"/>
          <p:cNvSpPr txBox="1"/>
          <p:nvPr>
            <p:custDataLst>
              <p:tags r:id="rId28"/>
            </p:custDataLst>
          </p:nvPr>
        </p:nvSpPr>
        <p:spPr>
          <a:xfrm>
            <a:off x="952500" y="5325110"/>
            <a:ext cx="48888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强化跨部门联动：针对暑期跨校区搬迁、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2026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年迎新等任务，建立各部门联动机制，明确职责与节点，保障工作顺畅。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优化应急调度体系：总结应急经验，完善资源调配预案，建立机动人员与物资储备库，保障突发情况快速响应、全域支援。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提升流程运转效能：简化报修、入住、退宿等核心流程，推行标准化作业，定期召开协调会解决堵点，支撑公寓服务平稳有序。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1B099819-348F-15DF-029A-CD8AF600A15A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0C0E9817-4B47-A8EA-7CA9-D46B0F4EF1A5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  <p:cxnSp>
        <p:nvCxnSpPr>
          <p:cNvPr id="37" name="Connector 4">
            <a:extLst>
              <a:ext uri="{FF2B5EF4-FFF2-40B4-BE49-F238E27FC236}">
                <a16:creationId xmlns:a16="http://schemas.microsoft.com/office/drawing/2014/main" id="{D2781CDE-8D24-FDC3-5C95-8B16A53FF785}"/>
              </a:ext>
            </a:extLst>
          </p:cNvPr>
          <p:cNvCxnSpPr/>
          <p:nvPr/>
        </p:nvCxnSpPr>
        <p:spPr>
          <a:xfrm rot="-4092">
            <a:off x="761996" y="1490346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utoShape 14"/>
          <p:cNvSpPr/>
          <p:nvPr/>
        </p:nvSpPr>
        <p:spPr>
          <a:xfrm>
            <a:off x="4396740" y="4211320"/>
            <a:ext cx="3429000" cy="192913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1992" y="827405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3.2  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下半年重点工作任务分解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2000" y="1778000"/>
            <a:ext cx="3429000" cy="1968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/>
        </p:nvSpPr>
        <p:spPr>
          <a:xfrm>
            <a:off x="762000" y="177800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/>
          <p:cNvSpPr/>
          <p:nvPr/>
        </p:nvSpPr>
        <p:spPr>
          <a:xfrm>
            <a:off x="952500" y="2056130"/>
            <a:ext cx="3048000" cy="4838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7月</a:t>
            </a:r>
            <a:r>
              <a:rPr 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暑期攻坚与搬迁保障</a:t>
            </a:r>
            <a:endParaRPr lang="zh-CN" altLang="en-US" sz="1600" b="1" i="0" u="none" strike="noStrike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  <a:p>
            <a:pPr marL="0" indent="0" algn="l">
              <a:lnSpc>
                <a:spcPct val="125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endParaRPr lang="en-US" sz="1100"/>
          </a:p>
        </p:txBody>
      </p:sp>
      <p:cxnSp>
        <p:nvCxnSpPr>
          <p:cNvPr id="7" name="Connector 7"/>
          <p:cNvCxnSpPr/>
          <p:nvPr/>
        </p:nvCxnSpPr>
        <p:spPr>
          <a:xfrm rot="-14323">
            <a:off x="952513" y="2406650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" name="AutoShape 8"/>
          <p:cNvSpPr/>
          <p:nvPr>
            <p:custDataLst>
              <p:tags r:id="rId1"/>
            </p:custDataLst>
          </p:nvPr>
        </p:nvSpPr>
        <p:spPr>
          <a:xfrm>
            <a:off x="817245" y="2540000"/>
            <a:ext cx="3373755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核心任务：启动暑期设施维保与改造，配合完成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余名学生跨校区搬迁。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服务保障：开展空置宿舍及公共区域深度清洁消毒，排查报修设施设备。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安全共建：完成迎新培训及留校学生安全宣传教育</a:t>
            </a:r>
            <a:r>
              <a:rPr lang="zh-CN" altLang="zh-CN" sz="1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</p:txBody>
      </p:sp>
      <p:sp>
        <p:nvSpPr>
          <p:cNvPr id="9" name="AutoShape 9"/>
          <p:cNvSpPr/>
          <p:nvPr/>
        </p:nvSpPr>
        <p:spPr>
          <a:xfrm>
            <a:off x="4381500" y="1778000"/>
            <a:ext cx="3429000" cy="1968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4381500" y="177800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1" name="AutoShape 11"/>
          <p:cNvSpPr/>
          <p:nvPr/>
        </p:nvSpPr>
        <p:spPr>
          <a:xfrm>
            <a:off x="4572000" y="1968500"/>
            <a:ext cx="304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8月：迎新冲刺与开学准备</a:t>
            </a:r>
          </a:p>
        </p:txBody>
      </p:sp>
      <p:cxnSp>
        <p:nvCxnSpPr>
          <p:cNvPr id="12" name="Connector 12"/>
          <p:cNvCxnSpPr/>
          <p:nvPr/>
        </p:nvCxnSpPr>
        <p:spPr>
          <a:xfrm rot="-14323">
            <a:off x="4572013" y="2406650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3" name="AutoShape 13"/>
          <p:cNvSpPr/>
          <p:nvPr/>
        </p:nvSpPr>
        <p:spPr>
          <a:xfrm>
            <a:off x="4463415" y="2459990"/>
            <a:ext cx="3293110" cy="11823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altLang="zh-CN" sz="1100"/>
          </a:p>
          <a:p>
            <a:pPr marL="0" indent="0" algn="l">
              <a:lnSpc>
                <a:spcPct val="108000"/>
              </a:lnSpc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核心任务： 全面完成新生房间设施检查、物资准备及一线员工迎新服务再培训，确保“迎新大考”万无一失。</a:t>
            </a:r>
          </a:p>
          <a:p>
            <a:pPr marL="0" indent="0" algn="l">
              <a:lnSpc>
                <a:spcPct val="108000"/>
              </a:lnSpc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环境秩序： 完成新生宿舍及公共区域的最终保洁，清理迎新动线及周边环境。</a:t>
            </a:r>
          </a:p>
          <a:p>
            <a:pPr marL="0" indent="0" algn="l">
              <a:lnSpc>
                <a:spcPct val="108000"/>
              </a:lnSpc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安全底线： 开展宿舍消防、电梯等安全隐患综合大检查，完成消防设施月度检查。</a:t>
            </a:r>
          </a:p>
        </p:txBody>
      </p:sp>
      <p:sp>
        <p:nvSpPr>
          <p:cNvPr id="14" name="AutoShape 14"/>
          <p:cNvSpPr/>
          <p:nvPr/>
        </p:nvSpPr>
        <p:spPr>
          <a:xfrm>
            <a:off x="8001000" y="1778000"/>
            <a:ext cx="3429000" cy="1968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5" name="AutoShape 15"/>
          <p:cNvSpPr/>
          <p:nvPr/>
        </p:nvSpPr>
        <p:spPr>
          <a:xfrm>
            <a:off x="8001000" y="177800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6" name="AutoShape 16"/>
          <p:cNvSpPr/>
          <p:nvPr/>
        </p:nvSpPr>
        <p:spPr>
          <a:xfrm>
            <a:off x="8191500" y="1968500"/>
            <a:ext cx="304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9月</a:t>
            </a:r>
            <a:r>
              <a:rPr lang="en-US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迎新实战与秩序维护</a:t>
            </a:r>
          </a:p>
        </p:txBody>
      </p:sp>
      <p:cxnSp>
        <p:nvCxnSpPr>
          <p:cNvPr id="17" name="Connector 17"/>
          <p:cNvCxnSpPr/>
          <p:nvPr/>
        </p:nvCxnSpPr>
        <p:spPr>
          <a:xfrm rot="-14323">
            <a:off x="8191513" y="2406650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8" name="AutoShape 18"/>
          <p:cNvSpPr/>
          <p:nvPr/>
        </p:nvSpPr>
        <p:spPr>
          <a:xfrm>
            <a:off x="8056245" y="2540000"/>
            <a:ext cx="3318510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171450" indent="-171450" algn="l">
              <a:lnSpc>
                <a:spcPct val="108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核心任务： 开展迎新现场服务保障（设立物业站、绿色通道），确保新生入住报修24小时内响应解决率达标。</a:t>
            </a:r>
          </a:p>
          <a:p>
            <a:pPr marL="171450" indent="-171450" algn="l">
              <a:lnSpc>
                <a:spcPct val="108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文化活动： 启动并举办首期社区文化活动（如“温馨启航”中秋活动）。</a:t>
            </a:r>
          </a:p>
          <a:p>
            <a:pPr marL="171450" indent="-171450" algn="l">
              <a:lnSpc>
                <a:spcPct val="108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内部管理： 完成水电数据核算扣费、服务标准自查自纠，强化全员职业礼仪与微笑服务培训。</a:t>
            </a:r>
          </a:p>
        </p:txBody>
      </p:sp>
      <p:sp>
        <p:nvSpPr>
          <p:cNvPr id="19" name="AutoShape 19"/>
          <p:cNvSpPr/>
          <p:nvPr/>
        </p:nvSpPr>
        <p:spPr>
          <a:xfrm>
            <a:off x="762000" y="4191000"/>
            <a:ext cx="3429635" cy="194945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1" name="AutoShape 21"/>
          <p:cNvSpPr/>
          <p:nvPr/>
        </p:nvSpPr>
        <p:spPr>
          <a:xfrm>
            <a:off x="952500" y="4248150"/>
            <a:ext cx="2535555" cy="45910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altLang="zh-CN" sz="1100"/>
          </a:p>
          <a:p>
            <a:pPr marL="0" indent="0" algn="l">
              <a:lnSpc>
                <a:spcPct val="125000"/>
              </a:lnSpc>
              <a:defRPr/>
            </a:pPr>
            <a:r>
              <a:rPr 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10月：国庆保障与深度提升</a:t>
            </a:r>
          </a:p>
        </p:txBody>
      </p:sp>
      <p:cxnSp>
        <p:nvCxnSpPr>
          <p:cNvPr id="22" name="Connector 22"/>
          <p:cNvCxnSpPr/>
          <p:nvPr/>
        </p:nvCxnSpPr>
        <p:spPr>
          <a:xfrm flipV="1">
            <a:off x="952500" y="4822717"/>
            <a:ext cx="3194687" cy="3283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3" name="AutoShape 23"/>
          <p:cNvSpPr/>
          <p:nvPr/>
        </p:nvSpPr>
        <p:spPr>
          <a:xfrm>
            <a:off x="951865" y="4953000"/>
            <a:ext cx="3048635" cy="1016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buSzTx/>
              <a:buFont typeface="Arial" panose="020B0604020202020204" pitchFamily="34" charset="0"/>
              <a:buNone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核心任务： 开展国庆节前安全专项检查及假期服务保障，确保零投诉；</a:t>
            </a:r>
          </a:p>
          <a:p>
            <a:pPr indent="0" algn="l">
              <a:lnSpc>
                <a:spcPct val="100000"/>
              </a:lnSpc>
              <a:buSzTx/>
              <a:buFont typeface="Arial" panose="020B0604020202020204" pitchFamily="34" charset="0"/>
              <a:buNone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环境深化： 开展深度清洁标准培训，举办“文明宿舍评比”活动。</a:t>
            </a:r>
          </a:p>
          <a:p>
            <a:pPr indent="0" algn="l">
              <a:lnSpc>
                <a:spcPct val="100000"/>
              </a:lnSpc>
              <a:buSzTx/>
              <a:buFont typeface="Arial" panose="020B0604020202020204" pitchFamily="34" charset="0"/>
              <a:buNone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• 安全巡查： 对配电房、水泵房等重点区域进行系统性安全巡查，完成消防设施月度检查。</a:t>
            </a:r>
          </a:p>
        </p:txBody>
      </p:sp>
      <p:sp>
        <p:nvSpPr>
          <p:cNvPr id="29" name="AutoShape 10"/>
          <p:cNvSpPr/>
          <p:nvPr/>
        </p:nvSpPr>
        <p:spPr>
          <a:xfrm>
            <a:off x="4392930" y="419862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0" name="AutoShape 11"/>
          <p:cNvSpPr/>
          <p:nvPr/>
        </p:nvSpPr>
        <p:spPr>
          <a:xfrm>
            <a:off x="4583430" y="4380230"/>
            <a:ext cx="304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11月：消防演练与数据复盘</a:t>
            </a:r>
          </a:p>
        </p:txBody>
      </p:sp>
      <p:cxnSp>
        <p:nvCxnSpPr>
          <p:cNvPr id="31" name="Connector 12"/>
          <p:cNvCxnSpPr/>
          <p:nvPr/>
        </p:nvCxnSpPr>
        <p:spPr>
          <a:xfrm rot="-14323">
            <a:off x="4583443" y="4818380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2" name="AutoShape 13"/>
          <p:cNvSpPr/>
          <p:nvPr/>
        </p:nvSpPr>
        <p:spPr>
          <a:xfrm>
            <a:off x="4474845" y="4871720"/>
            <a:ext cx="3293110" cy="11823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171450" indent="-171450" algn="l">
              <a:lnSpc>
                <a:spcPct val="108000"/>
              </a:lnSpc>
              <a:buFont typeface="Arial" panose="020B0604020202020204" pitchFamily="34" charset="0"/>
              <a:buChar char="•"/>
              <a:defRPr/>
            </a:pPr>
            <a:endParaRPr lang="en-US" altLang="zh-CN" sz="1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0" indent="-171450" algn="l">
              <a:lnSpc>
                <a:spcPct val="108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核心任务： 组织全员消防安全月大型疏散演练及灭火器实操培训，开展秋冬季违禁电器专项检查整改；</a:t>
            </a:r>
          </a:p>
          <a:p>
            <a:pPr marL="171450" indent="-171450" algn="l">
              <a:lnSpc>
                <a:spcPct val="108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数据服务： 确保住宿晚归等数据报送准确率100%，完成11月水电费核对扣费及服务热线工单闭环；</a:t>
            </a:r>
          </a:p>
          <a:p>
            <a:pPr marL="171450" indent="-171450" algn="l">
              <a:lnSpc>
                <a:spcPct val="108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文明宣传： 开展“消除火患，共建平安”消防安全主题宣传。</a:t>
            </a:r>
          </a:p>
        </p:txBody>
      </p:sp>
      <p:sp>
        <p:nvSpPr>
          <p:cNvPr id="33" name="AutoShape 10"/>
          <p:cNvSpPr/>
          <p:nvPr/>
        </p:nvSpPr>
        <p:spPr>
          <a:xfrm>
            <a:off x="762635" y="419354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4" name="AutoShape 14"/>
          <p:cNvSpPr/>
          <p:nvPr/>
        </p:nvSpPr>
        <p:spPr>
          <a:xfrm>
            <a:off x="8030210" y="4171950"/>
            <a:ext cx="3429000" cy="1968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5" name="AutoShape 15"/>
          <p:cNvSpPr/>
          <p:nvPr/>
        </p:nvSpPr>
        <p:spPr>
          <a:xfrm>
            <a:off x="8030210" y="4171950"/>
            <a:ext cx="3429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6" name="AutoShape 16"/>
          <p:cNvSpPr/>
          <p:nvPr/>
        </p:nvSpPr>
        <p:spPr>
          <a:xfrm>
            <a:off x="8220710" y="4385310"/>
            <a:ext cx="3048000" cy="46863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12月：年终盘点与防冻应急</a:t>
            </a:r>
          </a:p>
          <a:p>
            <a:pPr marL="0" indent="0" algn="l">
              <a:lnSpc>
                <a:spcPct val="125000"/>
              </a:lnSpc>
              <a:defRPr/>
            </a:pPr>
            <a:endParaRPr lang="zh-CN" altLang="en-US" sz="1600" b="1">
              <a:solidFill>
                <a:srgbClr val="228B2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37" name="Connector 17"/>
          <p:cNvCxnSpPr/>
          <p:nvPr/>
        </p:nvCxnSpPr>
        <p:spPr>
          <a:xfrm rot="-14323">
            <a:off x="8220723" y="4800600"/>
            <a:ext cx="304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9" name="文本框 38"/>
          <p:cNvSpPr txBox="1"/>
          <p:nvPr/>
        </p:nvSpPr>
        <p:spPr>
          <a:xfrm>
            <a:off x="8074660" y="4916170"/>
            <a:ext cx="33559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核心任务： 完成极寒天气应急物资储备，进行年终安全、卫生、消防综合大检查；设立“考研加油站”暖冬活动。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内部管理： 召开本研学生座谈会，完成年度重点工作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专项教育： 开展冬季安全用电专题教育，涵盖违禁电器识别及初起火灾应急处置。</a:t>
            </a:r>
          </a:p>
        </p:txBody>
      </p:sp>
      <p:cxnSp>
        <p:nvCxnSpPr>
          <p:cNvPr id="20" name="Connector 4">
            <a:extLst>
              <a:ext uri="{FF2B5EF4-FFF2-40B4-BE49-F238E27FC236}">
                <a16:creationId xmlns:a16="http://schemas.microsoft.com/office/drawing/2014/main" id="{C7FFCE82-436D-A48F-729F-396897D70E80}"/>
              </a:ext>
            </a:extLst>
          </p:cNvPr>
          <p:cNvCxnSpPr/>
          <p:nvPr/>
        </p:nvCxnSpPr>
        <p:spPr>
          <a:xfrm rot="-4092">
            <a:off x="761996" y="1490346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id="{CA12833F-1A30-2333-7905-C252566C57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D9ABD86-F453-A563-341A-5D179D9D9F7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DA8D53-03AB-ABF6-5590-75DECBA31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5">
            <a:extLst>
              <a:ext uri="{FF2B5EF4-FFF2-40B4-BE49-F238E27FC236}">
                <a16:creationId xmlns:a16="http://schemas.microsoft.com/office/drawing/2014/main" id="{FB72C6BC-3A24-C632-AEC4-DEE7DE8368C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2335294"/>
            <a:ext cx="12192000" cy="1939204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A8A8B3B-E86B-9CA1-7F55-412B20B059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1CAF0026-3ED5-C259-6D84-B848A2492162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rot="5354166">
            <a:off x="1572895" y="2639737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Connector 13">
            <a:extLst>
              <a:ext uri="{FF2B5EF4-FFF2-40B4-BE49-F238E27FC236}">
                <a16:creationId xmlns:a16="http://schemas.microsoft.com/office/drawing/2014/main" id="{6CD423F9-2A13-3807-9C07-363931ECBD0D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rot="5354166">
            <a:off x="7163435" y="266450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Connector 28">
            <a:extLst>
              <a:ext uri="{FF2B5EF4-FFF2-40B4-BE49-F238E27FC236}">
                <a16:creationId xmlns:a16="http://schemas.microsoft.com/office/drawing/2014/main" id="{770DEA6A-9422-7064-86CD-C4A4BFC16127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rot="5354166">
            <a:off x="1572895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Connector 33">
            <a:extLst>
              <a:ext uri="{FF2B5EF4-FFF2-40B4-BE49-F238E27FC236}">
                <a16:creationId xmlns:a16="http://schemas.microsoft.com/office/drawing/2014/main" id="{B2BE9CBF-B326-3655-229C-3A2B52094A74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rot="5354166">
            <a:off x="7165340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AutoShape 11">
            <a:extLst>
              <a:ext uri="{FF2B5EF4-FFF2-40B4-BE49-F238E27FC236}">
                <a16:creationId xmlns:a16="http://schemas.microsoft.com/office/drawing/2014/main" id="{3F88E8EF-EB71-88A9-245D-B2441285FC1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-1181101" y="1591308"/>
            <a:ext cx="352426" cy="1531071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75DE4BAD-DBD4-86A4-D90E-EBEF25444944}"/>
              </a:ext>
            </a:extLst>
          </p:cNvPr>
          <p:cNvSpPr/>
          <p:nvPr/>
        </p:nvSpPr>
        <p:spPr>
          <a:xfrm>
            <a:off x="0" y="0"/>
            <a:ext cx="12192000" cy="6901265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3646943-C87E-5FDC-1071-1005DADA3C9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49" y="252520"/>
            <a:ext cx="2265120" cy="72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C653AFC3-B465-D331-F53F-8B3993C8D802}"/>
              </a:ext>
            </a:extLst>
          </p:cNvPr>
          <p:cNvPicPr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697" y="432520"/>
            <a:ext cx="3230875" cy="3600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EAC01D67-051E-BBA7-7E2B-13A7E7D09B2D}"/>
              </a:ext>
            </a:extLst>
          </p:cNvPr>
          <p:cNvSpPr txBox="1"/>
          <p:nvPr/>
        </p:nvSpPr>
        <p:spPr>
          <a:xfrm>
            <a:off x="1521609" y="2520105"/>
            <a:ext cx="187077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zh-CN" sz="9600" b="1" dirty="0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04</a:t>
            </a:r>
            <a:endParaRPr lang="en-US" altLang="zh-CN" sz="36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D2E52BC-BB6F-5F6E-DEAD-26869F0F7073}"/>
              </a:ext>
            </a:extLst>
          </p:cNvPr>
          <p:cNvSpPr txBox="1"/>
          <p:nvPr/>
        </p:nvSpPr>
        <p:spPr>
          <a:xfrm>
            <a:off x="3947764" y="2797103"/>
            <a:ext cx="429647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总结与展望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827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20733" y="736600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4.1 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总结与展望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4" name="AutoShape 4"/>
          <p:cNvSpPr/>
          <p:nvPr>
            <p:custDataLst>
              <p:tags r:id="rId1"/>
            </p:custDataLst>
          </p:nvPr>
        </p:nvSpPr>
        <p:spPr>
          <a:xfrm>
            <a:off x="762000" y="1905000"/>
            <a:ext cx="5207000" cy="3556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>
            <p:custDataLst>
              <p:tags r:id="rId2"/>
            </p:custDataLst>
          </p:nvPr>
        </p:nvSpPr>
        <p:spPr>
          <a:xfrm>
            <a:off x="762000" y="1905000"/>
            <a:ext cx="76200" cy="3556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/>
          <p:cNvSpPr/>
          <p:nvPr>
            <p:custDataLst>
              <p:tags r:id="rId3"/>
            </p:custDataLst>
          </p:nvPr>
        </p:nvSpPr>
        <p:spPr>
          <a:xfrm>
            <a:off x="1079500" y="2095500"/>
            <a:ext cx="4572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0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01 上半年工作总结</a:t>
            </a:r>
            <a:endParaRPr lang="en-US" sz="1100"/>
          </a:p>
        </p:txBody>
      </p:sp>
      <p:cxnSp>
        <p:nvCxnSpPr>
          <p:cNvPr id="7" name="Connector 7"/>
          <p:cNvCxnSpPr/>
          <p:nvPr>
            <p:custDataLst>
              <p:tags r:id="rId4"/>
            </p:custDataLst>
          </p:nvPr>
        </p:nvCxnSpPr>
        <p:spPr>
          <a:xfrm rot="-9549">
            <a:off x="1079509" y="2724150"/>
            <a:ext cx="457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" name="AutoShape 8"/>
          <p:cNvSpPr/>
          <p:nvPr>
            <p:custDataLst>
              <p:tags r:id="rId5"/>
            </p:custDataLst>
          </p:nvPr>
        </p:nvSpPr>
        <p:spPr>
          <a:xfrm>
            <a:off x="1079500" y="2984500"/>
            <a:ext cx="4572000" cy="215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在学校</a:t>
            </a:r>
            <a:r>
              <a:rPr lang="zh-CN" alt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各部门的</a:t>
            </a:r>
            <a:r>
              <a:rPr 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领导下，</a:t>
            </a:r>
            <a:r>
              <a:rPr lang="zh-CN" alt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保利物业</a:t>
            </a:r>
            <a:r>
              <a:rPr 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全体员工凝心聚力，在安全保障、服务品质、环境优化和</a:t>
            </a:r>
            <a:r>
              <a:rPr lang="zh-CN" alt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文化建设</a:t>
            </a:r>
            <a:r>
              <a:rPr 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设等维度扎实推进各项工作，取得了阶段性成果。我们深刻认识到，成绩的取得离不开学校各部门的通力协作与大力支持，更离不开全体师生的充分理解与积极配合。</a:t>
            </a:r>
            <a:endParaRPr lang="en-US" sz="1100"/>
          </a:p>
        </p:txBody>
      </p:sp>
      <p:sp>
        <p:nvSpPr>
          <p:cNvPr id="9" name="AutoShape 9"/>
          <p:cNvSpPr/>
          <p:nvPr>
            <p:custDataLst>
              <p:tags r:id="rId6"/>
            </p:custDataLst>
          </p:nvPr>
        </p:nvSpPr>
        <p:spPr>
          <a:xfrm>
            <a:off x="6223000" y="1905000"/>
            <a:ext cx="5207000" cy="3556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>
            <p:custDataLst>
              <p:tags r:id="rId7"/>
            </p:custDataLst>
          </p:nvPr>
        </p:nvSpPr>
        <p:spPr>
          <a:xfrm>
            <a:off x="6223000" y="1905000"/>
            <a:ext cx="76200" cy="3556000"/>
          </a:xfrm>
          <a:prstGeom prst="roundRect">
            <a:avLst>
              <a:gd name="adj" fmla="val 0"/>
            </a:avLst>
          </a:prstGeom>
          <a:solidFill>
            <a:srgbClr val="228B22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1" name="AutoShape 11"/>
          <p:cNvSpPr/>
          <p:nvPr>
            <p:custDataLst>
              <p:tags r:id="rId8"/>
            </p:custDataLst>
          </p:nvPr>
        </p:nvSpPr>
        <p:spPr>
          <a:xfrm>
            <a:off x="6540500" y="2095500"/>
            <a:ext cx="4572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000" b="1" i="0" u="none" strike="noStrike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02 下半年未来展望</a:t>
            </a:r>
            <a:endParaRPr lang="en-US" sz="1100"/>
          </a:p>
        </p:txBody>
      </p:sp>
      <p:cxnSp>
        <p:nvCxnSpPr>
          <p:cNvPr id="12" name="Connector 12"/>
          <p:cNvCxnSpPr/>
          <p:nvPr>
            <p:custDataLst>
              <p:tags r:id="rId9"/>
            </p:custDataLst>
          </p:nvPr>
        </p:nvCxnSpPr>
        <p:spPr>
          <a:xfrm rot="-9549">
            <a:off x="6540509" y="2724150"/>
            <a:ext cx="457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3" name="AutoShape 13"/>
          <p:cNvSpPr/>
          <p:nvPr>
            <p:custDataLst>
              <p:tags r:id="rId10"/>
            </p:custDataLst>
          </p:nvPr>
        </p:nvSpPr>
        <p:spPr>
          <a:xfrm>
            <a:off x="6540500" y="2984500"/>
            <a:ext cx="4572000" cy="215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400" b="0" i="0" u="none" strike="noStrike">
                <a:solidFill>
                  <a:srgbClr val="4B4B4B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下半年，我们将以更饱满的热情、更务实的作风直面挑战、勇于创新。始终坚守“服务育人”的初心，紧紧围绕师生需求优化服务细节，持续提升公寓管理的精细化与智慧化水平，全力将学生公寓打造为安全、舒适、温馨、和谐的“第二家园”。</a:t>
            </a:r>
            <a:endParaRPr lang="en-US" sz="1100"/>
          </a:p>
        </p:txBody>
      </p:sp>
      <p:sp>
        <p:nvSpPr>
          <p:cNvPr id="14" name="AutoShape 14"/>
          <p:cNvSpPr/>
          <p:nvPr/>
        </p:nvSpPr>
        <p:spPr>
          <a:xfrm>
            <a:off x="762000" y="5778500"/>
            <a:ext cx="10668000" cy="762000"/>
          </a:xfrm>
          <a:prstGeom prst="roundRect">
            <a:avLst>
              <a:gd name="adj" fmla="val 0"/>
            </a:avLst>
          </a:prstGeom>
          <a:solidFill>
            <a:srgbClr val="228B22">
              <a:alpha val="1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1016000" y="5943600"/>
            <a:ext cx="431800" cy="431800"/>
          </a:xfrm>
          <a:prstGeom prst="rect">
            <a:avLst/>
          </a:prstGeom>
        </p:spPr>
      </p:pic>
      <p:sp>
        <p:nvSpPr>
          <p:cNvPr id="16" name="AutoShape 16"/>
          <p:cNvSpPr/>
          <p:nvPr/>
        </p:nvSpPr>
        <p:spPr>
          <a:xfrm>
            <a:off x="1651000" y="5867400"/>
            <a:ext cx="9525000" cy="584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17000"/>
              </a:lnSpc>
              <a:defRPr/>
            </a:pPr>
            <a:r>
              <a:rPr lang="en-US" sz="1400" b="0" i="0" u="none" strike="noStrike">
                <a:solidFill>
                  <a:srgbClr val="333333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以师生满意为根本追求，为建设世界一流大学提供坚实可靠的后勤服务保障，让“第二家园”更有温度、更具品质。</a:t>
            </a:r>
            <a:endParaRPr lang="en-US" sz="1100"/>
          </a:p>
        </p:txBody>
      </p:sp>
      <p:cxnSp>
        <p:nvCxnSpPr>
          <p:cNvPr id="39" name="Connector 4"/>
          <p:cNvCxnSpPr/>
          <p:nvPr/>
        </p:nvCxnSpPr>
        <p:spPr>
          <a:xfrm rot="-4092">
            <a:off x="720729" y="140335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" name="图片 16">
            <a:extLst>
              <a:ext uri="{FF2B5EF4-FFF2-40B4-BE49-F238E27FC236}">
                <a16:creationId xmlns:a16="http://schemas.microsoft.com/office/drawing/2014/main" id="{4AB2BE37-DEB8-C633-B2C8-22DEE903549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65" y="373803"/>
            <a:ext cx="3231032" cy="360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76B81CDA-0343-1105-F816-9B29D69315B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38" y="196246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C5685E-7F07-C9DB-B3EE-C81A39B72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2D897CEE-B52B-29F6-EC27-1E423384AA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  <a:alpha val="70000"/>
            </a:scheme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8EC47F3D-AD62-2A39-C593-789A61D0C4D0}"/>
              </a:ext>
            </a:extLst>
          </p:cNvPr>
          <p:cNvSpPr/>
          <p:nvPr/>
        </p:nvSpPr>
        <p:spPr>
          <a:xfrm>
            <a:off x="1" y="774055"/>
            <a:ext cx="12191999" cy="889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25000"/>
              </a:lnSpc>
              <a:defRPr/>
            </a:pPr>
            <a:r>
              <a:rPr lang="en-US" sz="4800" b="1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   感 谢 聆 听 ！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53881969-80E6-450F-F878-B2542DCAA3D8}"/>
              </a:ext>
            </a:extLst>
          </p:cNvPr>
          <p:cNvSpPr/>
          <p:nvPr/>
        </p:nvSpPr>
        <p:spPr>
          <a:xfrm>
            <a:off x="5034507" y="-225019"/>
            <a:ext cx="1016000" cy="508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445DBC9E-C2AA-D557-5D0E-93F0E4B1FC7F}"/>
              </a:ext>
            </a:extLst>
          </p:cNvPr>
          <p:cNvSpPr/>
          <p:nvPr/>
        </p:nvSpPr>
        <p:spPr>
          <a:xfrm>
            <a:off x="987495" y="5327650"/>
            <a:ext cx="10126023" cy="513687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25000"/>
              </a:lnSpc>
              <a:defRPr/>
            </a:pPr>
            <a:r>
              <a:rPr lang="en-US" sz="2000" b="0" i="0" u="none" strike="noStrike" dirty="0" err="1">
                <a:solidFill>
                  <a:srgbClr val="D4AE8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欢迎各位领导、老师、同学提出宝贵意见和建议，帮助我们不断改进工作，精进专业能力</a:t>
            </a:r>
            <a:endParaRPr lang="en-US" sz="1200" dirty="0">
              <a:solidFill>
                <a:srgbClr val="D4AE8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453DFCE-0CF9-D9AF-D3E4-239A8CA281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399" y="1989000"/>
            <a:ext cx="302920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5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A351DE-A796-D4CC-F94E-681A3097D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5">
            <a:extLst>
              <a:ext uri="{FF2B5EF4-FFF2-40B4-BE49-F238E27FC236}">
                <a16:creationId xmlns:a16="http://schemas.microsoft.com/office/drawing/2014/main" id="{9D80251E-DBCD-383D-75B5-E5D80338143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2308474"/>
            <a:ext cx="12192000" cy="1939204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65956C10-CEF8-E53F-B335-0EA947BA6C0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648E60D4-4950-2935-79D4-B7A36543C127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rot="5354166">
            <a:off x="1572895" y="2639737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Connector 13">
            <a:extLst>
              <a:ext uri="{FF2B5EF4-FFF2-40B4-BE49-F238E27FC236}">
                <a16:creationId xmlns:a16="http://schemas.microsoft.com/office/drawing/2014/main" id="{20125FD9-7ACF-B4E6-A931-74022EEE87E4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rot="5354166">
            <a:off x="7163435" y="266450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Connector 28">
            <a:extLst>
              <a:ext uri="{FF2B5EF4-FFF2-40B4-BE49-F238E27FC236}">
                <a16:creationId xmlns:a16="http://schemas.microsoft.com/office/drawing/2014/main" id="{CDBFDA28-D7F4-4C58-BF2C-1FDDD2DAD6DA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rot="5354166">
            <a:off x="1572895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Connector 33">
            <a:extLst>
              <a:ext uri="{FF2B5EF4-FFF2-40B4-BE49-F238E27FC236}">
                <a16:creationId xmlns:a16="http://schemas.microsoft.com/office/drawing/2014/main" id="{AE1AD50C-E609-AF1B-CB5A-14608E67198B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rot="5354166">
            <a:off x="7165340" y="4953042"/>
            <a:ext cx="952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AutoShape 2">
            <a:extLst>
              <a:ext uri="{FF2B5EF4-FFF2-40B4-BE49-F238E27FC236}">
                <a16:creationId xmlns:a16="http://schemas.microsoft.com/office/drawing/2014/main" id="{EAC367FD-CF05-4119-9E5C-D77090BEF092}"/>
              </a:ext>
            </a:extLst>
          </p:cNvPr>
          <p:cNvSpPr/>
          <p:nvPr/>
        </p:nvSpPr>
        <p:spPr>
          <a:xfrm>
            <a:off x="0" y="0"/>
            <a:ext cx="12192000" cy="6901265"/>
          </a:xfrm>
          <a:prstGeom prst="roundRect">
            <a:avLst>
              <a:gd name="adj" fmla="val 0"/>
            </a:avLst>
          </a:prstGeom>
          <a:solidFill>
            <a:srgbClr val="228B22">
              <a:alpha val="7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BD1F77F-A4F2-E5F3-DC0E-B97BEA55324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49" y="252520"/>
            <a:ext cx="2265120" cy="72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95DBBBF-DD2B-4AFA-59D5-143834FE5156}"/>
              </a:ext>
            </a:extLst>
          </p:cNvPr>
          <p:cNvPicPr>
            <a:picLocks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697" y="432520"/>
            <a:ext cx="3230875" cy="36000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A8761052-D014-5E06-1C15-9C5F2CA2D119}"/>
              </a:ext>
            </a:extLst>
          </p:cNvPr>
          <p:cNvSpPr txBox="1"/>
          <p:nvPr/>
        </p:nvSpPr>
        <p:spPr>
          <a:xfrm>
            <a:off x="1521609" y="2520105"/>
            <a:ext cx="1870779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zh-CN" sz="9600" b="1" dirty="0">
                <a:solidFill>
                  <a:srgbClr val="228B22">
                    <a:alpha val="40000"/>
                  </a:srgbClr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01</a:t>
            </a:r>
            <a:endParaRPr lang="en-US" altLang="zh-CN" sz="36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B07A240-3490-EEB2-F131-BED6F23C0CB0}"/>
              </a:ext>
            </a:extLst>
          </p:cNvPr>
          <p:cNvSpPr txBox="1"/>
          <p:nvPr/>
        </p:nvSpPr>
        <p:spPr>
          <a:xfrm>
            <a:off x="4351597" y="2797103"/>
            <a:ext cx="6550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整体</a:t>
            </a:r>
            <a:r>
              <a:rPr lang="en-US" altLang="zh-CN" sz="6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工作概述</a:t>
            </a:r>
            <a:endParaRPr lang="en-US" altLang="zh-CN" sz="6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33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28049" y="-9349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/>
          <p:cNvSpPr/>
          <p:nvPr/>
        </p:nvSpPr>
        <p:spPr>
          <a:xfrm>
            <a:off x="579119" y="870491"/>
            <a:ext cx="10743400" cy="59595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1.1  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上半年工作总体概述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655320" y="1840581"/>
            <a:ext cx="11164504" cy="1485377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/>
        </p:nvSpPr>
        <p:spPr>
          <a:xfrm>
            <a:off x="579119" y="2013114"/>
            <a:ext cx="76200" cy="12065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AutoShape 6"/>
          <p:cNvSpPr/>
          <p:nvPr>
            <p:custDataLst>
              <p:tags r:id="rId1"/>
            </p:custDataLst>
          </p:nvPr>
        </p:nvSpPr>
        <p:spPr>
          <a:xfrm>
            <a:off x="837971" y="1886828"/>
            <a:ext cx="10799201" cy="1506002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上半年，保利物业锚定四大核心目标，以师生需求为导向，构建并优化全链条精细化服务体系，筑牢后勤服务保障网，赋能提升服务团队专业能力。服务覆盖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个片区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101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栋公寓，实现区域服务标准统一、响应快速。累计为2.4万学生提供多场景服务，通过多种响应举措，实现服务质量与效率双提升，增强师生居住幸福感与满意度。</a:t>
            </a:r>
          </a:p>
        </p:txBody>
      </p:sp>
      <p:sp>
        <p:nvSpPr>
          <p:cNvPr id="7" name="AutoShape 7"/>
          <p:cNvSpPr/>
          <p:nvPr>
            <p:custDataLst>
              <p:tags r:id="rId2"/>
            </p:custDataLst>
          </p:nvPr>
        </p:nvSpPr>
        <p:spPr>
          <a:xfrm>
            <a:off x="607204" y="3454041"/>
            <a:ext cx="2476500" cy="1587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8" name="Picture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7"/>
              </a:ext>
            </a:extLst>
          </a:blip>
          <a:stretch>
            <a:fillRect/>
          </a:stretch>
        </p:blipFill>
        <p:spPr>
          <a:xfrm>
            <a:off x="817750" y="3614696"/>
            <a:ext cx="304800" cy="304800"/>
          </a:xfrm>
          <a:prstGeom prst="rect">
            <a:avLst/>
          </a:prstGeom>
        </p:spPr>
      </p:pic>
      <p:sp>
        <p:nvSpPr>
          <p:cNvPr id="9" name="AutoShape 9"/>
          <p:cNvSpPr/>
          <p:nvPr>
            <p:custDataLst>
              <p:tags r:id="rId4"/>
            </p:custDataLst>
          </p:nvPr>
        </p:nvSpPr>
        <p:spPr>
          <a:xfrm>
            <a:off x="1262250" y="3589296"/>
            <a:ext cx="1714500" cy="3556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 i="0" u="none" strike="noStrike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安全目标</a:t>
            </a:r>
            <a:endParaRPr lang="en-US" sz="1100" dirty="0"/>
          </a:p>
        </p:txBody>
      </p:sp>
      <p:cxnSp>
        <p:nvCxnSpPr>
          <p:cNvPr id="10" name="Connector 10"/>
          <p:cNvCxnSpPr/>
          <p:nvPr>
            <p:custDataLst>
              <p:tags r:id="rId5"/>
            </p:custDataLst>
          </p:nvPr>
        </p:nvCxnSpPr>
        <p:spPr>
          <a:xfrm rot="-20834">
            <a:off x="856269" y="4090946"/>
            <a:ext cx="2095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AutoShape 11"/>
          <p:cNvSpPr/>
          <p:nvPr>
            <p:custDataLst>
              <p:tags r:id="rId6"/>
            </p:custDataLst>
          </p:nvPr>
        </p:nvSpPr>
        <p:spPr>
          <a:xfrm>
            <a:off x="783125" y="4224296"/>
            <a:ext cx="22225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实现“</a:t>
            </a:r>
            <a:r>
              <a:rPr lang="en-US" sz="1200" b="0" i="0" u="none" strike="noStrike" dirty="0" err="1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零重大安全责任事故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”，</a:t>
            </a:r>
            <a:r>
              <a:rPr lang="en-US" sz="1200" b="0" i="0" u="none" strike="noStrike" dirty="0" err="1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消防安全隐患排查细致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，</a:t>
            </a:r>
            <a:r>
              <a:rPr lang="zh-CN" alt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覆盖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率达</a:t>
            </a:r>
            <a:r>
              <a:rPr lang="en-US" sz="1600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100%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，</a:t>
            </a:r>
            <a:r>
              <a:rPr lang="en-US" sz="1200" b="0" i="0" u="none" strike="noStrike" dirty="0" err="1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筑牢安全防线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。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</a:endParaRPr>
          </a:p>
        </p:txBody>
      </p:sp>
      <p:sp>
        <p:nvSpPr>
          <p:cNvPr id="12" name="AutoShape 12"/>
          <p:cNvSpPr/>
          <p:nvPr>
            <p:custDataLst>
              <p:tags r:id="rId7"/>
            </p:custDataLst>
          </p:nvPr>
        </p:nvSpPr>
        <p:spPr>
          <a:xfrm>
            <a:off x="3454926" y="3433115"/>
            <a:ext cx="2476500" cy="1587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3" name="Picture 1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8"/>
              </a:ext>
            </a:extLst>
          </a:blip>
          <a:stretch>
            <a:fillRect/>
          </a:stretch>
        </p:blipFill>
        <p:spPr>
          <a:xfrm>
            <a:off x="3683000" y="3614696"/>
            <a:ext cx="304800" cy="304800"/>
          </a:xfrm>
          <a:prstGeom prst="rect">
            <a:avLst/>
          </a:prstGeom>
        </p:spPr>
      </p:pic>
      <p:sp>
        <p:nvSpPr>
          <p:cNvPr id="14" name="AutoShape 14"/>
          <p:cNvSpPr/>
          <p:nvPr>
            <p:custDataLst>
              <p:tags r:id="rId9"/>
            </p:custDataLst>
          </p:nvPr>
        </p:nvSpPr>
        <p:spPr>
          <a:xfrm>
            <a:off x="4100830" y="3559451"/>
            <a:ext cx="1714500" cy="3556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 i="0" u="none" strike="noStrike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服务目标</a:t>
            </a:r>
            <a:endParaRPr lang="en-US" sz="1100" dirty="0"/>
          </a:p>
        </p:txBody>
      </p:sp>
      <p:cxnSp>
        <p:nvCxnSpPr>
          <p:cNvPr id="15" name="Connector 15"/>
          <p:cNvCxnSpPr/>
          <p:nvPr>
            <p:custDataLst>
              <p:tags r:id="rId10"/>
            </p:custDataLst>
          </p:nvPr>
        </p:nvCxnSpPr>
        <p:spPr>
          <a:xfrm rot="-20834">
            <a:off x="3683019" y="4090946"/>
            <a:ext cx="2095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AutoShape 16"/>
          <p:cNvSpPr/>
          <p:nvPr>
            <p:custDataLst>
              <p:tags r:id="rId11"/>
            </p:custDataLst>
          </p:nvPr>
        </p:nvSpPr>
        <p:spPr>
          <a:xfrm>
            <a:off x="3619500" y="4224296"/>
            <a:ext cx="22225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报修响应及时率≥98%，处理满意率≥95%，</a:t>
            </a:r>
            <a:r>
              <a:rPr lang="en-US" sz="1200" b="0" i="0" u="none" strike="noStrike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聚焦师生需求，推动学生总体满意度稳步提升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。</a:t>
            </a:r>
            <a:endParaRPr lang="en-US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AutoShape 17"/>
          <p:cNvSpPr/>
          <p:nvPr>
            <p:custDataLst>
              <p:tags r:id="rId12"/>
            </p:custDataLst>
          </p:nvPr>
        </p:nvSpPr>
        <p:spPr>
          <a:xfrm>
            <a:off x="6302648" y="3419651"/>
            <a:ext cx="2476500" cy="1587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8" name="Picture 1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9"/>
              </a:ext>
            </a:extLst>
          </a:blip>
          <a:stretch>
            <a:fillRect/>
          </a:stretch>
        </p:blipFill>
        <p:spPr>
          <a:xfrm>
            <a:off x="6529000" y="3614696"/>
            <a:ext cx="304800" cy="304800"/>
          </a:xfrm>
          <a:prstGeom prst="rect">
            <a:avLst/>
          </a:prstGeom>
        </p:spPr>
      </p:pic>
      <p:sp>
        <p:nvSpPr>
          <p:cNvPr id="19" name="AutoShape 19"/>
          <p:cNvSpPr/>
          <p:nvPr>
            <p:custDataLst>
              <p:tags r:id="rId14"/>
            </p:custDataLst>
          </p:nvPr>
        </p:nvSpPr>
        <p:spPr>
          <a:xfrm>
            <a:off x="6973500" y="3589296"/>
            <a:ext cx="1714500" cy="3556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环境目标</a:t>
            </a:r>
            <a:endParaRPr lang="en-US" sz="1100" dirty="0"/>
          </a:p>
        </p:txBody>
      </p:sp>
      <p:cxnSp>
        <p:nvCxnSpPr>
          <p:cNvPr id="20" name="Connector 20"/>
          <p:cNvCxnSpPr/>
          <p:nvPr>
            <p:custDataLst>
              <p:tags r:id="rId15"/>
            </p:custDataLst>
          </p:nvPr>
        </p:nvCxnSpPr>
        <p:spPr>
          <a:xfrm rot="-20834">
            <a:off x="6529019" y="4074436"/>
            <a:ext cx="2095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AutoShape 21"/>
          <p:cNvSpPr/>
          <p:nvPr>
            <p:custDataLst>
              <p:tags r:id="rId16"/>
            </p:custDataLst>
          </p:nvPr>
        </p:nvSpPr>
        <p:spPr>
          <a:xfrm>
            <a:off x="6465501" y="4224296"/>
            <a:ext cx="22225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聚焦公共区域环境，实现保洁无死角、安全零隐患。通过常态化消杀与巡查，确保楼道畅通、环境整洁</a:t>
            </a:r>
            <a:r>
              <a:rPr lang="zh-CN" altLang="en-US" sz="1200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。</a:t>
            </a:r>
          </a:p>
        </p:txBody>
      </p:sp>
      <p:sp>
        <p:nvSpPr>
          <p:cNvPr id="22" name="AutoShape 22"/>
          <p:cNvSpPr/>
          <p:nvPr>
            <p:custDataLst>
              <p:tags r:id="rId17"/>
            </p:custDataLst>
          </p:nvPr>
        </p:nvSpPr>
        <p:spPr>
          <a:xfrm>
            <a:off x="9150370" y="3419651"/>
            <a:ext cx="2476500" cy="15875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3" name="Picture 23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0"/>
              </a:ext>
            </a:extLst>
          </a:blip>
          <a:stretch>
            <a:fillRect/>
          </a:stretch>
        </p:blipFill>
        <p:spPr>
          <a:xfrm>
            <a:off x="9384625" y="3614696"/>
            <a:ext cx="304800" cy="304800"/>
          </a:xfrm>
          <a:prstGeom prst="rect">
            <a:avLst/>
          </a:prstGeom>
        </p:spPr>
      </p:pic>
      <p:sp>
        <p:nvSpPr>
          <p:cNvPr id="24" name="AutoShape 24"/>
          <p:cNvSpPr/>
          <p:nvPr>
            <p:custDataLst>
              <p:tags r:id="rId19"/>
            </p:custDataLst>
          </p:nvPr>
        </p:nvSpPr>
        <p:spPr>
          <a:xfrm>
            <a:off x="9829125" y="3589296"/>
            <a:ext cx="1714500" cy="3556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1600" b="1" i="0" u="none" strike="noStrike" dirty="0" err="1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育人目标</a:t>
            </a:r>
            <a:endParaRPr lang="en-US" sz="1100" dirty="0"/>
          </a:p>
        </p:txBody>
      </p:sp>
      <p:cxnSp>
        <p:nvCxnSpPr>
          <p:cNvPr id="25" name="Connector 25"/>
          <p:cNvCxnSpPr/>
          <p:nvPr>
            <p:custDataLst>
              <p:tags r:id="rId20"/>
            </p:custDataLst>
          </p:nvPr>
        </p:nvCxnSpPr>
        <p:spPr>
          <a:xfrm rot="-20834">
            <a:off x="9384625" y="4076855"/>
            <a:ext cx="20955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AutoShape 26"/>
          <p:cNvSpPr/>
          <p:nvPr>
            <p:custDataLst>
              <p:tags r:id="rId21"/>
            </p:custDataLst>
          </p:nvPr>
        </p:nvSpPr>
        <p:spPr>
          <a:xfrm>
            <a:off x="9321125" y="4224296"/>
            <a:ext cx="2222500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200" b="0" i="0" u="none" strike="noStrike" dirty="0" err="1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深耕社区文化建设，开展多元主题活动，营造积极向上、和谐温馨的公寓文化氛围</a:t>
            </a:r>
            <a:r>
              <a:rPr lang="en-US" sz="1200" b="0" i="0" u="none" strike="noStrike" dirty="0">
                <a:solidFill>
                  <a:srgbClr val="555555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。</a:t>
            </a:r>
            <a:endParaRPr lang="en-US" sz="1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7" name="Connector 27"/>
          <p:cNvCxnSpPr/>
          <p:nvPr>
            <p:custDataLst>
              <p:tags r:id="rId22"/>
            </p:custDataLst>
          </p:nvPr>
        </p:nvCxnSpPr>
        <p:spPr>
          <a:xfrm rot="-4092">
            <a:off x="762004" y="5083810"/>
            <a:ext cx="10668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8" name="AutoShape 28"/>
          <p:cNvSpPr/>
          <p:nvPr>
            <p:custDataLst>
              <p:tags r:id="rId23"/>
            </p:custDataLst>
          </p:nvPr>
        </p:nvSpPr>
        <p:spPr>
          <a:xfrm>
            <a:off x="627250" y="5190667"/>
            <a:ext cx="24765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25000"/>
              </a:lnSpc>
              <a:defRPr/>
            </a:pPr>
            <a:r>
              <a:rPr lang="en-US" sz="24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101</a:t>
            </a:r>
            <a:r>
              <a:rPr lang="zh-CN" altLang="en-US" sz="24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栋</a:t>
            </a:r>
          </a:p>
        </p:txBody>
      </p:sp>
      <p:sp>
        <p:nvSpPr>
          <p:cNvPr id="29" name="AutoShape 29"/>
          <p:cNvSpPr/>
          <p:nvPr>
            <p:custDataLst>
              <p:tags r:id="rId24"/>
            </p:custDataLst>
          </p:nvPr>
        </p:nvSpPr>
        <p:spPr>
          <a:xfrm>
            <a:off x="627250" y="5825667"/>
            <a:ext cx="2476500" cy="589029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zh-CN" altLang="en-US" sz="1200" b="0" i="0" u="none" strike="noStrike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每日安全巡查</a:t>
            </a:r>
            <a:r>
              <a:rPr lang="en-US" sz="1200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3次</a:t>
            </a:r>
            <a:r>
              <a:rPr lang="zh-CN" altLang="en-US" sz="1200" b="0" i="0" u="none" strike="noStrike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，</a:t>
            </a:r>
            <a:r>
              <a:rPr lang="zh-CN" altLang="en-US" sz="12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每月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1次</a:t>
            </a:r>
            <a:r>
              <a:rPr lang="zh-CN" altLang="en-US" sz="12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消防设施全面专项检查，覆盖率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100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%</a:t>
            </a: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Connector 30"/>
          <p:cNvCxnSpPr/>
          <p:nvPr>
            <p:custDataLst>
              <p:tags r:id="rId25"/>
            </p:custDataLst>
          </p:nvPr>
        </p:nvCxnSpPr>
        <p:spPr>
          <a:xfrm rot="5357030">
            <a:off x="2765640" y="5708690"/>
            <a:ext cx="1016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000000">
                <a:alpha val="1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AutoShape 31"/>
          <p:cNvSpPr/>
          <p:nvPr>
            <p:custDataLst>
              <p:tags r:id="rId26"/>
            </p:custDataLst>
          </p:nvPr>
        </p:nvSpPr>
        <p:spPr>
          <a:xfrm>
            <a:off x="3492500" y="5190667"/>
            <a:ext cx="24765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25000"/>
              </a:lnSpc>
              <a:defRPr/>
            </a:pPr>
            <a:r>
              <a:rPr lang="en-US" sz="24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98%</a:t>
            </a:r>
            <a:endParaRPr lang="en-US" sz="1100" dirty="0"/>
          </a:p>
        </p:txBody>
      </p:sp>
      <p:sp>
        <p:nvSpPr>
          <p:cNvPr id="32" name="AutoShape 32"/>
          <p:cNvSpPr/>
          <p:nvPr>
            <p:custDataLst>
              <p:tags r:id="rId27"/>
            </p:custDataLst>
          </p:nvPr>
        </p:nvSpPr>
        <p:spPr>
          <a:xfrm>
            <a:off x="3531000" y="5827513"/>
            <a:ext cx="2452575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200" b="0" i="0" u="none" strike="noStrike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处理报修</a:t>
            </a:r>
            <a:r>
              <a:rPr lang="en-US" sz="1200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2531+</a:t>
            </a:r>
            <a:r>
              <a:rPr lang="en-US" sz="1200" b="0" i="0" u="none" strike="noStrike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单，平均响应</a:t>
            </a:r>
            <a:r>
              <a:rPr lang="en-US" sz="1200" b="1" i="0" u="none" strike="noStrike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10</a:t>
            </a:r>
            <a:r>
              <a:rPr lang="en-US" sz="1200" b="0" i="0" u="none" strike="noStrike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Noto Sans SC" panose="020B0200000000000000" charset="-122"/>
              </a:rPr>
              <a:t>分钟，服务获好评。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Connector 33"/>
          <p:cNvCxnSpPr/>
          <p:nvPr>
            <p:custDataLst>
              <p:tags r:id="rId28"/>
            </p:custDataLst>
          </p:nvPr>
        </p:nvCxnSpPr>
        <p:spPr>
          <a:xfrm rot="5357030">
            <a:off x="5572651" y="5695130"/>
            <a:ext cx="1016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000000">
                <a:alpha val="1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" name="AutoShape 34"/>
          <p:cNvSpPr/>
          <p:nvPr>
            <p:custDataLst>
              <p:tags r:id="rId29"/>
            </p:custDataLst>
          </p:nvPr>
        </p:nvSpPr>
        <p:spPr>
          <a:xfrm>
            <a:off x="6335312" y="5190667"/>
            <a:ext cx="24765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/>
            <a:r>
              <a:rPr lang="en-US" sz="2400" b="1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346205㎡</a:t>
            </a:r>
            <a:endParaRPr lang="en-US" sz="1100" dirty="0"/>
          </a:p>
        </p:txBody>
      </p:sp>
      <p:sp>
        <p:nvSpPr>
          <p:cNvPr id="35" name="AutoShape 35"/>
          <p:cNvSpPr/>
          <p:nvPr>
            <p:custDataLst>
              <p:tags r:id="rId30"/>
            </p:custDataLst>
          </p:nvPr>
        </p:nvSpPr>
        <p:spPr>
          <a:xfrm>
            <a:off x="6377000" y="5825667"/>
            <a:ext cx="24765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2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每日高频率使用区域进行每日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2次</a:t>
            </a:r>
            <a:r>
              <a:rPr lang="en-US" sz="12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的重点保洁，每月</a:t>
            </a: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4次</a:t>
            </a:r>
            <a:r>
              <a:rPr lang="en-US" sz="12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全覆盖消杀</a:t>
            </a:r>
          </a:p>
        </p:txBody>
      </p:sp>
      <p:cxnSp>
        <p:nvCxnSpPr>
          <p:cNvPr id="36" name="Connector 36"/>
          <p:cNvCxnSpPr/>
          <p:nvPr>
            <p:custDataLst>
              <p:tags r:id="rId31"/>
            </p:custDataLst>
          </p:nvPr>
        </p:nvCxnSpPr>
        <p:spPr>
          <a:xfrm rot="5357030">
            <a:off x="8469964" y="5721607"/>
            <a:ext cx="1016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000000">
                <a:alpha val="1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AutoShape 37"/>
          <p:cNvSpPr/>
          <p:nvPr>
            <p:custDataLst>
              <p:tags r:id="rId32"/>
            </p:custDataLst>
          </p:nvPr>
        </p:nvSpPr>
        <p:spPr>
          <a:xfrm>
            <a:off x="9194125" y="5190667"/>
            <a:ext cx="24765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25000"/>
              </a:lnSpc>
              <a:defRPr/>
            </a:pPr>
            <a:r>
              <a:rPr lang="en-US" sz="24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24000+</a:t>
            </a:r>
            <a:endParaRPr lang="en-US" sz="1100" dirty="0"/>
          </a:p>
        </p:txBody>
      </p:sp>
      <p:sp>
        <p:nvSpPr>
          <p:cNvPr id="38" name="AutoShape 38"/>
          <p:cNvSpPr/>
          <p:nvPr>
            <p:custDataLst>
              <p:tags r:id="rId33"/>
            </p:custDataLst>
          </p:nvPr>
        </p:nvSpPr>
        <p:spPr>
          <a:xfrm>
            <a:off x="9232625" y="5779696"/>
            <a:ext cx="24765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200" dirty="0" err="1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C" panose="020B0200000000000000" charset="-122"/>
                <a:sym typeface="+mn-ea"/>
              </a:rPr>
              <a:t>涵盖住宿学生事务接待、房源核对、卫生保洁、设施运维、安全值守、文化活动组织等</a:t>
            </a:r>
            <a:endParaRPr lang="en-US" sz="12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SC" panose="020B0200000000000000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DB3D51F6-07B8-F355-6928-749DCEB52770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934" y="381785"/>
            <a:ext cx="3231032" cy="360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6290E307-843B-056B-779D-5C5E20D81BD8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04" y="204228"/>
            <a:ext cx="1698840" cy="540000"/>
          </a:xfrm>
          <a:prstGeom prst="rect">
            <a:avLst/>
          </a:prstGeom>
        </p:spPr>
      </p:pic>
      <p:sp>
        <p:nvSpPr>
          <p:cNvPr id="48" name="AutoShape 4">
            <a:extLst>
              <a:ext uri="{FF2B5EF4-FFF2-40B4-BE49-F238E27FC236}">
                <a16:creationId xmlns:a16="http://schemas.microsoft.com/office/drawing/2014/main" id="{7C873DB8-F77A-B1E6-A2DA-0C0BC38D83CE}"/>
              </a:ext>
            </a:extLst>
          </p:cNvPr>
          <p:cNvSpPr/>
          <p:nvPr/>
        </p:nvSpPr>
        <p:spPr>
          <a:xfrm>
            <a:off x="579118" y="1474700"/>
            <a:ext cx="11215771" cy="54628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9864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/>
          <p:cNvSpPr/>
          <p:nvPr/>
        </p:nvSpPr>
        <p:spPr>
          <a:xfrm>
            <a:off x="456880" y="844642"/>
            <a:ext cx="10944544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1.2  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安全工作：筑牢安全防线，守护平安校园</a:t>
            </a:r>
            <a:endParaRPr lang="en-US" sz="2800" b="1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AutoShape 12"/>
          <p:cNvSpPr/>
          <p:nvPr>
            <p:custDataLst>
              <p:tags r:id="rId1"/>
            </p:custDataLst>
          </p:nvPr>
        </p:nvSpPr>
        <p:spPr>
          <a:xfrm>
            <a:off x="6375400" y="4368165"/>
            <a:ext cx="52070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18" name="AutoShape 18"/>
          <p:cNvSpPr/>
          <p:nvPr>
            <p:custDataLst>
              <p:tags r:id="rId2"/>
            </p:custDataLst>
          </p:nvPr>
        </p:nvSpPr>
        <p:spPr>
          <a:xfrm>
            <a:off x="6350000" y="5016500"/>
            <a:ext cx="5207000" cy="38481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40" name="文本框 39"/>
          <p:cNvSpPr txBox="1"/>
          <p:nvPr>
            <p:custDataLst>
              <p:tags r:id="rId3"/>
            </p:custDataLst>
          </p:nvPr>
        </p:nvSpPr>
        <p:spPr>
          <a:xfrm>
            <a:off x="456880" y="1639183"/>
            <a:ext cx="11338010" cy="2414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80000" fontAlgn="auto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</a:pPr>
            <a:r>
              <a:rPr lang="en-US" sz="1200" b="1" dirty="0" err="1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闭环管理机制</a:t>
            </a:r>
            <a:r>
              <a:rPr lang="zh-CN" alt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：</a:t>
            </a:r>
            <a:r>
              <a:rPr lang="en-US" sz="1200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建立“发现-记录-整改-复核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管理机制，</a:t>
            </a:r>
            <a:r>
              <a:rPr lang="en-US" sz="1200" dirty="0" err="1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做好台账统计、跟进整改进度、完成效果复核，确保各类安全隐患动态清零，筑牢宿舍安全基础防线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;</a:t>
            </a:r>
          </a:p>
          <a:p>
            <a:pPr lvl="0" indent="180000" fontAlgn="auto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</a:pP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精准施治：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通过数据分析锁定每月用电量位列前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2%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的宿舍，组织专人开展二次安全复查，上半年总计复查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402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间，重点排查大功率违章电器私拉乱接情况，从源头上有效遏制电气火灾事故发生;</a:t>
            </a:r>
          </a:p>
          <a:p>
            <a:pPr lvl="0" indent="180000" fontAlgn="auto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</a:pP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重点布防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：针对考试周、节假日等学生人员集中或管理薄弱时段，加密安全巡查频次与密度，重点检查消防通道是否畅通、有无违规用电行为，严防各类安全风险;•</a:t>
            </a:r>
            <a:endParaRPr lang="en-US" sz="1200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Noto Sans SC" panose="020B0200000000000000" charset="-122"/>
            </a:endParaRPr>
          </a:p>
          <a:p>
            <a:pPr lvl="0" indent="180000" fontAlgn="auto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</a:pP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日巡月检：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严格落实每日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3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次宿舍公共区域及楼道常规巡查+每月1次消防设施全面专项检查，每次检查后形成详细专项统计报表及时呈报保卫处，同步跟进消防设施维修与更新工作；</a:t>
            </a:r>
          </a:p>
          <a:p>
            <a:pPr lvl="0" indent="180000" fontAlgn="auto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</a:pPr>
            <a:r>
              <a:rPr lang="en-US" sz="12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畅通生命线：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5月集中开展非机动车停放秩序专项整治行动，清理废旧非机动车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450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余辆，更换破损路锥</a:t>
            </a:r>
            <a:r>
              <a:rPr lang="en-US" sz="1400" b="1" dirty="0">
                <a:solidFill>
                  <a:srgbClr val="228B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130</a:t>
            </a:r>
            <a:r>
              <a:rPr lang="en-US" sz="1200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</a:rPr>
              <a:t>个，安排专人在各围合出入口值守，规范引导车辆有序停放，维护宿舍区域通行安全。</a:t>
            </a:r>
          </a:p>
        </p:txBody>
      </p:sp>
      <p:pic>
        <p:nvPicPr>
          <p:cNvPr id="41" name="图片 4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145" y="4101106"/>
            <a:ext cx="216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33" y="4078769"/>
            <a:ext cx="216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图片 42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535" y="4104963"/>
            <a:ext cx="216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图片 43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755" y="4078770"/>
            <a:ext cx="216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图片 44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7925" y="4107345"/>
            <a:ext cx="2160000" cy="21600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文本框 45"/>
          <p:cNvSpPr txBox="1"/>
          <p:nvPr/>
        </p:nvSpPr>
        <p:spPr>
          <a:xfrm>
            <a:off x="538233" y="6389770"/>
            <a:ext cx="216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日常巡检</a:t>
            </a:r>
            <a:endParaRPr lang="en-US" altLang="en-US" sz="1200" b="1" spc="30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794755" y="6389770"/>
            <a:ext cx="216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buSzTx/>
            </a:pPr>
            <a:r>
              <a:rPr lang="en-US" b="1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消防月检</a:t>
            </a:r>
            <a:endParaRPr lang="en-US" sz="1200" b="1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36846" y="6437152"/>
            <a:ext cx="211237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buSzTx/>
            </a:pPr>
            <a:r>
              <a:rPr lang="en-US" b="1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废旧车辆挂牌</a:t>
            </a:r>
            <a:endParaRPr lang="en-US" b="1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03535" y="6389770"/>
            <a:ext cx="215999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buSzTx/>
            </a:pPr>
            <a:r>
              <a:rPr lang="en-US" b="1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路锥</a:t>
            </a:r>
            <a:r>
              <a:rPr lang="zh-CN" altLang="en-US" b="1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焕新</a:t>
            </a:r>
            <a:endParaRPr lang="en-US" sz="1200" b="1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551741" y="6389770"/>
            <a:ext cx="215999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buSzTx/>
            </a:pPr>
            <a:r>
              <a:rPr lang="en-US" b="1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违章电器收缴</a:t>
            </a:r>
            <a:endParaRPr lang="en-US" b="1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  <a:sym typeface="+mn-ea"/>
            </a:endParaRPr>
          </a:p>
        </p:txBody>
      </p:sp>
      <p:sp>
        <p:nvSpPr>
          <p:cNvPr id="4" name="AutoShape 4"/>
          <p:cNvSpPr/>
          <p:nvPr/>
        </p:nvSpPr>
        <p:spPr>
          <a:xfrm>
            <a:off x="456880" y="1483608"/>
            <a:ext cx="11338010" cy="58632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7FC5495-28E3-2236-C7B4-530C8A8594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858" y="392305"/>
            <a:ext cx="3231032" cy="36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48C21CC-C897-3ED1-7DCC-C45F2E5A417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81" y="214748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9864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33425" y="231775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AutoShape 12"/>
          <p:cNvSpPr/>
          <p:nvPr>
            <p:custDataLst>
              <p:tags r:id="rId1"/>
            </p:custDataLst>
          </p:nvPr>
        </p:nvSpPr>
        <p:spPr>
          <a:xfrm>
            <a:off x="6375400" y="4368165"/>
            <a:ext cx="52070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18" name="AutoShape 18"/>
          <p:cNvSpPr/>
          <p:nvPr>
            <p:custDataLst>
              <p:tags r:id="rId2"/>
            </p:custDataLst>
          </p:nvPr>
        </p:nvSpPr>
        <p:spPr>
          <a:xfrm>
            <a:off x="6350000" y="5016500"/>
            <a:ext cx="5207000" cy="38481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5" name="AutoShape 3"/>
          <p:cNvSpPr/>
          <p:nvPr/>
        </p:nvSpPr>
        <p:spPr>
          <a:xfrm>
            <a:off x="609600" y="781021"/>
            <a:ext cx="10668000" cy="573931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l" defTabSz="91440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kern="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1.3  </a:t>
            </a:r>
            <a:r>
              <a:rPr lang="en-US" sz="2800" b="1" i="0" u="none" strike="noStrike" kern="0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Noto Sans SC" panose="020B0200000000000000" charset="-122"/>
              </a:rPr>
              <a:t>安全工作：</a:t>
            </a:r>
            <a:r>
              <a:rPr lang="en-US" sz="2800" b="1" kern="0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强基固本</a:t>
            </a:r>
            <a:r>
              <a:rPr lang="en-US" sz="2800" b="1" kern="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2800" b="1" kern="0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charset="-122"/>
                <a:sym typeface="+mn-ea"/>
              </a:rPr>
              <a:t>护安公寓</a:t>
            </a:r>
            <a:endParaRPr lang="en-US" sz="2800" b="1" kern="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09600" y="1575609"/>
            <a:ext cx="5486400" cy="5071323"/>
            <a:chOff x="3806" y="2468"/>
            <a:chExt cx="11109" cy="8331"/>
          </a:xfrm>
        </p:grpSpPr>
        <p:pic>
          <p:nvPicPr>
            <p:cNvPr id="6" name="图片 5"/>
            <p:cNvPicPr/>
            <p:nvPr>
              <p:custDataLst>
                <p:tags r:id="rId4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06" y="2468"/>
              <a:ext cx="5480" cy="4091"/>
            </a:xfrm>
            <a:prstGeom prst="rect">
              <a:avLst/>
            </a:prstGeom>
          </p:spPr>
        </p:pic>
        <p:pic>
          <p:nvPicPr>
            <p:cNvPr id="7" name="图片 6"/>
            <p:cNvPicPr/>
            <p:nvPr>
              <p:custDataLst>
                <p:tags r:id="rId5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06" y="6709"/>
              <a:ext cx="5480" cy="4091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>
              <p:custDataLst>
                <p:tags r:id="rId6"/>
              </p:custDataLst>
            </p:nvPr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36" y="2468"/>
              <a:ext cx="2665" cy="2677"/>
            </a:xfrm>
            <a:prstGeom prst="rect">
              <a:avLst/>
            </a:prstGeom>
          </p:spPr>
        </p:pic>
        <p:pic>
          <p:nvPicPr>
            <p:cNvPr id="9" name="图片 8"/>
            <p:cNvPicPr/>
            <p:nvPr>
              <p:custDataLst>
                <p:tags r:id="rId7"/>
              </p:custDataLst>
            </p:nvPr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51" y="2468"/>
              <a:ext cx="2665" cy="2677"/>
            </a:xfrm>
            <a:prstGeom prst="rect">
              <a:avLst/>
            </a:prstGeom>
          </p:spPr>
        </p:pic>
        <p:pic>
          <p:nvPicPr>
            <p:cNvPr id="10" name="图片 9"/>
            <p:cNvPicPr/>
            <p:nvPr>
              <p:custDataLst>
                <p:tags r:id="rId8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36" y="5295"/>
              <a:ext cx="2665" cy="2677"/>
            </a:xfrm>
            <a:prstGeom prst="rect">
              <a:avLst/>
            </a:prstGeom>
          </p:spPr>
        </p:pic>
        <p:pic>
          <p:nvPicPr>
            <p:cNvPr id="11" name="图片 10"/>
            <p:cNvPicPr/>
            <p:nvPr>
              <p:custDataLst>
                <p:tags r:id="rId9"/>
              </p:custDataLst>
            </p:nvPr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51" y="5295"/>
              <a:ext cx="2665" cy="2677"/>
            </a:xfrm>
            <a:prstGeom prst="rect">
              <a:avLst/>
            </a:prstGeom>
          </p:spPr>
        </p:pic>
        <p:pic>
          <p:nvPicPr>
            <p:cNvPr id="14" name="图片 13"/>
            <p:cNvPicPr/>
            <p:nvPr>
              <p:custDataLst>
                <p:tags r:id="rId10"/>
              </p:custDataLst>
            </p:nvPr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36" y="8123"/>
              <a:ext cx="2665" cy="2677"/>
            </a:xfrm>
            <a:prstGeom prst="rect">
              <a:avLst/>
            </a:prstGeom>
          </p:spPr>
        </p:pic>
        <p:pic>
          <p:nvPicPr>
            <p:cNvPr id="15" name="图片 14"/>
            <p:cNvPicPr/>
            <p:nvPr>
              <p:custDataLst>
                <p:tags r:id="rId11"/>
              </p:custDataLst>
            </p:nvPr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51" y="8123"/>
              <a:ext cx="2665" cy="2677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6140839" y="1591601"/>
            <a:ext cx="5470311" cy="505594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indent="324000" algn="l" defTabSz="914400" fontAlgn="auto">
              <a:lnSpc>
                <a:spcPct val="20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u"/>
            </a:pPr>
            <a:r>
              <a:rPr lang="en-US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筑牢“24小时”应急与维稳防线</a:t>
            </a:r>
            <a:endParaRPr lang="en-US" b="1" kern="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indent="324000" algn="l" defTabSz="914400" fontAlgn="auto"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高效响应与突发事件处置严格落实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小时值班制，安排专人全天候在岗值守，确保公寓区域时时有人管、事事有人应，同时明确突发事件处置全流程节点，细化信息上报、现场处置、后续跟进等各环节责任；</a:t>
            </a:r>
            <a:endParaRPr lang="en-US" sz="1200" kern="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lvl="0" indent="324000" algn="l" defTabSz="914400" fontAlgn="auto">
              <a:lnSpc>
                <a:spcPct val="20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u"/>
            </a:pPr>
            <a:r>
              <a:rPr lang="zh-CN" altLang="en-US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夜查严管，源头防控</a:t>
            </a:r>
          </a:p>
          <a:p>
            <a:pPr lvl="0" indent="324000" algn="l" defTabSz="914400" fontAlgn="auto"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en-US" sz="1200" kern="0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严格落</a:t>
            </a:r>
            <a:r>
              <a:rPr lang="en-US" sz="1200" kern="0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实夜间查房制度，强化夜间外出登记工作，对夜间外出学生做好信息登记报备，从源头降低安全隐患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lang="en-US" sz="1200" kern="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lvl="0" indent="324000" algn="l" defTabSz="914400" fontAlgn="auto">
              <a:lnSpc>
                <a:spcPct val="20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u"/>
            </a:pPr>
            <a:r>
              <a:rPr lang="en-US" b="1" kern="0" dirty="0" err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规范突发事件处置流程</a:t>
            </a:r>
            <a:endParaRPr lang="en-US" kern="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indent="324000" algn="l" defTabSz="914400" fontAlgn="auto"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搭建多部门联动沟通机制，确保信息畅通、响应迅速，提升处置效能，上半年累计妥善处置学生醉酒、电信诈骗、陪同就医等突发事件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余起，事件处置率达到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100%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sz="1200" kern="0" dirty="0" err="1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有效化解各类安全风险，切实守好校园安全“第一道门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”；</a:t>
            </a:r>
            <a:endParaRPr lang="en-US" sz="1200" kern="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lvl="0" indent="324000" algn="l" defTabSz="914400" fontAlgn="auto">
              <a:lnSpc>
                <a:spcPct val="20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u"/>
            </a:pPr>
            <a:r>
              <a:rPr lang="en-US" sz="1400" b="1" kern="0" dirty="0" err="1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锻造过硬“人防”盾牌</a:t>
            </a:r>
            <a:endParaRPr lang="en-US" sz="1400" b="1" kern="0" dirty="0">
              <a:solidFill>
                <a:srgbClr val="228B2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indent="324000" algn="l" defTabSz="914400" fontAlgn="auto"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4月1日，统筹组织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70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余名一线骨干开展消防技能实操考核培训，涵盖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灭火器规范使用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水带快速连接与铺设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sz="1400" b="1" kern="0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火情初期处置</a:t>
            </a:r>
            <a:r>
              <a:rPr lang="en-US" sz="1200" kern="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等实操项目，实现从“懂理论”向“精技能”的深度转化，切实筑牢公寓消防安全根基；</a:t>
            </a:r>
          </a:p>
        </p:txBody>
      </p:sp>
      <p:sp>
        <p:nvSpPr>
          <p:cNvPr id="4" name="AutoShape 4"/>
          <p:cNvSpPr/>
          <p:nvPr/>
        </p:nvSpPr>
        <p:spPr>
          <a:xfrm>
            <a:off x="609600" y="1367589"/>
            <a:ext cx="10972800" cy="45719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C678A7B1-17D8-95BE-5163-97E3338A2651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68" y="369275"/>
            <a:ext cx="3231032" cy="36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DBD1596-0A81-5EEC-3DBC-A93B5A06959F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91" y="192154"/>
            <a:ext cx="169884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AutoShape 18">
            <a:extLst>
              <a:ext uri="{FF2B5EF4-FFF2-40B4-BE49-F238E27FC236}">
                <a16:creationId xmlns:a16="http://schemas.microsoft.com/office/drawing/2014/main" id="{073E4D6B-4E41-9EFA-CAE6-7880902DA12B}"/>
              </a:ext>
            </a:extLst>
          </p:cNvPr>
          <p:cNvSpPr/>
          <p:nvPr/>
        </p:nvSpPr>
        <p:spPr>
          <a:xfrm>
            <a:off x="782319" y="5788114"/>
            <a:ext cx="10887445" cy="598238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1066265"/>
            <a:ext cx="10668000" cy="571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28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1.4  </a:t>
            </a:r>
            <a:r>
              <a:rPr lang="en-US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宿舍服务工作：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数据统计和分析</a:t>
            </a:r>
            <a:endParaRPr lang="en-US" sz="2800" b="1" i="0" u="none" strike="noStrike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Noto Sans SC" panose="020B0200000000000000" charset="-122"/>
            </a:endParaRPr>
          </a:p>
        </p:txBody>
      </p:sp>
      <p:sp>
        <p:nvSpPr>
          <p:cNvPr id="4" name="AutoShape 4"/>
          <p:cNvSpPr/>
          <p:nvPr>
            <p:custDataLst>
              <p:tags r:id="rId1"/>
            </p:custDataLst>
          </p:nvPr>
        </p:nvSpPr>
        <p:spPr>
          <a:xfrm>
            <a:off x="762000" y="1825778"/>
            <a:ext cx="3746500" cy="1778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/>
          <p:cNvSpPr/>
          <p:nvPr>
            <p:custDataLst>
              <p:tags r:id="rId2"/>
            </p:custDataLst>
          </p:nvPr>
        </p:nvSpPr>
        <p:spPr>
          <a:xfrm>
            <a:off x="762000" y="1824810"/>
            <a:ext cx="76200" cy="1778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1016000" y="2054778"/>
            <a:ext cx="355600" cy="355600"/>
          </a:xfrm>
          <a:prstGeom prst="rect">
            <a:avLst/>
          </a:prstGeom>
        </p:spPr>
      </p:pic>
      <p:sp>
        <p:nvSpPr>
          <p:cNvPr id="7" name="AutoShape 7"/>
          <p:cNvSpPr/>
          <p:nvPr>
            <p:custDataLst>
              <p:tags r:id="rId4"/>
            </p:custDataLst>
          </p:nvPr>
        </p:nvSpPr>
        <p:spPr>
          <a:xfrm>
            <a:off x="1524000" y="2016678"/>
            <a:ext cx="2794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学生动态数据</a:t>
            </a:r>
          </a:p>
        </p:txBody>
      </p:sp>
      <p:cxnSp>
        <p:nvCxnSpPr>
          <p:cNvPr id="8" name="Connector 8"/>
          <p:cNvCxnSpPr/>
          <p:nvPr>
            <p:custDataLst>
              <p:tags r:id="rId5"/>
            </p:custDataLst>
          </p:nvPr>
        </p:nvCxnSpPr>
        <p:spPr>
          <a:xfrm rot="-13222">
            <a:off x="1016012" y="2619928"/>
            <a:ext cx="330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" name="AutoShape 10"/>
          <p:cNvSpPr/>
          <p:nvPr>
            <p:custDataLst>
              <p:tags r:id="rId6"/>
            </p:custDataLst>
          </p:nvPr>
        </p:nvSpPr>
        <p:spPr>
          <a:xfrm>
            <a:off x="1769745" y="2602865"/>
            <a:ext cx="3754755" cy="8267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endParaRPr lang="en-US" sz="1100"/>
          </a:p>
        </p:txBody>
      </p:sp>
      <p:sp>
        <p:nvSpPr>
          <p:cNvPr id="11" name="AutoShape 11"/>
          <p:cNvSpPr/>
          <p:nvPr>
            <p:custDataLst>
              <p:tags r:id="rId7"/>
            </p:custDataLst>
          </p:nvPr>
        </p:nvSpPr>
        <p:spPr>
          <a:xfrm>
            <a:off x="4762500" y="1824809"/>
            <a:ext cx="3746500" cy="1778001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>
            <p:custDataLst>
              <p:tags r:id="rId8"/>
            </p:custDataLst>
          </p:nvPr>
        </p:nvSpPr>
        <p:spPr>
          <a:xfrm>
            <a:off x="4762499" y="1830003"/>
            <a:ext cx="76200" cy="1778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3" name="Picture 1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0"/>
              </a:ext>
            </a:extLst>
          </a:blip>
          <a:stretch>
            <a:fillRect/>
          </a:stretch>
        </p:blipFill>
        <p:spPr>
          <a:xfrm>
            <a:off x="5016499" y="2020503"/>
            <a:ext cx="355600" cy="355600"/>
          </a:xfrm>
          <a:prstGeom prst="rect">
            <a:avLst/>
          </a:prstGeom>
        </p:spPr>
      </p:pic>
      <p:sp>
        <p:nvSpPr>
          <p:cNvPr id="14" name="AutoShape 14"/>
          <p:cNvSpPr/>
          <p:nvPr>
            <p:custDataLst>
              <p:tags r:id="rId10"/>
            </p:custDataLst>
          </p:nvPr>
        </p:nvSpPr>
        <p:spPr>
          <a:xfrm>
            <a:off x="5524499" y="2002723"/>
            <a:ext cx="2794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 i="0" u="none" strike="noStrike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水电费核算</a:t>
            </a:r>
            <a:endParaRPr lang="zh-CN" altLang="en-US" sz="1600" b="1" i="0" u="none" strike="noStrike">
              <a:solidFill>
                <a:srgbClr val="333333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cxnSp>
        <p:nvCxnSpPr>
          <p:cNvPr id="15" name="Connector 15"/>
          <p:cNvCxnSpPr/>
          <p:nvPr>
            <p:custDataLst>
              <p:tags r:id="rId11"/>
            </p:custDataLst>
          </p:nvPr>
        </p:nvCxnSpPr>
        <p:spPr>
          <a:xfrm rot="-13222">
            <a:off x="5016511" y="2585653"/>
            <a:ext cx="330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" name="AutoShape 17"/>
          <p:cNvSpPr/>
          <p:nvPr>
            <p:custDataLst>
              <p:tags r:id="rId12"/>
            </p:custDataLst>
          </p:nvPr>
        </p:nvSpPr>
        <p:spPr>
          <a:xfrm>
            <a:off x="5016498" y="2797743"/>
            <a:ext cx="3302001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zh-CN" altLang="en-US" sz="1300" b="0" i="0" u="none" strike="noStrike" dirty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完成</a:t>
            </a: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1-5月</a:t>
            </a:r>
            <a:r>
              <a:rPr lang="zh-CN" altLang="en-US" sz="1300" b="0" i="0" u="none" strike="noStrike" dirty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九龙湖</a:t>
            </a:r>
            <a:r>
              <a:rPr lang="en-US" sz="18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2.4万</a:t>
            </a:r>
            <a:r>
              <a:rPr lang="zh-CN" altLang="en-US" sz="1300" b="0" i="0" u="none" strike="noStrike" dirty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学生水电费核算</a:t>
            </a:r>
            <a:endParaRPr lang="en-US" sz="1100" dirty="0"/>
          </a:p>
        </p:txBody>
      </p:sp>
      <p:sp>
        <p:nvSpPr>
          <p:cNvPr id="18" name="AutoShape 18"/>
          <p:cNvSpPr/>
          <p:nvPr>
            <p:custDataLst>
              <p:tags r:id="rId13"/>
            </p:custDataLst>
          </p:nvPr>
        </p:nvSpPr>
        <p:spPr>
          <a:xfrm>
            <a:off x="762000" y="3748248"/>
            <a:ext cx="3746500" cy="1778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9" name="AutoShape 19"/>
          <p:cNvSpPr/>
          <p:nvPr>
            <p:custDataLst>
              <p:tags r:id="rId14"/>
            </p:custDataLst>
          </p:nvPr>
        </p:nvSpPr>
        <p:spPr>
          <a:xfrm>
            <a:off x="762000" y="3748248"/>
            <a:ext cx="76200" cy="1778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1016000" y="3938748"/>
            <a:ext cx="355600" cy="355600"/>
          </a:xfrm>
          <a:prstGeom prst="rect">
            <a:avLst/>
          </a:prstGeom>
        </p:spPr>
      </p:pic>
      <p:sp>
        <p:nvSpPr>
          <p:cNvPr id="21" name="AutoShape 21"/>
          <p:cNvSpPr/>
          <p:nvPr>
            <p:custDataLst>
              <p:tags r:id="rId16"/>
            </p:custDataLst>
          </p:nvPr>
        </p:nvSpPr>
        <p:spPr>
          <a:xfrm>
            <a:off x="1524000" y="3829528"/>
            <a:ext cx="2794000" cy="571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楼栋消防设施损坏情况统计表</a:t>
            </a:r>
          </a:p>
        </p:txBody>
      </p:sp>
      <p:cxnSp>
        <p:nvCxnSpPr>
          <p:cNvPr id="22" name="Connector 22"/>
          <p:cNvCxnSpPr/>
          <p:nvPr>
            <p:custDataLst>
              <p:tags r:id="rId17"/>
            </p:custDataLst>
          </p:nvPr>
        </p:nvCxnSpPr>
        <p:spPr>
          <a:xfrm rot="-13222">
            <a:off x="1066009" y="4496008"/>
            <a:ext cx="330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>
            <p:custDataLst>
              <p:tags r:id="rId18"/>
            </p:custDataLst>
          </p:nvPr>
        </p:nvSpPr>
        <p:spPr>
          <a:xfrm>
            <a:off x="1015998" y="4584700"/>
            <a:ext cx="3352024" cy="68516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lvl="0" indent="0" fontAlgn="auto">
              <a:lnSpc>
                <a:spcPct val="150000"/>
              </a:lnSpc>
            </a:pPr>
            <a:r>
              <a:rPr lang="en-US" sz="18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+mn-ea"/>
              </a:rPr>
              <a:t>每月1次</a:t>
            </a:r>
            <a:r>
              <a:rPr lang="en-US" sz="1300" dirty="0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消防设施全面专项检查，每次检查后形成详细专项统计报表及时</a:t>
            </a:r>
            <a:r>
              <a:rPr lang="zh-CN" altLang="en-US" sz="1300" dirty="0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+mn-ea"/>
              </a:rPr>
              <a:t>上报相关部门</a:t>
            </a:r>
          </a:p>
        </p:txBody>
      </p:sp>
      <p:sp>
        <p:nvSpPr>
          <p:cNvPr id="25" name="AutoShape 25"/>
          <p:cNvSpPr/>
          <p:nvPr>
            <p:custDataLst>
              <p:tags r:id="rId19"/>
            </p:custDataLst>
          </p:nvPr>
        </p:nvSpPr>
        <p:spPr>
          <a:xfrm>
            <a:off x="4762500" y="3748243"/>
            <a:ext cx="3746500" cy="1778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AutoShape 26"/>
          <p:cNvSpPr/>
          <p:nvPr>
            <p:custDataLst>
              <p:tags r:id="rId20"/>
            </p:custDataLst>
          </p:nvPr>
        </p:nvSpPr>
        <p:spPr>
          <a:xfrm>
            <a:off x="4762500" y="3748248"/>
            <a:ext cx="76200" cy="1778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2"/>
              </a:ext>
            </a:extLst>
          </a:blip>
          <a:stretch>
            <a:fillRect/>
          </a:stretch>
        </p:blipFill>
        <p:spPr>
          <a:xfrm>
            <a:off x="5016500" y="3938748"/>
            <a:ext cx="355600" cy="355600"/>
          </a:xfrm>
          <a:prstGeom prst="rect">
            <a:avLst/>
          </a:prstGeom>
        </p:spPr>
      </p:pic>
      <p:sp>
        <p:nvSpPr>
          <p:cNvPr id="28" name="AutoShape 28"/>
          <p:cNvSpPr/>
          <p:nvPr>
            <p:custDataLst>
              <p:tags r:id="rId22"/>
            </p:custDataLst>
          </p:nvPr>
        </p:nvSpPr>
        <p:spPr>
          <a:xfrm>
            <a:off x="5524500" y="3900648"/>
            <a:ext cx="2794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16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报修清单</a:t>
            </a:r>
            <a:endParaRPr lang="en-US" sz="1100"/>
          </a:p>
        </p:txBody>
      </p:sp>
      <p:cxnSp>
        <p:nvCxnSpPr>
          <p:cNvPr id="29" name="Connector 29"/>
          <p:cNvCxnSpPr/>
          <p:nvPr>
            <p:custDataLst>
              <p:tags r:id="rId23"/>
            </p:custDataLst>
          </p:nvPr>
        </p:nvCxnSpPr>
        <p:spPr>
          <a:xfrm rot="-13222">
            <a:off x="5016512" y="4503898"/>
            <a:ext cx="3302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0" name="AutoShape 30"/>
          <p:cNvSpPr/>
          <p:nvPr>
            <p:custDataLst>
              <p:tags r:id="rId24"/>
            </p:custDataLst>
          </p:nvPr>
        </p:nvSpPr>
        <p:spPr>
          <a:xfrm>
            <a:off x="5016500" y="5016500"/>
            <a:ext cx="177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31" name="AutoShape 31"/>
          <p:cNvSpPr/>
          <p:nvPr>
            <p:custDataLst>
              <p:tags r:id="rId25"/>
            </p:custDataLst>
          </p:nvPr>
        </p:nvSpPr>
        <p:spPr>
          <a:xfrm>
            <a:off x="4990296" y="4644868"/>
            <a:ext cx="3302026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8000"/>
              </a:lnSpc>
              <a:defRPr/>
            </a:pPr>
            <a:r>
              <a:rPr lang="en-US" sz="1300" dirty="0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每日统计报修清单，上半年共计受理</a:t>
            </a:r>
            <a:r>
              <a:rPr lang="en-US" sz="18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2531</a:t>
            </a:r>
            <a:r>
              <a:rPr lang="en-US" sz="1300" dirty="0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单，督办率</a:t>
            </a:r>
            <a:r>
              <a:rPr lang="en-US" sz="18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100％</a:t>
            </a:r>
            <a:endParaRPr lang="en-US" sz="1300" dirty="0">
              <a:solidFill>
                <a:srgbClr val="666666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cxnSp>
        <p:nvCxnSpPr>
          <p:cNvPr id="32" name="Connector 32"/>
          <p:cNvCxnSpPr>
            <a:cxnSpLocks/>
          </p:cNvCxnSpPr>
          <p:nvPr/>
        </p:nvCxnSpPr>
        <p:spPr>
          <a:xfrm>
            <a:off x="8636000" y="1778000"/>
            <a:ext cx="12700" cy="38735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AutoShape 33"/>
          <p:cNvSpPr/>
          <p:nvPr/>
        </p:nvSpPr>
        <p:spPr>
          <a:xfrm>
            <a:off x="8763000" y="2028256"/>
            <a:ext cx="2921000" cy="1397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34" name="Picture 34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8953500" y="2199500"/>
            <a:ext cx="304800" cy="304800"/>
          </a:xfrm>
          <a:prstGeom prst="rect">
            <a:avLst/>
          </a:prstGeom>
        </p:spPr>
      </p:pic>
      <p:sp>
        <p:nvSpPr>
          <p:cNvPr id="35" name="AutoShape 35"/>
          <p:cNvSpPr/>
          <p:nvPr/>
        </p:nvSpPr>
        <p:spPr>
          <a:xfrm>
            <a:off x="9448800" y="2158697"/>
            <a:ext cx="2159000" cy="317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25000"/>
              </a:lnSpc>
              <a:buSzTx/>
              <a:defRPr/>
            </a:pPr>
            <a:r>
              <a:rPr lang="zh-CN" altLang="en-US" sz="1600" b="1" i="0" u="none" strike="noStrike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前2％用电宿舍统计</a:t>
            </a:r>
            <a:endParaRPr lang="zh-CN" altLang="en-US" sz="1600" b="1" i="0" u="none" strike="noStrike" dirty="0">
              <a:solidFill>
                <a:srgbClr val="333333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  <a:sym typeface="Noto Sans SC" panose="020B0200000000000000" charset="-122"/>
            </a:endParaRPr>
          </a:p>
        </p:txBody>
      </p:sp>
      <p:cxnSp>
        <p:nvCxnSpPr>
          <p:cNvPr id="36" name="Connector 36"/>
          <p:cNvCxnSpPr/>
          <p:nvPr/>
        </p:nvCxnSpPr>
        <p:spPr>
          <a:xfrm rot="-17188">
            <a:off x="8953516" y="2637650"/>
            <a:ext cx="2540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AutoShape 37"/>
          <p:cNvSpPr/>
          <p:nvPr/>
        </p:nvSpPr>
        <p:spPr>
          <a:xfrm>
            <a:off x="8953500" y="2540000"/>
            <a:ext cx="12065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endParaRPr lang="en-US" sz="1100"/>
          </a:p>
        </p:txBody>
      </p:sp>
      <p:sp>
        <p:nvSpPr>
          <p:cNvPr id="38" name="AutoShape 38"/>
          <p:cNvSpPr/>
          <p:nvPr/>
        </p:nvSpPr>
        <p:spPr>
          <a:xfrm>
            <a:off x="8882380" y="2834500"/>
            <a:ext cx="267462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  <a:sym typeface="Noto Sans SC" panose="020B0200000000000000" charset="-122"/>
              </a:rPr>
              <a:t>4</a:t>
            </a:r>
            <a:r>
              <a:rPr lang="en-US" sz="1800" b="1" i="0" u="none" strike="noStrike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02间</a:t>
            </a:r>
            <a:r>
              <a:rPr lang="zh-CN" altLang="en-US" sz="1200" b="0" i="0" u="none" strike="noStrike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用电</a:t>
            </a:r>
            <a:r>
              <a:rPr lang="zh-CN" altLang="en-US" sz="12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前2％用电宿舍二次核查</a:t>
            </a:r>
          </a:p>
        </p:txBody>
      </p:sp>
      <p:sp>
        <p:nvSpPr>
          <p:cNvPr id="45" name="AutoShape 45"/>
          <p:cNvSpPr/>
          <p:nvPr/>
        </p:nvSpPr>
        <p:spPr>
          <a:xfrm>
            <a:off x="8763000" y="3978060"/>
            <a:ext cx="2921000" cy="1410235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12700" cap="flat" cmpd="sng">
            <a:solidFill>
              <a:srgbClr val="228B22">
                <a:alpha val="30000"/>
              </a:srgbClr>
            </a:solidFill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46" name="Picture 46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4"/>
              </a:ext>
            </a:extLst>
          </a:blip>
          <a:stretch>
            <a:fillRect/>
          </a:stretch>
        </p:blipFill>
        <p:spPr>
          <a:xfrm>
            <a:off x="8953500" y="4143338"/>
            <a:ext cx="304800" cy="304800"/>
          </a:xfrm>
          <a:prstGeom prst="rect">
            <a:avLst/>
          </a:prstGeom>
        </p:spPr>
      </p:pic>
      <p:sp>
        <p:nvSpPr>
          <p:cNvPr id="47" name="AutoShape 47"/>
          <p:cNvSpPr/>
          <p:nvPr/>
        </p:nvSpPr>
        <p:spPr>
          <a:xfrm>
            <a:off x="9448800" y="4135598"/>
            <a:ext cx="2159000" cy="317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algn="l">
              <a:lnSpc>
                <a:spcPct val="125000"/>
              </a:lnSpc>
              <a:buSzTx/>
              <a:defRPr/>
            </a:pPr>
            <a:r>
              <a:rPr lang="zh-CN" altLang="en-US" sz="16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Noto Sans SC" panose="020B0200000000000000" charset="-122"/>
              </a:rPr>
              <a:t>设备设施清单</a:t>
            </a:r>
            <a:endParaRPr lang="zh-CN" altLang="en-US" sz="1600" b="1" dirty="0">
              <a:solidFill>
                <a:srgbClr val="333333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cxnSp>
        <p:nvCxnSpPr>
          <p:cNvPr id="48" name="Connector 48"/>
          <p:cNvCxnSpPr/>
          <p:nvPr/>
        </p:nvCxnSpPr>
        <p:spPr>
          <a:xfrm rot="-17188">
            <a:off x="8953516" y="4591050"/>
            <a:ext cx="2540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" name="AutoShape 50"/>
          <p:cNvSpPr/>
          <p:nvPr/>
        </p:nvSpPr>
        <p:spPr>
          <a:xfrm>
            <a:off x="8989060" y="4706077"/>
            <a:ext cx="2461260" cy="65214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00000"/>
              </a:lnSpc>
              <a:defRPr/>
            </a:pPr>
            <a:r>
              <a:rPr lang="en-US" sz="1300" dirty="0" err="1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配合总务处、学生处</a:t>
            </a:r>
            <a:r>
              <a:rPr lang="zh-CN" altLang="en-US" sz="1300" dirty="0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等相关部门</a:t>
            </a:r>
            <a:r>
              <a:rPr lang="en-US" sz="1300" dirty="0" err="1">
                <a:solidFill>
                  <a:srgbClr val="666666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</a:rPr>
              <a:t>做好宿舍房源、家具、设备设施统计核对工作</a:t>
            </a:r>
            <a:endParaRPr lang="en-US" sz="1300" dirty="0">
              <a:solidFill>
                <a:srgbClr val="666666"/>
              </a:solidFill>
              <a:latin typeface="Noto Sans SC" panose="020B0200000000000000" charset="-122"/>
              <a:ea typeface="Noto Sans SC" panose="020B0200000000000000" charset="-122"/>
              <a:cs typeface="Noto Sans SC" panose="020B0200000000000000" charset="-122"/>
            </a:endParaRPr>
          </a:p>
        </p:txBody>
      </p:sp>
      <p:sp>
        <p:nvSpPr>
          <p:cNvPr id="39" name="AutoShape 4"/>
          <p:cNvSpPr/>
          <p:nvPr/>
        </p:nvSpPr>
        <p:spPr>
          <a:xfrm flipV="1">
            <a:off x="762000" y="1649660"/>
            <a:ext cx="10922000" cy="45719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40" name="文本框 39"/>
          <p:cNvSpPr txBox="1"/>
          <p:nvPr/>
        </p:nvSpPr>
        <p:spPr>
          <a:xfrm>
            <a:off x="1015998" y="2710392"/>
            <a:ext cx="327411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扎实完成</a:t>
            </a:r>
            <a:r>
              <a:rPr lang="en-US" sz="1800" b="1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13</a:t>
            </a:r>
            <a:r>
              <a:rPr lang="en-US" sz="1300" dirty="0">
                <a:solidFill>
                  <a:srgbClr val="66666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周学生动态数据统计工作，涵盖卫生评分、夜间外出、晚归记录、违章电器等多类关键信息</a:t>
            </a:r>
            <a:endParaRPr lang="en-US" sz="1300" dirty="0">
              <a:solidFill>
                <a:srgbClr val="66666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8199" y="5735807"/>
            <a:ext cx="10907765" cy="657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b="1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利物业致力于构建“安全防控”与“服务响应”双轮驱动的后勤保障体系。通过高频次的安全巡检与精准的数据统计，将风险隐患降到最低；依托100%闭环的报修督办，切实解决学生急难愁盼。这不仅是数据的汇总，更是对校园安全的坚守和对学生成长的护航。</a:t>
            </a:r>
            <a:endParaRPr lang="en-US" dirty="0">
              <a:solidFill>
                <a:srgbClr val="555555"/>
              </a:solidFill>
              <a:latin typeface="微软雅黑" panose="020B0503020204020204" charset="-122"/>
              <a:ea typeface="微软雅黑" panose="020B0503020204020204" charset="-122"/>
              <a:cs typeface="Noto Sans SC" panose="020B0200000000000000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B0B453C-527E-9EAC-2F8A-395F25406956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968" y="520553"/>
            <a:ext cx="3231032" cy="360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2BB09338-F527-AAD0-6687-133DE090AAC2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06" y="336216"/>
            <a:ext cx="1698840" cy="540000"/>
          </a:xfrm>
          <a:prstGeom prst="rect">
            <a:avLst/>
          </a:prstGeom>
        </p:spPr>
      </p:pic>
      <p:sp>
        <p:nvSpPr>
          <p:cNvPr id="43" name="AutoShape 19">
            <a:extLst>
              <a:ext uri="{FF2B5EF4-FFF2-40B4-BE49-F238E27FC236}">
                <a16:creationId xmlns:a16="http://schemas.microsoft.com/office/drawing/2014/main" id="{081F8C45-9A61-35F3-1A4C-63F636118798}"/>
              </a:ext>
            </a:extLst>
          </p:cNvPr>
          <p:cNvSpPr/>
          <p:nvPr/>
        </p:nvSpPr>
        <p:spPr>
          <a:xfrm>
            <a:off x="761999" y="5788114"/>
            <a:ext cx="76200" cy="598237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186C57-169F-42EA-13C0-6D1734630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B194898-141B-187B-8A01-91BD1E1BACD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3D473756-FE5F-6E88-F0D7-FF507990B14D}"/>
              </a:ext>
            </a:extLst>
          </p:cNvPr>
          <p:cNvSpPr/>
          <p:nvPr/>
        </p:nvSpPr>
        <p:spPr>
          <a:xfrm>
            <a:off x="762000" y="941137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1.5</a:t>
            </a:r>
            <a:r>
              <a:rPr lang="en-US" sz="32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  </a:t>
            </a:r>
            <a:r>
              <a:rPr lang="en-US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内部管理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：强化团队建设</a:t>
            </a:r>
            <a:endParaRPr lang="en-US" sz="1100" dirty="0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419F1025-0D30-D50A-197D-C6558F9C190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74031" y="1809682"/>
            <a:ext cx="4558029" cy="4138863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B4021349-8DE4-FA6C-3582-DAB7BBBFA81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61999" y="1778000"/>
            <a:ext cx="4558029" cy="45719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FF35550-F49F-1351-9DAA-1A2EA1C53CC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48625" y="2095500"/>
            <a:ext cx="355600" cy="355600"/>
          </a:xfrm>
          <a:prstGeom prst="rect">
            <a:avLst/>
          </a:prstGeom>
        </p:spPr>
      </p:pic>
      <p:sp>
        <p:nvSpPr>
          <p:cNvPr id="7" name="AutoShape 7">
            <a:extLst>
              <a:ext uri="{FF2B5EF4-FFF2-40B4-BE49-F238E27FC236}">
                <a16:creationId xmlns:a16="http://schemas.microsoft.com/office/drawing/2014/main" id="{EEF4C7F1-4116-0F42-72EF-C0002A86EFF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609025" y="2028825"/>
            <a:ext cx="2451232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例会赋能</a:t>
            </a:r>
            <a:r>
              <a:rPr lang="en-US" altLang="zh-CN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r>
              <a:rPr lang="zh-CN" altLang="en-US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团队增效</a:t>
            </a:r>
          </a:p>
        </p:txBody>
      </p:sp>
      <p:cxnSp>
        <p:nvCxnSpPr>
          <p:cNvPr id="8" name="Connector 8">
            <a:extLst>
              <a:ext uri="{FF2B5EF4-FFF2-40B4-BE49-F238E27FC236}">
                <a16:creationId xmlns:a16="http://schemas.microsoft.com/office/drawing/2014/main" id="{983C05C3-BFAF-792B-A727-8093CFBF996D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774031" y="2559050"/>
            <a:ext cx="4545997" cy="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AutoShape 9">
            <a:extLst>
              <a:ext uri="{FF2B5EF4-FFF2-40B4-BE49-F238E27FC236}">
                <a16:creationId xmlns:a16="http://schemas.microsoft.com/office/drawing/2014/main" id="{74CFEE41-EF58-E79C-8693-6B651317453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89000" y="2696979"/>
            <a:ext cx="4324350" cy="270228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numCol="1" rtlCol="0" anchor="ctr" anchorCtr="0"/>
          <a:lstStyle/>
          <a:p>
            <a:pPr indent="180000" algn="l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0" i="0" u="none" strike="noStrike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建立规范的晨会制度，强化服务意识和工作任务部署。每日晨会内容包括昨日工作回顾、存在问题分析、今日重点工作安排、服务标准重申等环节；</a:t>
            </a:r>
          </a:p>
          <a:p>
            <a:pPr indent="180000" algn="l">
              <a:lnSpc>
                <a:spcPct val="150000"/>
              </a:lnSpc>
              <a:buClr>
                <a:srgbClr val="228B22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0" i="0" u="none" strike="noStrike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持续推进管理体系优化提升，每周固定召开领班及以上层级的项目工作例会，通过常态化的工作复盘交流、重点事项梳理，确保各项服务要求、工作标准传递至每一位一线员工，切实强化团队协同效能，全方位提升整体执行力</a:t>
            </a:r>
            <a:r>
              <a:rPr lang="en-US" b="0" i="0" u="none" strike="noStrike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。</a:t>
            </a:r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4CDF9FAB-EA5A-0439-A0C3-6C65EBD0E321}"/>
              </a:ext>
            </a:extLst>
          </p:cNvPr>
          <p:cNvSpPr/>
          <p:nvPr/>
        </p:nvSpPr>
        <p:spPr>
          <a:xfrm>
            <a:off x="762000" y="6047515"/>
            <a:ext cx="10668000" cy="598238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9" name="AutoShape 19">
            <a:extLst>
              <a:ext uri="{FF2B5EF4-FFF2-40B4-BE49-F238E27FC236}">
                <a16:creationId xmlns:a16="http://schemas.microsoft.com/office/drawing/2014/main" id="{C750670E-36A8-B9D9-BADC-68A5F3BE89C8}"/>
              </a:ext>
            </a:extLst>
          </p:cNvPr>
          <p:cNvSpPr/>
          <p:nvPr/>
        </p:nvSpPr>
        <p:spPr>
          <a:xfrm>
            <a:off x="783162" y="6047515"/>
            <a:ext cx="45719" cy="598237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0" name="AutoShape 20">
            <a:extLst>
              <a:ext uri="{FF2B5EF4-FFF2-40B4-BE49-F238E27FC236}">
                <a16:creationId xmlns:a16="http://schemas.microsoft.com/office/drawing/2014/main" id="{2B83D1A5-9880-A29C-3E0C-3996298AFCDC}"/>
              </a:ext>
            </a:extLst>
          </p:cNvPr>
          <p:cNvSpPr/>
          <p:nvPr/>
        </p:nvSpPr>
        <p:spPr>
          <a:xfrm>
            <a:off x="850042" y="6075340"/>
            <a:ext cx="10552489" cy="558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defRPr/>
            </a:pPr>
            <a:r>
              <a:rPr lang="zh-CN" altLang="en-US" sz="1300" b="1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坚持“内提素质、外优机制”双向发力，通过多维培训夯实服务根基，依托复盘分析实现闭环改进，持续推动公寓服务向专业化、精细化迈进。</a:t>
            </a:r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AECA87C5-5EFF-3129-E81A-EC253B374D38}"/>
              </a:ext>
            </a:extLst>
          </p:cNvPr>
          <p:cNvSpPr/>
          <p:nvPr/>
        </p:nvSpPr>
        <p:spPr>
          <a:xfrm>
            <a:off x="762000" y="1560628"/>
            <a:ext cx="10668000" cy="25400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5A92371-4A23-C01B-FA93-ED85293F5F72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733" y="525485"/>
            <a:ext cx="3231032" cy="360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046E49F-599F-1370-F3DB-C10FA7F14207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06" y="347928"/>
            <a:ext cx="1698840" cy="540000"/>
          </a:xfrm>
          <a:prstGeom prst="rect">
            <a:avLst/>
          </a:prstGeom>
        </p:spPr>
      </p:pic>
      <p:pic>
        <p:nvPicPr>
          <p:cNvPr id="30" name="图片 29" descr="placingpictureplaceholder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39334" y="1777408"/>
            <a:ext cx="2880000" cy="2016000"/>
          </a:xfrm>
          <a:prstGeom prst="rect">
            <a:avLst/>
          </a:prstGeom>
        </p:spPr>
      </p:pic>
      <p:pic>
        <p:nvPicPr>
          <p:cNvPr id="31" name="图片 30" descr="placingpictureplaceholder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53033" y="3906538"/>
            <a:ext cx="2880000" cy="2016000"/>
          </a:xfrm>
          <a:prstGeom prst="rect">
            <a:avLst/>
          </a:prstGeom>
        </p:spPr>
      </p:pic>
      <p:pic>
        <p:nvPicPr>
          <p:cNvPr id="32" name="图片 31" descr="placingpictureplaceholder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2532" y="1769388"/>
            <a:ext cx="2880000" cy="2016000"/>
          </a:xfrm>
          <a:prstGeom prst="rect">
            <a:avLst/>
          </a:prstGeom>
        </p:spPr>
      </p:pic>
      <p:pic>
        <p:nvPicPr>
          <p:cNvPr id="34" name="图片 33" descr="placingpictureplaceholder"/>
          <p:cNvPicPr>
            <a:picLocks/>
          </p:cNvPicPr>
          <p:nvPr>
            <p:custDataLst>
              <p:tags r:id="rId10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2532" y="3890498"/>
            <a:ext cx="2880000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373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1A1A47-5C72-BF2A-F011-BB40CA8A0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483EAA31-000D-DF13-5172-0412057B9C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15412A92-991A-62F0-4BCF-2095A9ACADBF}"/>
              </a:ext>
            </a:extLst>
          </p:cNvPr>
          <p:cNvSpPr/>
          <p:nvPr/>
        </p:nvSpPr>
        <p:spPr>
          <a:xfrm>
            <a:off x="762000" y="941137"/>
            <a:ext cx="10668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defRPr/>
            </a:pPr>
            <a:r>
              <a:rPr lang="en-US" sz="28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1.6</a:t>
            </a:r>
            <a:r>
              <a:rPr lang="en-US" sz="3200" b="1" dirty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  </a:t>
            </a:r>
            <a:r>
              <a:rPr lang="en-US" sz="2800" b="1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内部管理</a:t>
            </a:r>
            <a:r>
              <a:rPr lang="en-US" sz="2800" b="1" i="0" u="none" strike="noStrike" dirty="0" err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：提升专业素养</a:t>
            </a:r>
            <a:endParaRPr lang="en-US" sz="1100" dirty="0"/>
          </a:p>
        </p:txBody>
      </p:sp>
      <p:sp>
        <p:nvSpPr>
          <p:cNvPr id="11" name="AutoShape 11">
            <a:extLst>
              <a:ext uri="{FF2B5EF4-FFF2-40B4-BE49-F238E27FC236}">
                <a16:creationId xmlns:a16="http://schemas.microsoft.com/office/drawing/2014/main" id="{9C37B096-164B-3D2E-2DBA-53449C71D6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747502" y="1778000"/>
            <a:ext cx="4682498" cy="39892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>
            <a:extLst>
              <a:ext uri="{FF2B5EF4-FFF2-40B4-BE49-F238E27FC236}">
                <a16:creationId xmlns:a16="http://schemas.microsoft.com/office/drawing/2014/main" id="{8BBFEED4-9AD8-D2C5-B49E-5664DC76C6C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V="1">
            <a:off x="6747502" y="1701800"/>
            <a:ext cx="4682498" cy="45719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BCD9B87B-4D1C-B26B-EFF5-DE18C923B03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983636" y="1892300"/>
            <a:ext cx="306163" cy="355600"/>
          </a:xfrm>
          <a:prstGeom prst="rect">
            <a:avLst/>
          </a:prstGeom>
        </p:spPr>
      </p:pic>
      <p:sp>
        <p:nvSpPr>
          <p:cNvPr id="14" name="AutoShape 14">
            <a:extLst>
              <a:ext uri="{FF2B5EF4-FFF2-40B4-BE49-F238E27FC236}">
                <a16:creationId xmlns:a16="http://schemas.microsoft.com/office/drawing/2014/main" id="{703EB063-58CE-2F21-2F5F-47DBC046FEA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599400" y="1904998"/>
            <a:ext cx="2140853" cy="355601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l">
              <a:lnSpc>
                <a:spcPct val="125000"/>
              </a:lnSpc>
              <a:defRPr/>
            </a:pPr>
            <a:r>
              <a:rPr lang="zh-CN" altLang="en-US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培复并举</a:t>
            </a:r>
            <a:r>
              <a:rPr lang="en-US" altLang="zh-CN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 </a:t>
            </a:r>
            <a:r>
              <a:rPr lang="zh-CN" altLang="en-US" sz="2000" b="1" i="0" u="none" strike="noStrike" dirty="0">
                <a:solidFill>
                  <a:srgbClr val="228B22"/>
                </a:solidFill>
                <a:latin typeface="Noto Sans SC" panose="020B0200000000000000" charset="-122"/>
                <a:ea typeface="Noto Sans SC" panose="020B0200000000000000" charset="-122"/>
                <a:cs typeface="Noto Sans SC" panose="020B0200000000000000" charset="-122"/>
                <a:sym typeface="Noto Sans SC" panose="020B0200000000000000" charset="-122"/>
              </a:rPr>
              <a:t>质效双升</a:t>
            </a:r>
          </a:p>
        </p:txBody>
      </p:sp>
      <p:cxnSp>
        <p:nvCxnSpPr>
          <p:cNvPr id="15" name="Connector 15">
            <a:extLst>
              <a:ext uri="{FF2B5EF4-FFF2-40B4-BE49-F238E27FC236}">
                <a16:creationId xmlns:a16="http://schemas.microsoft.com/office/drawing/2014/main" id="{F52F3A5D-747E-C999-7BEE-CA26EB5F3CEC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V="1">
            <a:off x="6747502" y="2393950"/>
            <a:ext cx="4682498" cy="26098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228B22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AutoShape 16">
            <a:extLst>
              <a:ext uri="{FF2B5EF4-FFF2-40B4-BE49-F238E27FC236}">
                <a16:creationId xmlns:a16="http://schemas.microsoft.com/office/drawing/2014/main" id="{12EC9068-4530-6543-8A9B-D774752F142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946900" y="2540001"/>
            <a:ext cx="4342130" cy="28053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-360000" algn="l">
              <a:lnSpc>
                <a:spcPct val="13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600" b="0" i="0" u="none" strike="noStrike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常态化开展新员工岗前培训、在岗员工岗位技能打磨、服务规范强化记忆、消防实操技能演练等多维度培训，上半年各类培训</a:t>
            </a:r>
            <a:r>
              <a:rPr lang="en-US" sz="2000" b="1" i="0" u="none" strike="noStrike" dirty="0">
                <a:solidFill>
                  <a:srgbClr val="228B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10</a:t>
            </a:r>
            <a:r>
              <a:rPr lang="zh-CN" altLang="en-US" sz="1600" b="0" i="0" u="none" strike="noStrike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余次全方位夯实员工专业基础，进一步提升员工综合素养与精细化服务水平</a:t>
            </a:r>
          </a:p>
          <a:p>
            <a:pPr indent="-360000" algn="l">
              <a:lnSpc>
                <a:spcPct val="130000"/>
              </a:lnSpc>
              <a:buClr>
                <a:srgbClr val="228B2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600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Noto Sans SC" panose="020B0200000000000000" charset="-122"/>
              </a:rPr>
              <a:t>建立服务质量复盘机制，定期召开服务质量分析会，深入剖析学生投诉案例，梳理问题根源，针对性优化服务流程与标准，推动服务质量实现闭环式、持续性改进提升。</a:t>
            </a:r>
            <a:endParaRPr lang="zh-CN" altLang="en-US" sz="1600" dirty="0">
              <a:solidFill>
                <a:srgbClr val="444444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6136D41F-0A9A-8056-153A-D2B2B090ADEC}"/>
              </a:ext>
            </a:extLst>
          </p:cNvPr>
          <p:cNvSpPr/>
          <p:nvPr/>
        </p:nvSpPr>
        <p:spPr>
          <a:xfrm>
            <a:off x="762000" y="5881500"/>
            <a:ext cx="10668000" cy="659000"/>
          </a:xfrm>
          <a:prstGeom prst="roundRect">
            <a:avLst>
              <a:gd name="adj" fmla="val 0"/>
            </a:avLst>
          </a:prstGeom>
          <a:solidFill>
            <a:srgbClr val="228B22">
              <a:alpha val="8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9" name="AutoShape 19">
            <a:extLst>
              <a:ext uri="{FF2B5EF4-FFF2-40B4-BE49-F238E27FC236}">
                <a16:creationId xmlns:a16="http://schemas.microsoft.com/office/drawing/2014/main" id="{4804D82D-95BB-F69F-4F48-10BD277CF98C}"/>
              </a:ext>
            </a:extLst>
          </p:cNvPr>
          <p:cNvSpPr/>
          <p:nvPr/>
        </p:nvSpPr>
        <p:spPr>
          <a:xfrm>
            <a:off x="762000" y="5881500"/>
            <a:ext cx="50800" cy="659000"/>
          </a:xfrm>
          <a:prstGeom prst="roundRect">
            <a:avLst>
              <a:gd name="adj" fmla="val 0"/>
            </a:avLst>
          </a:prstGeom>
          <a:solidFill>
            <a:srgbClr val="228B22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0" name="AutoShape 20">
            <a:extLst>
              <a:ext uri="{FF2B5EF4-FFF2-40B4-BE49-F238E27FC236}">
                <a16:creationId xmlns:a16="http://schemas.microsoft.com/office/drawing/2014/main" id="{F954027E-9C32-079F-241A-0428F470856F}"/>
              </a:ext>
            </a:extLst>
          </p:cNvPr>
          <p:cNvSpPr/>
          <p:nvPr/>
        </p:nvSpPr>
        <p:spPr>
          <a:xfrm>
            <a:off x="812800" y="5894198"/>
            <a:ext cx="10617200" cy="61587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0" indent="0" algn="ctr">
              <a:lnSpc>
                <a:spcPct val="117000"/>
              </a:lnSpc>
              <a:defRPr/>
            </a:pPr>
            <a:r>
              <a:rPr lang="zh-CN" altLang="en-US" sz="1300" b="1" dirty="0">
                <a:solidFill>
                  <a:srgbClr val="44444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坚持“内提素质、外优机制”双向发力，通过多维培训夯实服务根基，依托复盘分析实现闭环改进，持续推动公寓服务向专业化、精细化迈进。</a:t>
            </a:r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0E8B9ED4-C36E-C913-D101-C986BD0754F3}"/>
              </a:ext>
            </a:extLst>
          </p:cNvPr>
          <p:cNvSpPr/>
          <p:nvPr/>
        </p:nvSpPr>
        <p:spPr>
          <a:xfrm>
            <a:off x="762000" y="1560628"/>
            <a:ext cx="10668000" cy="25400"/>
          </a:xfrm>
          <a:prstGeom prst="roundRect">
            <a:avLst>
              <a:gd name="adj" fmla="val 0"/>
            </a:avLst>
          </a:prstGeom>
          <a:solidFill>
            <a:srgbClr val="228B22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BF827832-BCAA-3B9C-FB08-857B5AFF401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733" y="525485"/>
            <a:ext cx="3231032" cy="360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5315C03-3023-F269-CE95-879AA4A9F20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06" y="347928"/>
            <a:ext cx="1698840" cy="540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6832F344-AB44-110F-F256-D9EE16B8AFAD}"/>
              </a:ext>
            </a:extLst>
          </p:cNvPr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701800"/>
            <a:ext cx="2880000" cy="2016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91C462F5-A4EF-050B-5044-4296D40EA990}"/>
              </a:ext>
            </a:extLst>
          </p:cNvPr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3751200"/>
            <a:ext cx="2880000" cy="2016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85072783-A43E-9F65-A2B7-B20C5A8F54CD}"/>
              </a:ext>
            </a:extLst>
          </p:cNvPr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751" y="1698625"/>
            <a:ext cx="2880000" cy="20160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46864277-ABB6-DE9F-F7C4-3DB238935199}"/>
              </a:ext>
            </a:extLst>
          </p:cNvPr>
          <p:cNvPicPr/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751" y="3751200"/>
            <a:ext cx="2880000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922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_RECORD_KEY" val="{&quot;10&quot;:[4519605,20229645,21601235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2115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2700_1*d*1"/>
  <p:tag name="KSO_WM_TEMPLATE_CATEGORY" val="diagram"/>
  <p:tag name="KSO_WM_TEMPLATE_INDEX" val="2021270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786dfddc6a4482fad0c30733a9568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bcfbcf65e094c4b88411179705d5a1d"/>
  <p:tag name="KSO_WM_UNIT_PLACING_PICTURE" val="fbcfbcf65e094c4b88411179705d5a1d"/>
  <p:tag name="KSO_WM_UNIT_SUPPORT_UNIT_TYPE" val="[&quot;d&quot;]"/>
  <p:tag name="KSO_WM_TEMPLATE_ASSEMBLE_XID" val="60656f654054ed1e2fb8094f"/>
  <p:tag name="KSO_WM_TEMPLATE_ASSEMBLE_GROUPID" val="60656f654054ed1e2fb8094f"/>
  <p:tag name="KSO_WM_UNIT_PLACING_PICTURE_USER_VIEWPORT" val="{&quot;height&quot;:3741.7291338582677,&quot;width&quot;:4988.976377952756}"/>
  <p:tag name="KSO_WM_UNIT_PLACING_PICTURE_INFO" val="{&quot;code&quot;:&quot;&quot;,&quot;full_picture&quot;:false,&quot;margin&quot;:{&quot;left&quot;:33.90300211074225,&quot;right&quot;:34.09106038196114},&quot;scheme&quot;:&quot;6-0&quot;,&quot;spacing&quot;:5}"/>
  <p:tag name="KSO_WM_UNIT_PLACING_PICTURE_USER_VIEWPORT_SMARTMENU" val="{&quot;height&quot;:2031.5567225522973,&quot;width&quot;:2747.244501866123}"/>
  <p:tag name="KSO_WM_UNIT_PLACING_PICTURE_USER_RELATIVERECTANGLE_SMARTMENU" val="{&quot;bottom&quot;:0.007736701326130558,&quot;left&quot;:0,&quot;right&quot;:0,&quot;top&quot;:0.007736701326130558}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2115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2700_1*d*1"/>
  <p:tag name="KSO_WM_TEMPLATE_CATEGORY" val="diagram"/>
  <p:tag name="KSO_WM_TEMPLATE_INDEX" val="2021270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786dfddc6a4482fad0c30733a9568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bcfbcf65e094c4b88411179705d5a1d"/>
  <p:tag name="KSO_WM_UNIT_PLACING_PICTURE" val="fbcfbcf65e094c4b88411179705d5a1d"/>
  <p:tag name="KSO_WM_UNIT_SUPPORT_UNIT_TYPE" val="[&quot;d&quot;]"/>
  <p:tag name="KSO_WM_TEMPLATE_ASSEMBLE_XID" val="60656f654054ed1e2fb8094f"/>
  <p:tag name="KSO_WM_TEMPLATE_ASSEMBLE_GROUPID" val="60656f654054ed1e2fb8094f"/>
  <p:tag name="KSO_WM_UNIT_PLACING_PICTURE_USER_VIEWPORT" val="{&quot;height&quot;:3741.727559055118,&quot;width&quot;:4988.976377952756}"/>
  <p:tag name="KSO_WM_UNIT_PLACING_PICTURE_INFO" val="{&quot;code&quot;:&quot;&quot;,&quot;full_picture&quot;:false,&quot;margin&quot;:{&quot;left&quot;:33.90300211074225,&quot;right&quot;:34.09106038196114},&quot;scheme&quot;:&quot;6-0&quot;,&quot;spacing&quot;:5}"/>
  <p:tag name="KSO_WM_UNIT_PLACING_PICTURE_USER_VIEWPORT_SMARTMENU" val="{&quot;height&quot;:2031.6249473684893,&quot;width&quot;:2747.244501866123}"/>
  <p:tag name="KSO_WM_UNIT_PLACING_PICTURE_USER_RELATIVERECTANGLE_SMARTMENU" val="{&quot;bottom&quot;:0.0077201698787447235,&quot;left&quot;:0,&quot;right&quot;:0,&quot;top&quot;:0.0077201698787447235}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2115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2700_1*d*1"/>
  <p:tag name="KSO_WM_TEMPLATE_CATEGORY" val="diagram"/>
  <p:tag name="KSO_WM_TEMPLATE_INDEX" val="2021270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786dfddc6a4482fad0c30733a9568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bcfbcf65e094c4b88411179705d5a1d"/>
  <p:tag name="KSO_WM_UNIT_PLACING_PICTURE" val="fbcfbcf65e094c4b88411179705d5a1d"/>
  <p:tag name="KSO_WM_UNIT_SUPPORT_UNIT_TYPE" val="[&quot;d&quot;]"/>
  <p:tag name="KSO_WM_TEMPLATE_ASSEMBLE_XID" val="60656f654054ed1e2fb8094f"/>
  <p:tag name="KSO_WM_TEMPLATE_ASSEMBLE_GROUPID" val="60656f654054ed1e2fb8094f"/>
  <p:tag name="KSO_WM_UNIT_PLACING_PICTURE_USER_VIEWPORT" val="{&quot;height&quot;:5213.817322834646,&quot;width&quot;:3911.8110236220473}"/>
  <p:tag name="KSO_WM_UNIT_PLACING_PICTURE_INFO" val="{&quot;code&quot;:&quot;&quot;,&quot;full_picture&quot;:false,&quot;margin&quot;:{&quot;left&quot;:33.90300211074225,&quot;right&quot;:34.09106038196114},&quot;scheme&quot;:&quot;6-0&quot;,&quot;spacing&quot;:5}"/>
  <p:tag name="KSO_WM_UNIT_PLACING_PICTURE_USER_VIEWPORT_SMARTMENU" val="{&quot;height&quot;:4213.181669920787,&quot;width&quot;:3110.7944874698846}"/>
  <p:tag name="KSO_WM_UNIT_PLACING_PICTURE_USER_RELATIVERECTANGLE_SMARTMENU" val="{&quot;bottom&quot;:0,&quot;left&quot;:0.008496117846415014,&quot;right&quot;:0.008496117846415014,&quot;top&quot;:0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227*2115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2700_1*d*1"/>
  <p:tag name="KSO_WM_TEMPLATE_CATEGORY" val="diagram"/>
  <p:tag name="KSO_WM_TEMPLATE_INDEX" val="20212700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a786dfddc6a4482fad0c30733a95687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bcfbcf65e094c4b88411179705d5a1d"/>
  <p:tag name="KSO_WM_UNIT_PLACING_PICTURE" val="fbcfbcf65e094c4b88411179705d5a1d"/>
  <p:tag name="KSO_WM_UNIT_SUPPORT_UNIT_TYPE" val="[&quot;d&quot;]"/>
  <p:tag name="KSO_WM_TEMPLATE_ASSEMBLE_XID" val="60656f654054ed1e2fb8094f"/>
  <p:tag name="KSO_WM_TEMPLATE_ASSEMBLE_GROUPID" val="60656f654054ed1e2fb8094f"/>
  <p:tag name="KSO_WM_UNIT_PLACING_PICTURE_USER_VIEWPORT" val="{&quot;height&quot;:10799,&quot;width&quot;:14405}"/>
  <p:tag name="KSO_WM_UNIT_PLACING_PICTURE_INFO" val="{&quot;code&quot;:&quot;&quot;,&quot;full_picture&quot;:false,&quot;margin&quot;:{&quot;left&quot;:33.90300211074225,&quot;right&quot;:34.09106038196114},&quot;scheme&quot;:&quot;6-0&quot;,&quot;spacing&quot;:5}"/>
  <p:tag name="KSO_WM_UNIT_PLACING_PICTURE_USER_VIEWPORT_SMARTMENU" val="{&quot;height&quot;:3088.3263937296283,&quot;width&quot;:4152.160327216171}"/>
  <p:tag name="KSO_WM_UNIT_PLACING_PICTURE_USER_RELATIVERECTANGLE_SMARTMENU" val="{&quot;bottom&quot;:0.0034057395625890752,&quot;left&quot;:0,&quot;right&quot;:0,&quot;top&quot;:0.0034057395625890752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  <p:tag name="KSO_WM_DIAGRAM_VIRTUALLY_FRAME" val="{&quot;height&quot;:290,&quot;left&quot;:60,&quot;top&quot;:140,&quot;width&quot;:840}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60,&quot;width&quot;:840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33,&quot;left&quot;:60,&quot;top&quot;:121.5,&quot;width&quot;:842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79.069783197832,&quot;width&quot;:3468.903116531164}"/>
  <p:tag name="KSO_WM_UNIT_PLACING_PICTURE_COLLAGE_VIEWPORT" val="{&quot;height&quot;:2852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79.069783197832,&quot;width&quot;:3468.903116531164}"/>
  <p:tag name="KSO_WM_UNIT_PLACING_PICTURE_COLLAGE_VIEWPORT" val="{&quot;height&quot;:2852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900.3910060975609,&quot;width&quot;:3468.903116531164}"/>
  <p:tag name="KSO_WM_UNIT_PLACING_PICTURE_COLLAGE_VIEWPORT" val="{&quot;height&quot;:2101.5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3936.4273373983733,&quot;width&quot;:3468.903116531164}"/>
  <p:tag name="KSO_WM_UNIT_PLACING_PICTURE_COLLAGE_VIEWPORT" val="{&quot;height&quot;:4353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3936.4273373983733,&quot;width&quot;:3468.903116531164}"/>
  <p:tag name="KSO_WM_UNIT_PLACING_PICTURE_COLLAGE_VIEWPORT" val="{&quot;height&quot;:4353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79.069783197832,&quot;width&quot;:3468.903116531164}"/>
  <p:tag name="KSO_WM_UNIT_PLACING_PICTURE_COLLAGE_VIEWPORT" val="{&quot;height&quot;:2852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900.3910060975609,&quot;width&quot;:3468.903116531164}"/>
  <p:tag name="KSO_WM_UNIT_PLACING_PICTURE_COLLAGE_VIEWPORT" val="{&quot;height&quot;:2101.5,&quot;width&quot;:3835.9999999999995}"/>
  <p:tag name="KSO_WM_UNIT_PLACING_PICTURE_INFO" val="{&quot;code&quot;:&quot;[3]&quot;,&quot;full_picture&quot;:false,&quot;last_crop_picture&quot;:&quot;[3]&quot;,&quot;scheme&quot;:&quot;9-3&quot;,&quot;spacing&quot;:5}"/>
  <p:tag name="KSO_WM_UNIT_PLACING_PICTURE" val="90043.553"/>
  <p:tag name="KSO_WM_BEAUTIFY_FLAG" val=""/>
  <p:tag name="KSO_WM_UNIT_INDEX" val=""/>
  <p:tag name="KSO_WM_UNIT_ID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6.55,&quot;left&quot;:430,&quot;top&quot;:140,&quot;width&quot;:490}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02.362060546875,&quot;width&quot;:5102.362060546875}"/>
  <p:tag name="KSO_WM_UNIT_PLACING_PICTURE_USER_RELATIVERECTANGLE" val="{&quot;bottom&quot;:0,&quot;left&quot;:0,&quot;right&quot;:0,&quot;top&quot;:0}"/>
  <p:tag name="KSO_WM_UNIT_PLACING_PICTURE_COLLAGE_RELATIVERECTANGLE" val="{&quot;bottom&quot;:0.1266083376222336,&quot;left&quot;:0,&quot;right&quot;:0,&quot;top&quot;:0.1266083376222336}"/>
  <p:tag name="KSO_WM_UNIT_PLACING_PICTURE_COLLAGE_VIEWPORT" val="{&quot;height&quot;:4353,&quot;width&quot;:5828.999999999998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02.362060546875,&quot;width&quot;:5102.362060546875}"/>
  <p:tag name="KSO_WM_UNIT_PLACING_PICTURE_USER_RELATIVERECTANGLE" val="{&quot;bottom&quot;:0,&quot;left&quot;:0,&quot;right&quot;:0,&quot;top&quot;:0}"/>
  <p:tag name="KSO_WM_UNIT_PLACING_PICTURE_COLLAGE_RELATIVERECTANGLE" val="{&quot;bottom&quot;:0.1266083376222336,&quot;left&quot;:0,&quot;right&quot;:0,&quot;top&quot;:0.1266083376222336}"/>
  <p:tag name="KSO_WM_UNIT_PLACING_PICTURE_COLLAGE_VIEWPORT" val="{&quot;height&quot;:4353,&quot;width&quot;:5828.999999999998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07.8874803149606,&quot;left&quot;:77.63992125984251,&quot;top&quot;:71.52000000000001,&quot;width&quot;:806.0399212598425}"/>
  <p:tag name="KSO_WM_UNIT_PLACING_PICTURE_USER_VIEWPORT" val="{&quot;height&quot;:3400.7984251968505,&quot;width&quot;:3400.7984251968505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USER_RELATIVERECTANGLE" val="{&quot;bottom&quot;:0,&quot;left&quot;:0,&quot;right&quot;:0,&quot;top&quot;:0}"/>
  <p:tag name="KSO_WM_UNIT_PLACING_PICTURE_COLLAGE_RELATIVERECTANGLE" val="{&quot;bottom&quot;:0,&quot;left&quot;:0.0021914446002806046,&quot;right&quot;:0.0021914446002806046,&quot;top&quot;:0}"/>
  <p:tag name="KSO_WM_UNIT_PLACING_PICTURE_COLLAGE_VIEWPORT" val="{&quot;height&quot;:2852,&quot;width&quot;:2839.499999999999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50456.672"/>
  <p:tag name="KSO_WM_BEAUTIFY_FLAG" val=""/>
  <p:tag name="KSO_WM_UNIT_INDEX" val=""/>
  <p:tag name="KSO_WM_UNIT_ID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RESOURCE_TRACE_INFO" val="{&quot;id&quot;:&quot;21587995&quot;,&quot;origin&quot;:0,&quot;type&quot;:&quot;icons&quot;,&quot;user&quot;:&quot;425101680&quot;}"/>
  <p:tag name="KSO_WM_DIAGRAM_VIRTUALLY_FRAME" val="{&quot;height&quot;:474.6287353515625,&quot;left&quot;:60,&quot;top&quot;:40.8,&quot;width&quot;:882.15}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RESOURCE_TRACE_INFO" val="{&quot;id&quot;:&quot;21601235&quot;,&quot;origin&quot;:0,&quot;type&quot;:&quot;icons&quot;,&quot;user&quot;:&quot;425101680&quot;}"/>
  <p:tag name="KSO_WM_DIAGRAM_VIRTUALLY_FRAME" val="{&quot;height&quot;:474.6287353515625,&quot;left&quot;:60,&quot;top&quot;:40.8,&quot;width&quot;:882.15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74.6287353515625,&quot;left&quot;:60,&quot;top&quot;:40.8,&quot;width&quot;:882.15}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5,&quot;left&quot;:675,&quot;top&quot;:220,&quot;width&quot;:230}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5202.049077658883}"/>
  <p:tag name="KSO_WM_UNIT_PLACING_PICTURE_COLLAGE_VIEWPORT" val="{&quot;height&quot;:2677.3741376813246,&quot;width&quot;:5479.748275362649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5202.049077658883}"/>
  <p:tag name="KSO_WM_UNIT_PLACING_PICTURE_COLLAGE_VIEWPORT" val="{&quot;height&quot;:2677.3741376813246,&quot;width&quot;:5479.748275362649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2529.8253411256755}"/>
  <p:tag name="KSO_WM_UNIT_PLACING_PICTURE_COLLAGE_VIEWPORT" val="{&quot;height&quot;:2677.3741376813246,&quot;width&quot;:2664.8741376813246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2529.8253411256755}"/>
  <p:tag name="KSO_WM_UNIT_PLACING_PICTURE_COLLAGE_VIEWPORT" val="{&quot;height&quot;:2677.3741376813246,&quot;width&quot;:2664.8741376813246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2529.8253411256755}"/>
  <p:tag name="KSO_WM_UNIT_PLACING_PICTURE_COLLAGE_VIEWPORT" val="{&quot;height&quot;:2677.3741376813246,&quot;width&quot;:2664.8741376813246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5202.049077658883}"/>
  <p:tag name="KSO_WM_UNIT_PLACING_PICTURE_COLLAGE_VIEWPORT" val="{&quot;height&quot;:2677.3741376813246,&quot;width&quot;:5479.748275362649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5202.049077658883}"/>
  <p:tag name="KSO_WM_UNIT_PLACING_PICTURE_COLLAGE_VIEWPORT" val="{&quot;height&quot;:2677.3741376813246,&quot;width&quot;:5479.748275362649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2541.691874076303,&quot;width&quot;:2529.8253411256755}"/>
  <p:tag name="KSO_WM_UNIT_PLACING_PICTURE_COLLAGE_VIEWPORT" val="{&quot;height&quot;:2677.3741376813246,&quot;width&quot;:2664.8741376813246}"/>
  <p:tag name="KSO_WM_UNIT_PLACING_PICTURE_INFO" val="{&quot;code&quot;:&quot;[2]&quot;,&quot;full_picture&quot;:false,&quot;last_crop_picture&quot;:&quot;[2]&quot;,&quot;scheme&quot;:&quot;8-4&quot;,&quot;spacing&quot;:5}"/>
  <p:tag name="KSO_WM_UNIT_PLACING_PICTURE" val="153928.328"/>
  <p:tag name="KSO_WM_BEAUTIFY_FLAG" val=""/>
  <p:tag name="KSO_WM_UNIT_INDEX" val=""/>
  <p:tag name="KSO_WM_UNIT_ID" val="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35.680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35.680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35.680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35.680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43.867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43.867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43.867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bottom&quot;:0.1274332951738588,&quot;left&quot;:0,&quot;right&quot;:0,&quot;top&quot;:0.1274332951738588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43.867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587.3803283968539,&quot;width&quot;:2130.3303647834114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20.868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587.3803283968539,&quot;width&quot;:2130.3303647834114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20.868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587.3803283968539,&quot;width&quot;:2130.3303647834114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20.868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70703125,&quot;width&quot;:3401.57470703125}"/>
  <p:tag name="KSO_WM_UNIT_PLACING_PICTURE_USER_RELATIVERECTANGLE" val="{&quot;bottom&quot;:0,&quot;left&quot;:0,&quot;right&quot;:0,&quot;top&quot;:0}"/>
  <p:tag name="KSO_WM_UNIT_PLACING_PICTURE_COLLAGE_RELATIVERECTANGLE" val="{&quot;height&quot;:1587.3803283968539,&quot;width&quot;:2130.3303647834114}"/>
  <p:tag name="KSO_WM_UNIT_PLACING_PICTURE_COLLAGE_VIEWPORT" val="{&quot;height&quot;:2870.850109159672,&quot;width&quot;:3852.8001455462295}"/>
  <p:tag name="KSO_WM_UNIT_PLACING_PICTURE_INFO" val="{&quot;code&quot;:&quot;bAb[1]&quot;,&quot;full_picture&quot;:false,&quot;last_crop_picture&quot;:&quot;bAb[1]&quot;,&quot;scheme&quot;:&quot;4-1&quot;,&quot;spacing&quot;:5}"/>
  <p:tag name="KSO_WM_UNIT_PLACING_PICTURE" val="162120.868"/>
  <p:tag name="KSO_WM_BEAUTIFY_FLAG" val=""/>
  <p:tag name="KSO_WM_UNIT_INDEX" val=""/>
  <p:tag name="KSO_WM_UNIT_ID" val=""/>
  <p:tag name="KSO_WM_DIAGRAM_VIRTUALLY_FRAME" val="{&quot;height&quot;:375.65,&quot;left&quot;:25.55,&quot;top&quot;:123.25,&quot;width&quot;:912.8645690917969}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  <p:tag name="WPP_GENERATETEXT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  <p:tag name="WPP_GENERATETEXT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,&quot;left&quot;:60,&quot;top&quot;:140,&quot;width&quot;:840}"/>
  <p:tag name="WPP_GENERATETEXT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800,&quot;width&quot;:14402}"/>
  <p:tag name="KSO_WM_UNIT_PLACING_PICTURE_USER_RELATIVERECTANGLE" val="{&quot;bottom&quot;:0,&quot;left&quot;:0,&quot;right&quot;:0,&quot;top&quot;:0}"/>
  <p:tag name="KSO_WM_UNIT_PLACING_PICTURE_COLLAGE_RELATIVERECTANGLE" val="{&quot;bottom&quot;:0.169443707342166,&quot;left&quot;:0,&quot;right&quot;:0,&quot;top&quot;:0.169443707342166}"/>
  <p:tag name="KSO_WM_UNIT_PLACING_PICTURE_COLLAGE_VIEWPORT" val="{&quot;height&quot;:5854,&quot;width&quot;:11808}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800,&quot;width&quot;:14402}"/>
  <p:tag name="KSO_WM_UNIT_PLACING_PICTURE_USER_RELATIVERECTANGLE" val="{&quot;bottom&quot;:0,&quot;left&quot;:0,&quot;right&quot;:0,&quot;top&quot;:0}"/>
  <p:tag name="KSO_WM_UNIT_PLACING_PICTURE_COLLAGE_RELATIVERECTANGLE" val="{&quot;bottom&quot;:0.33895685912877643,&quot;left&quot;:0,&quot;right&quot;:0,&quot;top&quot;:0.33895685912877643}"/>
  <p:tag name="KSO_WM_UNIT_PLACING_PICTURE_COLLAGE_VIEWPORT" val="{&quot;height&quot;:2852,&quot;width&quot;:11808}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210,&quot;width&quot;:845}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80,&quot;left&quot;:60,&quot;top&quot;:150,&quot;width&quot;:840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70,&quot;left&quot;:60,&quot;top&quot;:230,&quot;width&quot;:840.0006125795666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5,&quot;left&quot;:480,&quot;top&quot;:140,&quot;width&quot;:440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5,&quot;left&quot;:480,&quot;top&quot;:140,&quot;width&quot;:440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5,&quot;left&quot;:480,&quot;top&quot;:140,&quot;width&quot;:440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5,&quot;left&quot;:480,&quot;top&quot;:140,&quot;width&quot;:440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PP_GENERATETEXT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4091.0612948123344,&quot;width&quot;:5479.748393083113}"/>
  <p:tag name="KSO_WM_UNIT_PLACING_PICTURE_USER_RELATIVERECTANGLE_SMARTMENU" val="{&quot;bottom&quot;:0.0015426713309760036,&quot;left&quot;:0,&quot;right&quot;:0,&quot;top&quot;:0.0015426713309760036}"/>
  <p:tag name="KSO_WM_NO_TAGS_SHAPE_FLAG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4091.0612948123344,&quot;width&quot;:5479.748393083113}"/>
  <p:tag name="KSO_WM_UNIT_PLACING_PICTURE_USER_RELATIVERECTANGLE_SMARTMENU" val="{&quot;bottom&quot;:0.22044789945870427,&quot;left&quot;:0,&quot;right&quot;:0,&quot;top&quot;:0.22044789945870427}"/>
  <p:tag name="KSO_WM_NO_TAGS_SHAPE_FLAG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,&quot;left&quot;:0.1261978207377203,&quot;right&quot;:0.1261978207377203,&quot;top&quot;:0}"/>
  <p:tag name="KSO_WM_NO_TAGS_SHAPE_FLAG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,&quot;left&quot;:0.1261978207377203,&quot;right&quot;:0.1261978207377203,&quot;top&quot;:0}"/>
  <p:tag name="KSO_WM_NO_TAGS_SHAPE_FLAG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,&quot;left&quot;:0.1261978207377203,&quot;right&quot;:0.1261978207377203,&quot;top&quot;:0}"/>
  <p:tag name="KSO_WM_NO_TAGS_SHAPE_FLAG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,&quot;left&quot;:0.1261978207377203,&quot;right&quot;:0.1261978207377203,&quot;top&quot;:0}"/>
  <p:tag name="KSO_WM_NO_TAGS_SHAPE_FLAG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.12156652072377615,&quot;left&quot;:0,&quot;right&quot;:0,&quot;top&quot;:0.12156652072377615}"/>
  <p:tag name="KSO_WM_NO_TAGS_SHAPE_FLAG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.5748031496064,&quot;width&quot;:3401.5748031496064}"/>
  <p:tag name="KSO_WM_UNIT_PLACING_PICTURE_INFO" val="{&quot;code&quot;:&quot;[1]&quot;,&quot;full_picture&quot;:false,&quot;last_crop_picture&quot;:&quot;[1]&quot;,&quot;scheme&quot;:&quot;8-5&quot;,&quot;spacing&quot;:5}"/>
  <p:tag name="KSO_WM_UNIT_PLACING_PICTURE" val="103219.342"/>
  <p:tag name="KSO_WM_UNIT_PLACING_PICTURE_USER_VIEWPORT_SMARTMENU" val="{&quot;height&quot;:2677.3741965415566,&quot;width&quot;:2664.8741965415566}"/>
  <p:tag name="KSO_WM_UNIT_PLACING_PICTURE_USER_RELATIVERECTANGLE_SMARTMENU" val="{&quot;bottom&quot;:0,&quot;left&quot;:0.1261978207377203,&quot;right&quot;:0.1261978207377203,&quot;top&quot;:0}"/>
  <p:tag name="KSO_WM_NO_TAGS_SHAPE_FLAG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21.45,&quot;left&quot;:59.75,&quot;top&quot;:126.4,&quot;width&quot;:851.95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20,&quot;left&quot;:60,&quot;top&quot;:140,&quot;width&quot;:610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90,&quot;left&quot;:60,&quot;top&quot;:140,&quot;width&quot;:840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3004</Words>
  <Application>Microsoft Office PowerPoint</Application>
  <PresentationFormat>宽屏</PresentationFormat>
  <Paragraphs>249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Noto Sans SC</vt:lpstr>
      <vt:lpstr>宋体</vt:lpstr>
      <vt:lpstr>微软雅黑</vt:lpstr>
      <vt:lpstr>Arial</vt:lpstr>
      <vt:lpstr>Wingdings</vt:lpstr>
      <vt:lpstr>Office 主题​​</vt:lpstr>
      <vt:lpstr>默认主题</vt:lpstr>
      <vt:lpstr>1_默认主题</vt:lpstr>
      <vt:lpstr>5_默认主题</vt:lpstr>
      <vt:lpstr>4_默认主题</vt:lpstr>
      <vt:lpstr>6_默认主题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李佳</dc:creator>
  <cp:lastModifiedBy>user</cp:lastModifiedBy>
  <cp:revision>123</cp:revision>
  <dcterms:created xsi:type="dcterms:W3CDTF">2026-06-03T01:32:00Z</dcterms:created>
  <dcterms:modified xsi:type="dcterms:W3CDTF">2026-06-08T08:28:47Z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IGC">
    <vt:lpwstr>{"Label":"1","ContentProducer":"001191110102MACQD9K64010000","ProduceID":"7646759919534459877","ReservedCode1":"","ContentPropagator":"","PropagateID":"","ReservedCode2":""}</vt:lpwstr>
  </property>
  <property fmtid="{D5CDD505-2E9C-101B-9397-08002B2CF9AE}" pid="3" name="KSOProductBuildVer">
    <vt:lpwstr>2052-12.1.0.26375</vt:lpwstr>
  </property>
  <property fmtid="{D5CDD505-2E9C-101B-9397-08002B2CF9AE}" pid="4" name="ICV">
    <vt:lpwstr>AEECFAB246324B36B4BC8E95701E08E8_13</vt:lpwstr>
  </property>
</Properties>
</file>