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9"/>
  </p:notesMasterIdLst>
  <p:sldIdLst>
    <p:sldId id="257" r:id="rId2"/>
    <p:sldId id="258" r:id="rId3"/>
    <p:sldId id="259" r:id="rId4"/>
    <p:sldId id="260" r:id="rId5"/>
    <p:sldId id="261" r:id="rId6"/>
    <p:sldId id="262" r:id="rId7"/>
    <p:sldId id="263" r:id="rId8"/>
    <p:sldId id="264" r:id="rId9"/>
    <p:sldId id="265" r:id="rId10"/>
    <p:sldId id="266"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5">
          <p15:clr>
            <a:srgbClr val="A4A3A4"/>
          </p15:clr>
        </p15:guide>
        <p15:guide id="2" pos="29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494" autoAdjust="0"/>
  </p:normalViewPr>
  <p:slideViewPr>
    <p:cSldViewPr showGuides="1">
      <p:cViewPr varScale="1">
        <p:scale>
          <a:sx n="87" d="100"/>
          <a:sy n="87" d="100"/>
        </p:scale>
        <p:origin x="666" y="84"/>
      </p:cViewPr>
      <p:guideLst>
        <p:guide orient="horz" pos="2105"/>
        <p:guide pos="2908"/>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85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104885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A2131B-78DC-4D27-A873-9B3D72ECA5BD}" type="datetimeFigureOut">
              <a:rPr lang="zh-CN" altLang="en-US" smtClean="0"/>
              <a:t>2026-6-8</a:t>
            </a:fld>
            <a:endParaRPr lang="zh-CN" altLang="en-US"/>
          </a:p>
        </p:txBody>
      </p:sp>
      <p:sp>
        <p:nvSpPr>
          <p:cNvPr id="104885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104885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104885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104885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C72561-CAB2-4B8B-B7DA-A112A6E6FC62}"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9" name="幻灯片图像占位符 1"/>
          <p:cNvSpPr>
            <a:spLocks noGrp="1" noRot="1" noChangeAspect="1"/>
          </p:cNvSpPr>
          <p:nvPr>
            <p:ph type="sldImg"/>
          </p:nvPr>
        </p:nvSpPr>
        <p:spPr>
          <a:xfrm>
            <a:off x="381000" y="685800"/>
            <a:ext cx="6096000" cy="3429000"/>
          </a:xfrm>
        </p:spPr>
      </p:sp>
      <p:sp>
        <p:nvSpPr>
          <p:cNvPr id="1048590" name="备注占位符 2"/>
          <p:cNvSpPr>
            <a:spLocks noGrp="1"/>
          </p:cNvSpPr>
          <p:nvPr>
            <p:ph type="body" idx="1"/>
          </p:nvPr>
        </p:nvSpPr>
        <p:spPr/>
        <p:txBody>
          <a:bodyPr/>
          <a:lstStyle/>
          <a:p>
            <a:endParaRPr lang="zh-CN" altLang="en-US" dirty="0"/>
          </a:p>
        </p:txBody>
      </p:sp>
      <p:sp>
        <p:nvSpPr>
          <p:cNvPr id="1048591" name="灯片编号占位符 3"/>
          <p:cNvSpPr>
            <a:spLocks noGrp="1"/>
          </p:cNvSpPr>
          <p:nvPr>
            <p:ph type="sldNum" sz="quarter" idx="10"/>
          </p:nvPr>
        </p:nvSpPr>
        <p:spPr/>
        <p:txBody>
          <a:bodyPr/>
          <a:lstStyle/>
          <a:p>
            <a:fld id="{2FC72561-CAB2-4B8B-B7DA-A112A6E6FC62}" type="slidenum">
              <a:rPr lang="zh-CN" altLang="en-US" smtClean="0"/>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048789" name="矩形 6"/>
          <p:cNvSpPr/>
          <p:nvPr/>
        </p:nvSpPr>
        <p:spPr>
          <a:xfrm>
            <a:off x="914400" y="3196686"/>
            <a:ext cx="103632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048790" name="标题 1"/>
          <p:cNvSpPr>
            <a:spLocks noGrp="1"/>
          </p:cNvSpPr>
          <p:nvPr>
            <p:ph type="ctrTitle"/>
          </p:nvPr>
        </p:nvSpPr>
        <p:spPr>
          <a:xfrm>
            <a:off x="914400" y="1676401"/>
            <a:ext cx="10363200" cy="1538286"/>
          </a:xfrm>
        </p:spPr>
        <p:txBody>
          <a:bodyPr anchor="b"/>
          <a:lstStyle/>
          <a:p>
            <a:r>
              <a:rPr kumimoji="0" lang="zh-CN" altLang="en-US" smtClean="0"/>
              <a:t>单击此处编辑母版标题样式</a:t>
            </a:r>
            <a:endParaRPr kumimoji="0" lang="en-US"/>
          </a:p>
        </p:txBody>
      </p:sp>
      <p:sp>
        <p:nvSpPr>
          <p:cNvPr id="1048791" name="副标题 2"/>
          <p:cNvSpPr>
            <a:spLocks noGrp="1"/>
          </p:cNvSpPr>
          <p:nvPr>
            <p:ph type="subTitle" idx="1"/>
          </p:nvPr>
        </p:nvSpPr>
        <p:spPr>
          <a:xfrm>
            <a:off x="1828800" y="3214686"/>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1048792" name="日期占位符 3"/>
          <p:cNvSpPr>
            <a:spLocks noGrp="1"/>
          </p:cNvSpPr>
          <p:nvPr>
            <p:ph type="dt" sz="half" idx="10"/>
          </p:nvPr>
        </p:nvSpPr>
        <p:spPr/>
        <p:txBody>
          <a:bodyPr/>
          <a:lstStyle/>
          <a:p>
            <a:fld id="{1D8BD707-D9CF-40AE-B4C6-C98DA3205C09}" type="datetimeFigureOut">
              <a:rPr lang="en-US" smtClean="0"/>
              <a:t>6/8/2026</a:t>
            </a:fld>
            <a:endParaRPr lang="en-US"/>
          </a:p>
        </p:txBody>
      </p:sp>
      <p:sp>
        <p:nvSpPr>
          <p:cNvPr id="1048793" name="页脚占位符 4"/>
          <p:cNvSpPr>
            <a:spLocks noGrp="1"/>
          </p:cNvSpPr>
          <p:nvPr>
            <p:ph type="ftr" sz="quarter" idx="11"/>
          </p:nvPr>
        </p:nvSpPr>
        <p:spPr/>
        <p:txBody>
          <a:bodyPr/>
          <a:lstStyle/>
          <a:p>
            <a:endParaRPr lang="en-US"/>
          </a:p>
        </p:txBody>
      </p:sp>
      <p:sp>
        <p:nvSpPr>
          <p:cNvPr id="1048794" name="灯片编号占位符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1048817" name="标题 1"/>
          <p:cNvSpPr>
            <a:spLocks noGrp="1"/>
          </p:cNvSpPr>
          <p:nvPr>
            <p:ph type="title"/>
          </p:nvPr>
        </p:nvSpPr>
        <p:spPr/>
        <p:txBody>
          <a:bodyPr/>
          <a:lstStyle/>
          <a:p>
            <a:r>
              <a:rPr kumimoji="0" lang="zh-CN" altLang="en-US" smtClean="0"/>
              <a:t>单击此处编辑母版标题样式</a:t>
            </a:r>
            <a:endParaRPr kumimoji="0" lang="en-US"/>
          </a:p>
        </p:txBody>
      </p:sp>
      <p:sp>
        <p:nvSpPr>
          <p:cNvPr id="1048818"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48819" name="日期占位符 3"/>
          <p:cNvSpPr>
            <a:spLocks noGrp="1"/>
          </p:cNvSpPr>
          <p:nvPr>
            <p:ph type="dt" sz="half" idx="10"/>
          </p:nvPr>
        </p:nvSpPr>
        <p:spPr/>
        <p:txBody>
          <a:bodyPr/>
          <a:lstStyle/>
          <a:p>
            <a:fld id="{1D8BD707-D9CF-40AE-B4C6-C98DA3205C09}" type="datetimeFigureOut">
              <a:rPr lang="en-US" smtClean="0"/>
              <a:t>6/8/2026</a:t>
            </a:fld>
            <a:endParaRPr lang="en-US"/>
          </a:p>
        </p:txBody>
      </p:sp>
      <p:sp>
        <p:nvSpPr>
          <p:cNvPr id="1048820" name="页脚占位符 4"/>
          <p:cNvSpPr>
            <a:spLocks noGrp="1"/>
          </p:cNvSpPr>
          <p:nvPr>
            <p:ph type="ftr" sz="quarter" idx="11"/>
          </p:nvPr>
        </p:nvSpPr>
        <p:spPr/>
        <p:txBody>
          <a:bodyPr/>
          <a:lstStyle/>
          <a:p>
            <a:endParaRPr lang="en-US"/>
          </a:p>
        </p:txBody>
      </p:sp>
      <p:sp>
        <p:nvSpPr>
          <p:cNvPr id="1048821" name="灯片编号占位符 5"/>
          <p:cNvSpPr>
            <a:spLocks noGrp="1"/>
          </p:cNvSpPr>
          <p:nvPr>
            <p:ph type="sldNum" sz="quarter" idx="12"/>
          </p:nvPr>
        </p:nvSpPr>
        <p:spPr/>
        <p:txBody>
          <a:bodyPr/>
          <a:lstStyle/>
          <a:p>
            <a:fld id="{B6F15528-21DE-4FAA-801E-634DDDAF4B2B}" type="slidenum">
              <a:rPr lang="en-US" smtClean="0"/>
              <a:t>‹#›</a:t>
            </a:fld>
            <a:endParaRPr lang="en-US"/>
          </a:p>
        </p:txBody>
      </p:sp>
      <p:sp>
        <p:nvSpPr>
          <p:cNvPr id="1048822"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1048800" name="竖排标题 1"/>
          <p:cNvSpPr>
            <a:spLocks noGrp="1"/>
          </p:cNvSpPr>
          <p:nvPr>
            <p:ph type="title" orient="vert"/>
          </p:nvPr>
        </p:nvSpPr>
        <p:spPr>
          <a:xfrm>
            <a:off x="9620276" y="274638"/>
            <a:ext cx="1962125" cy="6011882"/>
          </a:xfrm>
        </p:spPr>
        <p:txBody>
          <a:bodyPr vert="eaVert"/>
          <a:lstStyle/>
          <a:p>
            <a:r>
              <a:rPr kumimoji="0" lang="zh-CN" altLang="en-US" smtClean="0"/>
              <a:t>单击此处编辑母版标题样式</a:t>
            </a:r>
            <a:endParaRPr kumimoji="0" lang="en-US"/>
          </a:p>
        </p:txBody>
      </p:sp>
      <p:sp>
        <p:nvSpPr>
          <p:cNvPr id="1048801" name="竖排文字占位符 2"/>
          <p:cNvSpPr>
            <a:spLocks noGrp="1"/>
          </p:cNvSpPr>
          <p:nvPr>
            <p:ph type="body" orient="vert" idx="1"/>
          </p:nvPr>
        </p:nvSpPr>
        <p:spPr>
          <a:xfrm>
            <a:off x="609600" y="274638"/>
            <a:ext cx="8915424"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48802" name="日期占位符 3"/>
          <p:cNvSpPr>
            <a:spLocks noGrp="1"/>
          </p:cNvSpPr>
          <p:nvPr>
            <p:ph type="dt" sz="half" idx="10"/>
          </p:nvPr>
        </p:nvSpPr>
        <p:spPr/>
        <p:txBody>
          <a:bodyPr/>
          <a:lstStyle/>
          <a:p>
            <a:fld id="{1D8BD707-D9CF-40AE-B4C6-C98DA3205C09}" type="datetimeFigureOut">
              <a:rPr lang="en-US" smtClean="0"/>
              <a:t>6/8/2026</a:t>
            </a:fld>
            <a:endParaRPr lang="en-US"/>
          </a:p>
        </p:txBody>
      </p:sp>
      <p:sp>
        <p:nvSpPr>
          <p:cNvPr id="1048803" name="页脚占位符 4"/>
          <p:cNvSpPr>
            <a:spLocks noGrp="1"/>
          </p:cNvSpPr>
          <p:nvPr>
            <p:ph type="ftr" sz="quarter" idx="11"/>
          </p:nvPr>
        </p:nvSpPr>
        <p:spPr/>
        <p:txBody>
          <a:bodyPr/>
          <a:lstStyle/>
          <a:p>
            <a:endParaRPr lang="en-US"/>
          </a:p>
        </p:txBody>
      </p:sp>
      <p:sp>
        <p:nvSpPr>
          <p:cNvPr id="1048804" name="灯片编号占位符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048805"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048806" name="标题 1"/>
          <p:cNvSpPr>
            <a:spLocks noGrp="1"/>
          </p:cNvSpPr>
          <p:nvPr>
            <p:ph type="title"/>
          </p:nvPr>
        </p:nvSpPr>
        <p:spPr/>
        <p:txBody>
          <a:bodyPr/>
          <a:lstStyle/>
          <a:p>
            <a:r>
              <a:rPr kumimoji="0" lang="zh-CN" altLang="en-US" smtClean="0"/>
              <a:t>单击此处编辑母版标题样式</a:t>
            </a:r>
            <a:endParaRPr kumimoji="0" lang="en-US"/>
          </a:p>
        </p:txBody>
      </p:sp>
      <p:sp>
        <p:nvSpPr>
          <p:cNvPr id="1048807"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48808" name="日期占位符 3"/>
          <p:cNvSpPr>
            <a:spLocks noGrp="1"/>
          </p:cNvSpPr>
          <p:nvPr>
            <p:ph type="dt" sz="half" idx="10"/>
          </p:nvPr>
        </p:nvSpPr>
        <p:spPr>
          <a:xfrm>
            <a:off x="97536" y="6400800"/>
            <a:ext cx="4267200" cy="283800"/>
          </a:xfrm>
        </p:spPr>
        <p:txBody>
          <a:bodyPr/>
          <a:lstStyle/>
          <a:p>
            <a:fld id="{1D8BD707-D9CF-40AE-B4C6-C98DA3205C09}" type="datetimeFigureOut">
              <a:rPr lang="en-US" smtClean="0"/>
              <a:t>6/8/2026</a:t>
            </a:fld>
            <a:endParaRPr lang="en-US"/>
          </a:p>
        </p:txBody>
      </p:sp>
      <p:sp>
        <p:nvSpPr>
          <p:cNvPr id="1048809" name="页脚占位符 4"/>
          <p:cNvSpPr>
            <a:spLocks noGrp="1"/>
          </p:cNvSpPr>
          <p:nvPr>
            <p:ph type="ftr" sz="quarter" idx="11"/>
          </p:nvPr>
        </p:nvSpPr>
        <p:spPr>
          <a:xfrm>
            <a:off x="7107936" y="6400800"/>
            <a:ext cx="4978400" cy="283800"/>
          </a:xfrm>
        </p:spPr>
        <p:txBody>
          <a:bodyPr/>
          <a:lstStyle/>
          <a:p>
            <a:endParaRPr lang="en-US"/>
          </a:p>
        </p:txBody>
      </p:sp>
      <p:sp>
        <p:nvSpPr>
          <p:cNvPr id="1048810" name="灯片编号占位符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048823" name="矩形 6"/>
          <p:cNvSpPr/>
          <p:nvPr/>
        </p:nvSpPr>
        <p:spPr>
          <a:xfrm>
            <a:off x="914400" y="3143248"/>
            <a:ext cx="103632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048824" name="标题 1"/>
          <p:cNvSpPr>
            <a:spLocks noGrp="1"/>
          </p:cNvSpPr>
          <p:nvPr>
            <p:ph type="title"/>
          </p:nvPr>
        </p:nvSpPr>
        <p:spPr>
          <a:xfrm>
            <a:off x="963084" y="3143251"/>
            <a:ext cx="103632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1048825" name="文本占位符 2"/>
          <p:cNvSpPr>
            <a:spLocks noGrp="1"/>
          </p:cNvSpPr>
          <p:nvPr>
            <p:ph type="body" idx="1"/>
          </p:nvPr>
        </p:nvSpPr>
        <p:spPr>
          <a:xfrm>
            <a:off x="963084" y="1643064"/>
            <a:ext cx="103632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48826" name="日期占位符 3"/>
          <p:cNvSpPr>
            <a:spLocks noGrp="1"/>
          </p:cNvSpPr>
          <p:nvPr>
            <p:ph type="dt" sz="half" idx="10"/>
          </p:nvPr>
        </p:nvSpPr>
        <p:spPr/>
        <p:txBody>
          <a:bodyPr/>
          <a:lstStyle/>
          <a:p>
            <a:fld id="{1D8BD707-D9CF-40AE-B4C6-C98DA3205C09}" type="datetimeFigureOut">
              <a:rPr lang="en-US" smtClean="0"/>
              <a:t>6/8/2026</a:t>
            </a:fld>
            <a:endParaRPr lang="en-US"/>
          </a:p>
        </p:txBody>
      </p:sp>
      <p:sp>
        <p:nvSpPr>
          <p:cNvPr id="1048827" name="页脚占位符 4"/>
          <p:cNvSpPr>
            <a:spLocks noGrp="1"/>
          </p:cNvSpPr>
          <p:nvPr>
            <p:ph type="ftr" sz="quarter" idx="11"/>
          </p:nvPr>
        </p:nvSpPr>
        <p:spPr/>
        <p:txBody>
          <a:bodyPr/>
          <a:lstStyle/>
          <a:p>
            <a:endParaRPr lang="en-US"/>
          </a:p>
        </p:txBody>
      </p:sp>
      <p:sp>
        <p:nvSpPr>
          <p:cNvPr id="1048828" name="灯片编号占位符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1048829" name="矩形 7"/>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048830" name="标题 1"/>
          <p:cNvSpPr>
            <a:spLocks noGrp="1"/>
          </p:cNvSpPr>
          <p:nvPr>
            <p:ph type="title"/>
          </p:nvPr>
        </p:nvSpPr>
        <p:spPr/>
        <p:txBody>
          <a:bodyPr/>
          <a:lstStyle/>
          <a:p>
            <a:r>
              <a:rPr kumimoji="0" lang="zh-CN" altLang="en-US" smtClean="0"/>
              <a:t>单击此处编辑母版标题样式</a:t>
            </a:r>
            <a:endParaRPr kumimoji="0" lang="en-US"/>
          </a:p>
        </p:txBody>
      </p:sp>
      <p:sp>
        <p:nvSpPr>
          <p:cNvPr id="1048831"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48832"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48833" name="日期占位符 4"/>
          <p:cNvSpPr>
            <a:spLocks noGrp="1"/>
          </p:cNvSpPr>
          <p:nvPr>
            <p:ph type="dt" sz="half" idx="10"/>
          </p:nvPr>
        </p:nvSpPr>
        <p:spPr/>
        <p:txBody>
          <a:bodyPr/>
          <a:lstStyle/>
          <a:p>
            <a:fld id="{1D8BD707-D9CF-40AE-B4C6-C98DA3205C09}" type="datetimeFigureOut">
              <a:rPr lang="en-US" smtClean="0"/>
              <a:t>6/8/2026</a:t>
            </a:fld>
            <a:endParaRPr lang="en-US"/>
          </a:p>
        </p:txBody>
      </p:sp>
      <p:sp>
        <p:nvSpPr>
          <p:cNvPr id="1048834" name="页脚占位符 5"/>
          <p:cNvSpPr>
            <a:spLocks noGrp="1"/>
          </p:cNvSpPr>
          <p:nvPr>
            <p:ph type="ftr" sz="quarter" idx="11"/>
          </p:nvPr>
        </p:nvSpPr>
        <p:spPr/>
        <p:txBody>
          <a:bodyPr/>
          <a:lstStyle/>
          <a:p>
            <a:endParaRPr lang="en-US"/>
          </a:p>
        </p:txBody>
      </p:sp>
      <p:sp>
        <p:nvSpPr>
          <p:cNvPr id="1048835" name="灯片编号占位符 6"/>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48836" name="矩形 9"/>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048837" name="标题 1"/>
          <p:cNvSpPr>
            <a:spLocks noGrp="1"/>
          </p:cNvSpPr>
          <p:nvPr>
            <p:ph type="title"/>
          </p:nvPr>
        </p:nvSpPr>
        <p:spPr/>
        <p:txBody>
          <a:bodyPr/>
          <a:lstStyle/>
          <a:p>
            <a:r>
              <a:rPr kumimoji="0" lang="zh-CN" altLang="en-US" smtClean="0"/>
              <a:t>单击此处编辑母版标题样式</a:t>
            </a:r>
            <a:endParaRPr kumimoji="0" lang="en-US"/>
          </a:p>
        </p:txBody>
      </p:sp>
      <p:sp>
        <p:nvSpPr>
          <p:cNvPr id="1048838" name="文本占位符 2"/>
          <p:cNvSpPr>
            <a:spLocks noGrp="1"/>
          </p:cNvSpPr>
          <p:nvPr>
            <p:ph type="body" idx="1"/>
          </p:nvPr>
        </p:nvSpPr>
        <p:spPr>
          <a:xfrm>
            <a:off x="609600" y="1535113"/>
            <a:ext cx="5386917"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1048839"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48840" name="文本占位符 4"/>
          <p:cNvSpPr>
            <a:spLocks noGrp="1"/>
          </p:cNvSpPr>
          <p:nvPr>
            <p:ph type="body" sz="quarter" idx="3"/>
          </p:nvPr>
        </p:nvSpPr>
        <p:spPr>
          <a:xfrm>
            <a:off x="6193369" y="1535113"/>
            <a:ext cx="5389033"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1048841"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48842" name="日期占位符 6"/>
          <p:cNvSpPr>
            <a:spLocks noGrp="1"/>
          </p:cNvSpPr>
          <p:nvPr>
            <p:ph type="dt" sz="half" idx="10"/>
          </p:nvPr>
        </p:nvSpPr>
        <p:spPr/>
        <p:txBody>
          <a:bodyPr/>
          <a:lstStyle/>
          <a:p>
            <a:fld id="{1D8BD707-D9CF-40AE-B4C6-C98DA3205C09}" type="datetimeFigureOut">
              <a:rPr lang="en-US" smtClean="0"/>
              <a:t>6/8/2026</a:t>
            </a:fld>
            <a:endParaRPr lang="en-US"/>
          </a:p>
        </p:txBody>
      </p:sp>
      <p:sp>
        <p:nvSpPr>
          <p:cNvPr id="1048843" name="页脚占位符 7"/>
          <p:cNvSpPr>
            <a:spLocks noGrp="1"/>
          </p:cNvSpPr>
          <p:nvPr>
            <p:ph type="ftr" sz="quarter" idx="11"/>
          </p:nvPr>
        </p:nvSpPr>
        <p:spPr/>
        <p:txBody>
          <a:bodyPr/>
          <a:lstStyle/>
          <a:p>
            <a:endParaRPr lang="en-US"/>
          </a:p>
        </p:txBody>
      </p:sp>
      <p:sp>
        <p:nvSpPr>
          <p:cNvPr id="1048844" name="灯片编号占位符 8"/>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1048795" name="矩形 5"/>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048796" name="标题 1"/>
          <p:cNvSpPr>
            <a:spLocks noGrp="1"/>
          </p:cNvSpPr>
          <p:nvPr>
            <p:ph type="title"/>
          </p:nvPr>
        </p:nvSpPr>
        <p:spPr/>
        <p:txBody>
          <a:bodyPr/>
          <a:lstStyle/>
          <a:p>
            <a:r>
              <a:rPr kumimoji="0" lang="zh-CN" altLang="en-US" smtClean="0"/>
              <a:t>单击此处编辑母版标题样式</a:t>
            </a:r>
            <a:endParaRPr kumimoji="0" lang="en-US"/>
          </a:p>
        </p:txBody>
      </p:sp>
      <p:sp>
        <p:nvSpPr>
          <p:cNvPr id="1048797" name="日期占位符 2"/>
          <p:cNvSpPr>
            <a:spLocks noGrp="1"/>
          </p:cNvSpPr>
          <p:nvPr>
            <p:ph type="dt" sz="half" idx="10"/>
          </p:nvPr>
        </p:nvSpPr>
        <p:spPr/>
        <p:txBody>
          <a:bodyPr/>
          <a:lstStyle/>
          <a:p>
            <a:fld id="{1D8BD707-D9CF-40AE-B4C6-C98DA3205C09}" type="datetimeFigureOut">
              <a:rPr lang="en-US" smtClean="0"/>
              <a:t>6/8/2026</a:t>
            </a:fld>
            <a:endParaRPr lang="en-US"/>
          </a:p>
        </p:txBody>
      </p:sp>
      <p:sp>
        <p:nvSpPr>
          <p:cNvPr id="1048798" name="页脚占位符 3"/>
          <p:cNvSpPr>
            <a:spLocks noGrp="1"/>
          </p:cNvSpPr>
          <p:nvPr>
            <p:ph type="ftr" sz="quarter" idx="11"/>
          </p:nvPr>
        </p:nvSpPr>
        <p:spPr/>
        <p:txBody>
          <a:bodyPr/>
          <a:lstStyle/>
          <a:p>
            <a:endParaRPr lang="en-US"/>
          </a:p>
        </p:txBody>
      </p:sp>
      <p:sp>
        <p:nvSpPr>
          <p:cNvPr id="1048799" name="灯片编号占位符 4"/>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1048583" name="日期占位符 1"/>
          <p:cNvSpPr>
            <a:spLocks noGrp="1"/>
          </p:cNvSpPr>
          <p:nvPr>
            <p:ph type="dt" sz="half" idx="10"/>
          </p:nvPr>
        </p:nvSpPr>
        <p:spPr/>
        <p:txBody>
          <a:bodyPr/>
          <a:lstStyle/>
          <a:p>
            <a:fld id="{1D8BD707-D9CF-40AE-B4C6-C98DA3205C09}" type="datetimeFigureOut">
              <a:rPr lang="en-US" smtClean="0"/>
              <a:t>6/8/2026</a:t>
            </a:fld>
            <a:endParaRPr lang="en-US"/>
          </a:p>
        </p:txBody>
      </p:sp>
      <p:sp>
        <p:nvSpPr>
          <p:cNvPr id="1048584" name="页脚占位符 2"/>
          <p:cNvSpPr>
            <a:spLocks noGrp="1"/>
          </p:cNvSpPr>
          <p:nvPr>
            <p:ph type="ftr" sz="quarter" idx="11"/>
          </p:nvPr>
        </p:nvSpPr>
        <p:spPr/>
        <p:txBody>
          <a:bodyPr/>
          <a:lstStyle/>
          <a:p>
            <a:endParaRPr lang="en-US"/>
          </a:p>
        </p:txBody>
      </p:sp>
      <p:sp>
        <p:nvSpPr>
          <p:cNvPr id="1048585" name="灯片编号占位符 3"/>
          <p:cNvSpPr>
            <a:spLocks noGrp="1"/>
          </p:cNvSpPr>
          <p:nvPr>
            <p:ph type="sldNum" sz="quarter" idx="12"/>
          </p:nvPr>
        </p:nvSpPr>
        <p:spPr/>
        <p:txBody>
          <a:bodyPr/>
          <a:lstStyle/>
          <a:p>
            <a:fld id="{B6F15528-21DE-4FAA-801E-634DDDAF4B2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1048845" name="矩形 7"/>
          <p:cNvSpPr/>
          <p:nvPr/>
        </p:nvSpPr>
        <p:spPr>
          <a:xfrm>
            <a:off x="3714733" y="1053546"/>
            <a:ext cx="7872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048846" name="标题 1"/>
          <p:cNvSpPr>
            <a:spLocks noGrp="1"/>
          </p:cNvSpPr>
          <p:nvPr>
            <p:ph type="title"/>
          </p:nvPr>
        </p:nvSpPr>
        <p:spPr>
          <a:xfrm>
            <a:off x="3714735" y="228600"/>
            <a:ext cx="7867669" cy="842946"/>
          </a:xfrm>
        </p:spPr>
        <p:txBody>
          <a:bodyPr anchor="b"/>
          <a:lstStyle>
            <a:lvl1pPr algn="ctr">
              <a:defRPr sz="2800" b="0"/>
            </a:lvl1pPr>
          </a:lstStyle>
          <a:p>
            <a:r>
              <a:rPr kumimoji="0" lang="zh-CN" altLang="en-US" smtClean="0"/>
              <a:t>单击此处编辑母版标题样式</a:t>
            </a:r>
            <a:endParaRPr kumimoji="0" lang="en-US"/>
          </a:p>
        </p:txBody>
      </p:sp>
      <p:sp>
        <p:nvSpPr>
          <p:cNvPr id="1048847" name="内容占位符 2"/>
          <p:cNvSpPr>
            <a:spLocks noGrp="1"/>
          </p:cNvSpPr>
          <p:nvPr>
            <p:ph idx="1"/>
          </p:nvPr>
        </p:nvSpPr>
        <p:spPr>
          <a:xfrm>
            <a:off x="3714733" y="1142984"/>
            <a:ext cx="7867667"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48848" name="文本占位符 3"/>
          <p:cNvSpPr>
            <a:spLocks noGrp="1"/>
          </p:cNvSpPr>
          <p:nvPr>
            <p:ph type="body" sz="half" idx="2"/>
          </p:nvPr>
        </p:nvSpPr>
        <p:spPr>
          <a:xfrm>
            <a:off x="609608" y="1142984"/>
            <a:ext cx="3009877"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48849" name="日期占位符 4"/>
          <p:cNvSpPr>
            <a:spLocks noGrp="1"/>
          </p:cNvSpPr>
          <p:nvPr>
            <p:ph type="dt" sz="half" idx="10"/>
          </p:nvPr>
        </p:nvSpPr>
        <p:spPr/>
        <p:txBody>
          <a:bodyPr/>
          <a:lstStyle/>
          <a:p>
            <a:fld id="{1D8BD707-D9CF-40AE-B4C6-C98DA3205C09}" type="datetimeFigureOut">
              <a:rPr lang="en-US" smtClean="0"/>
              <a:t>6/8/2026</a:t>
            </a:fld>
            <a:endParaRPr lang="en-US"/>
          </a:p>
        </p:txBody>
      </p:sp>
      <p:sp>
        <p:nvSpPr>
          <p:cNvPr id="1048850" name="页脚占位符 5"/>
          <p:cNvSpPr>
            <a:spLocks noGrp="1"/>
          </p:cNvSpPr>
          <p:nvPr>
            <p:ph type="ftr" sz="quarter" idx="11"/>
          </p:nvPr>
        </p:nvSpPr>
        <p:spPr/>
        <p:txBody>
          <a:bodyPr/>
          <a:lstStyle/>
          <a:p>
            <a:endParaRPr lang="en-US"/>
          </a:p>
        </p:txBody>
      </p:sp>
      <p:sp>
        <p:nvSpPr>
          <p:cNvPr id="1048851" name="灯片编号占位符 6"/>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1048811" name="标题 1"/>
          <p:cNvSpPr>
            <a:spLocks noGrp="1"/>
          </p:cNvSpPr>
          <p:nvPr>
            <p:ph type="title"/>
          </p:nvPr>
        </p:nvSpPr>
        <p:spPr>
          <a:xfrm>
            <a:off x="711200" y="304800"/>
            <a:ext cx="8534400" cy="685800"/>
          </a:xfrm>
        </p:spPr>
        <p:txBody>
          <a:bodyPr anchor="ctr"/>
          <a:lstStyle>
            <a:lvl1pPr algn="l">
              <a:defRPr sz="2400" b="0"/>
            </a:lvl1pPr>
          </a:lstStyle>
          <a:p>
            <a:r>
              <a:rPr kumimoji="0" lang="zh-CN" altLang="en-US" smtClean="0"/>
              <a:t>单击此处编辑母版标题样式</a:t>
            </a:r>
            <a:endParaRPr kumimoji="0" lang="en-US"/>
          </a:p>
        </p:txBody>
      </p:sp>
      <p:sp>
        <p:nvSpPr>
          <p:cNvPr id="1048812" name="图片占位符 2"/>
          <p:cNvSpPr>
            <a:spLocks noGrp="1"/>
          </p:cNvSpPr>
          <p:nvPr>
            <p:ph type="pic" idx="1"/>
          </p:nvPr>
        </p:nvSpPr>
        <p:spPr>
          <a:xfrm>
            <a:off x="935404" y="1143000"/>
            <a:ext cx="9630997"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1048813" name="文本占位符 3"/>
          <p:cNvSpPr>
            <a:spLocks noGrp="1"/>
          </p:cNvSpPr>
          <p:nvPr>
            <p:ph type="body" sz="half" idx="2"/>
          </p:nvPr>
        </p:nvSpPr>
        <p:spPr>
          <a:xfrm>
            <a:off x="3149601" y="5410200"/>
            <a:ext cx="7543851"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48814" name="日期占位符 4"/>
          <p:cNvSpPr>
            <a:spLocks noGrp="1"/>
          </p:cNvSpPr>
          <p:nvPr>
            <p:ph type="dt" sz="half" idx="10"/>
          </p:nvPr>
        </p:nvSpPr>
        <p:spPr/>
        <p:txBody>
          <a:bodyPr/>
          <a:lstStyle/>
          <a:p>
            <a:fld id="{1D8BD707-D9CF-40AE-B4C6-C98DA3205C09}" type="datetimeFigureOut">
              <a:rPr lang="en-US" smtClean="0"/>
              <a:t>6/8/2026</a:t>
            </a:fld>
            <a:endParaRPr lang="en-US"/>
          </a:p>
        </p:txBody>
      </p:sp>
      <p:sp>
        <p:nvSpPr>
          <p:cNvPr id="1048815" name="页脚占位符 5"/>
          <p:cNvSpPr>
            <a:spLocks noGrp="1"/>
          </p:cNvSpPr>
          <p:nvPr>
            <p:ph type="ftr" sz="quarter" idx="11"/>
          </p:nvPr>
        </p:nvSpPr>
        <p:spPr/>
        <p:txBody>
          <a:bodyPr/>
          <a:lstStyle/>
          <a:p>
            <a:endParaRPr lang="en-US"/>
          </a:p>
        </p:txBody>
      </p:sp>
      <p:sp>
        <p:nvSpPr>
          <p:cNvPr id="1048816" name="灯片编号占位符 6"/>
          <p:cNvSpPr>
            <a:spLocks noGrp="1"/>
          </p:cNvSpPr>
          <p:nvPr>
            <p:ph type="sldNum" sz="quarter" idx="12"/>
          </p:nvPr>
        </p:nvSpPr>
        <p:spPr/>
        <p:txBody>
          <a:bodyPr/>
          <a:lstStyle/>
          <a:p>
            <a:fld id="{B6F15528-21DE-4FAA-801E-634DDDAF4B2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48576"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048577"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1048578"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48579"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1D8BD707-D9CF-40AE-B4C6-C98DA3205C09}" type="datetimeFigureOut">
              <a:rPr lang="en-US" smtClean="0"/>
              <a:t>6/8/2026</a:t>
            </a:fld>
            <a:endParaRPr lang="en-US"/>
          </a:p>
        </p:txBody>
      </p:sp>
      <p:sp>
        <p:nvSpPr>
          <p:cNvPr id="1048580"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en-US"/>
          </a:p>
        </p:txBody>
      </p:sp>
      <p:sp>
        <p:nvSpPr>
          <p:cNvPr id="1048581"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B6F15528-21DE-4FAA-801E-634DDDAF4B2B}" type="slidenum">
              <a:rPr lang="en-US" smtClean="0"/>
              <a:t>‹#›</a:t>
            </a:fld>
            <a:endParaRPr lang="en-US"/>
          </a:p>
        </p:txBody>
      </p:sp>
      <p:sp>
        <p:nvSpPr>
          <p:cNvPr id="1048582"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44.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45.xml"/></Relationships>
</file>

<file path=ppt/slides/_rels/slide12.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image" Target="../media/image4.png"/><Relationship Id="rId4"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image" Target="../media/image13.jpeg"/><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image" Target="../media/image12.jpe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image" Target="../media/image4.png"/><Relationship Id="rId5" Type="http://schemas.openxmlformats.org/officeDocument/2006/relationships/tags" Target="../tags/tag53.xml"/><Relationship Id="rId10" Type="http://schemas.openxmlformats.org/officeDocument/2006/relationships/slideLayout" Target="../slideLayouts/slideLayout7.xml"/><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58.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8.jpeg"/><Relationship Id="rId2" Type="http://schemas.openxmlformats.org/officeDocument/2006/relationships/slideLayout" Target="../slideLayouts/slideLayout7.xml"/><Relationship Id="rId1" Type="http://schemas.openxmlformats.org/officeDocument/2006/relationships/tags" Target="../tags/tag59.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jpeg"/><Relationship Id="rId2" Type="http://schemas.openxmlformats.org/officeDocument/2006/relationships/slideLayout" Target="../slideLayouts/slideLayout7.xml"/><Relationship Id="rId1" Type="http://schemas.openxmlformats.org/officeDocument/2006/relationships/tags" Target="../tags/tag60.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6.jpeg"/><Relationship Id="rId2" Type="http://schemas.openxmlformats.org/officeDocument/2006/relationships/slideLayout" Target="../slideLayouts/slideLayout7.xml"/><Relationship Id="rId1" Type="http://schemas.openxmlformats.org/officeDocument/2006/relationships/tags" Target="../tags/tag61.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0.jpeg"/><Relationship Id="rId2" Type="http://schemas.openxmlformats.org/officeDocument/2006/relationships/slideLayout" Target="../slideLayouts/slideLayout7.xml"/><Relationship Id="rId1" Type="http://schemas.openxmlformats.org/officeDocument/2006/relationships/tags" Target="../tags/tag6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4.jpeg"/><Relationship Id="rId2" Type="http://schemas.openxmlformats.org/officeDocument/2006/relationships/slideLayout" Target="../slideLayouts/slideLayout7.xml"/><Relationship Id="rId1" Type="http://schemas.openxmlformats.org/officeDocument/2006/relationships/tags" Target="../tags/tag63.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8.jpeg"/><Relationship Id="rId2" Type="http://schemas.openxmlformats.org/officeDocument/2006/relationships/slideLayout" Target="../slideLayouts/slideLayout7.xml"/><Relationship Id="rId1" Type="http://schemas.openxmlformats.org/officeDocument/2006/relationships/tags" Target="../tags/tag64.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2.jpeg"/><Relationship Id="rId2" Type="http://schemas.openxmlformats.org/officeDocument/2006/relationships/slideLayout" Target="../slideLayouts/slideLayout7.xml"/><Relationship Id="rId1" Type="http://schemas.openxmlformats.org/officeDocument/2006/relationships/tags" Target="../tags/tag65.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6.jpeg"/><Relationship Id="rId2" Type="http://schemas.openxmlformats.org/officeDocument/2006/relationships/slideLayout" Target="../slideLayouts/slideLayout7.xml"/><Relationship Id="rId1" Type="http://schemas.openxmlformats.org/officeDocument/2006/relationships/tags" Target="../tags/tag66.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50.jpeg"/><Relationship Id="rId2" Type="http://schemas.openxmlformats.org/officeDocument/2006/relationships/slideLayout" Target="../slideLayouts/slideLayout7.xml"/><Relationship Id="rId1" Type="http://schemas.openxmlformats.org/officeDocument/2006/relationships/tags" Target="../tags/tag67.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54.jpeg"/><Relationship Id="rId2" Type="http://schemas.openxmlformats.org/officeDocument/2006/relationships/slideLayout" Target="../slideLayouts/slideLayout7.xml"/><Relationship Id="rId1" Type="http://schemas.openxmlformats.org/officeDocument/2006/relationships/tags" Target="../tags/tag68.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58.jpeg"/><Relationship Id="rId2" Type="http://schemas.openxmlformats.org/officeDocument/2006/relationships/slideLayout" Target="../slideLayouts/slideLayout7.xml"/><Relationship Id="rId1" Type="http://schemas.openxmlformats.org/officeDocument/2006/relationships/tags" Target="../tags/tag69.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62.jpeg"/><Relationship Id="rId2" Type="http://schemas.openxmlformats.org/officeDocument/2006/relationships/slideLayout" Target="../slideLayouts/slideLayout7.xml"/><Relationship Id="rId1" Type="http://schemas.openxmlformats.org/officeDocument/2006/relationships/tags" Target="../tags/tag70.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tags" Target="../tags/tag78.xml"/><Relationship Id="rId13" Type="http://schemas.openxmlformats.org/officeDocument/2006/relationships/tags" Target="../tags/tag83.xml"/><Relationship Id="rId3" Type="http://schemas.openxmlformats.org/officeDocument/2006/relationships/tags" Target="../tags/tag73.xml"/><Relationship Id="rId7" Type="http://schemas.openxmlformats.org/officeDocument/2006/relationships/tags" Target="../tags/tag77.xml"/><Relationship Id="rId12" Type="http://schemas.openxmlformats.org/officeDocument/2006/relationships/tags" Target="../tags/tag82.xml"/><Relationship Id="rId17" Type="http://schemas.openxmlformats.org/officeDocument/2006/relationships/image" Target="../media/image4.png"/><Relationship Id="rId2" Type="http://schemas.openxmlformats.org/officeDocument/2006/relationships/tags" Target="../tags/tag72.xml"/><Relationship Id="rId16" Type="http://schemas.openxmlformats.org/officeDocument/2006/relationships/slideLayout" Target="../slideLayouts/slideLayout7.xml"/><Relationship Id="rId1" Type="http://schemas.openxmlformats.org/officeDocument/2006/relationships/tags" Target="../tags/tag71.xml"/><Relationship Id="rId6" Type="http://schemas.openxmlformats.org/officeDocument/2006/relationships/tags" Target="../tags/tag76.xml"/><Relationship Id="rId11" Type="http://schemas.openxmlformats.org/officeDocument/2006/relationships/tags" Target="../tags/tag81.xml"/><Relationship Id="rId5" Type="http://schemas.openxmlformats.org/officeDocument/2006/relationships/tags" Target="../tags/tag75.xml"/><Relationship Id="rId15" Type="http://schemas.openxmlformats.org/officeDocument/2006/relationships/tags" Target="../tags/tag85.xml"/><Relationship Id="rId10" Type="http://schemas.openxmlformats.org/officeDocument/2006/relationships/tags" Target="../tags/tag80.xml"/><Relationship Id="rId4" Type="http://schemas.openxmlformats.org/officeDocument/2006/relationships/tags" Target="../tags/tag74.xml"/><Relationship Id="rId9" Type="http://schemas.openxmlformats.org/officeDocument/2006/relationships/tags" Target="../tags/tag79.xml"/><Relationship Id="rId14" Type="http://schemas.openxmlformats.org/officeDocument/2006/relationships/tags" Target="../tags/tag84.xml"/></Relationships>
</file>

<file path=ppt/slides/_rels/slide31.xml.rels><?xml version="1.0" encoding="UTF-8" standalone="yes"?>
<Relationships xmlns="http://schemas.openxmlformats.org/package/2006/relationships"><Relationship Id="rId8" Type="http://schemas.openxmlformats.org/officeDocument/2006/relationships/image" Target="../media/image66.jpeg"/><Relationship Id="rId3" Type="http://schemas.openxmlformats.org/officeDocument/2006/relationships/slideLayout" Target="../slideLayouts/slideLayout7.xml"/><Relationship Id="rId7" Type="http://schemas.openxmlformats.org/officeDocument/2006/relationships/image" Target="../media/image65.jpeg"/><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image" Target="../media/image64.jpeg"/><Relationship Id="rId5" Type="http://schemas.openxmlformats.org/officeDocument/2006/relationships/image" Target="../media/image63.jpeg"/><Relationship Id="rId10" Type="http://schemas.openxmlformats.org/officeDocument/2006/relationships/image" Target="../media/image68.jpeg"/><Relationship Id="rId4" Type="http://schemas.openxmlformats.org/officeDocument/2006/relationships/image" Target="../media/image4.png"/><Relationship Id="rId9" Type="http://schemas.openxmlformats.org/officeDocument/2006/relationships/image" Target="../media/image67.jpeg"/></Relationships>
</file>

<file path=ppt/slides/_rels/slide32.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4.png"/><Relationship Id="rId7" Type="http://schemas.openxmlformats.org/officeDocument/2006/relationships/image" Target="../media/image71.jpeg"/><Relationship Id="rId2" Type="http://schemas.openxmlformats.org/officeDocument/2006/relationships/slideLayout" Target="../slideLayouts/slideLayout7.xml"/><Relationship Id="rId1" Type="http://schemas.openxmlformats.org/officeDocument/2006/relationships/tags" Target="../tags/tag88.xml"/><Relationship Id="rId6" Type="http://schemas.openxmlformats.org/officeDocument/2006/relationships/image" Target="../media/image70.jpeg"/><Relationship Id="rId5" Type="http://schemas.openxmlformats.org/officeDocument/2006/relationships/image" Target="../media/image60.jpeg"/><Relationship Id="rId4" Type="http://schemas.openxmlformats.org/officeDocument/2006/relationships/image" Target="../media/image69.jpeg"/></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89.xml"/><Relationship Id="rId4" Type="http://schemas.openxmlformats.org/officeDocument/2006/relationships/image" Target="../media/image73.jpeg"/></Relationships>
</file>

<file path=ppt/slides/_rels/slide36.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image" Target="../media/image74.jpeg"/><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image" Target="../media/image4.png"/><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slideLayout" Target="../slideLayouts/slideLayout7.xml"/><Relationship Id="rId5" Type="http://schemas.openxmlformats.org/officeDocument/2006/relationships/tags" Target="../tags/tag94.xml"/><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s>
</file>

<file path=ppt/slides/_rels/slide37.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tags" Target="../tags/tag112.xml"/><Relationship Id="rId18" Type="http://schemas.openxmlformats.org/officeDocument/2006/relationships/image" Target="../media/image77.png"/><Relationship Id="rId3" Type="http://schemas.openxmlformats.org/officeDocument/2006/relationships/tags" Target="../tags/tag102.xml"/><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image" Target="../media/image76.png"/><Relationship Id="rId2" Type="http://schemas.openxmlformats.org/officeDocument/2006/relationships/tags" Target="../tags/tag101.xml"/><Relationship Id="rId16" Type="http://schemas.openxmlformats.org/officeDocument/2006/relationships/image" Target="../media/image4.png"/><Relationship Id="rId20" Type="http://schemas.openxmlformats.org/officeDocument/2006/relationships/image" Target="../media/image79.png"/><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5" Type="http://schemas.openxmlformats.org/officeDocument/2006/relationships/tags" Target="../tags/tag104.xml"/><Relationship Id="rId15" Type="http://schemas.openxmlformats.org/officeDocument/2006/relationships/slideLayout" Target="../slideLayouts/slideLayout7.xml"/><Relationship Id="rId10" Type="http://schemas.openxmlformats.org/officeDocument/2006/relationships/tags" Target="../tags/tag109.xml"/><Relationship Id="rId19" Type="http://schemas.openxmlformats.org/officeDocument/2006/relationships/image" Target="../media/image78.png"/><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s>
</file>

<file path=ppt/slides/_rels/slide4.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image" Target="../media/image4.png"/><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image" Target="../media/image7.jpeg"/></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tags" Target="../tags/tag121.xml"/><Relationship Id="rId3" Type="http://schemas.openxmlformats.org/officeDocument/2006/relationships/tags" Target="../tags/tag116.xml"/><Relationship Id="rId7" Type="http://schemas.openxmlformats.org/officeDocument/2006/relationships/tags" Target="../tags/tag120.xml"/><Relationship Id="rId12" Type="http://schemas.openxmlformats.org/officeDocument/2006/relationships/image" Target="../media/image80.jpeg"/><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tags" Target="../tags/tag119.xml"/><Relationship Id="rId11" Type="http://schemas.openxmlformats.org/officeDocument/2006/relationships/image" Target="../media/image4.png"/><Relationship Id="rId5" Type="http://schemas.openxmlformats.org/officeDocument/2006/relationships/tags" Target="../tags/tag118.xml"/><Relationship Id="rId10" Type="http://schemas.openxmlformats.org/officeDocument/2006/relationships/slideLayout" Target="../slideLayouts/slideLayout7.xml"/><Relationship Id="rId4" Type="http://schemas.openxmlformats.org/officeDocument/2006/relationships/tags" Target="../tags/tag117.xml"/><Relationship Id="rId9" Type="http://schemas.openxmlformats.org/officeDocument/2006/relationships/tags" Target="../tags/tag122.xml"/></Relationships>
</file>

<file path=ppt/slides/_rels/slide42.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tags" Target="../tags/tag31.xml"/><Relationship Id="rId2" Type="http://schemas.openxmlformats.org/officeDocument/2006/relationships/tags" Target="../tags/tag21.xml"/><Relationship Id="rId16" Type="http://schemas.openxmlformats.org/officeDocument/2006/relationships/image" Target="../media/image8.jpeg"/><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5" Type="http://schemas.openxmlformats.org/officeDocument/2006/relationships/image" Target="../media/image4.png"/><Relationship Id="rId10" Type="http://schemas.openxmlformats.org/officeDocument/2006/relationships/tags" Target="../tags/tag29.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image" Target="../media/image9.jpeg"/><Relationship Id="rId5" Type="http://schemas.openxmlformats.org/officeDocument/2006/relationships/tags" Target="../tags/tag37.xml"/><Relationship Id="rId10" Type="http://schemas.openxmlformats.org/officeDocument/2006/relationships/image" Target="../media/image4.png"/><Relationship Id="rId4" Type="http://schemas.openxmlformats.org/officeDocument/2006/relationships/tags" Target="../tags/tag36.xml"/><Relationship Id="rId9"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41.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4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4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586" name="TextBox 2"/>
          <p:cNvSpPr txBox="1"/>
          <p:nvPr/>
        </p:nvSpPr>
        <p:spPr>
          <a:xfrm>
            <a:off x="640080" y="1386840"/>
            <a:ext cx="7723505" cy="2675890"/>
          </a:xfrm>
          <a:prstGeom prst="rect">
            <a:avLst/>
          </a:prstGeom>
        </p:spPr>
        <p:txBody>
          <a:bodyPr vert="horz" wrap="square" lIns="114300" tIns="57150" rIns="114300" bIns="57150" rtlCol="0" anchor="t" anchorCtr="0">
            <a:normAutofit/>
          </a:bodyPr>
          <a:lstStyle/>
          <a:p>
            <a:pPr>
              <a:lnSpc>
                <a:spcPct val="115000"/>
              </a:lnSpc>
            </a:pPr>
            <a:r>
              <a:rPr lang="en-US" sz="5700" b="1">
                <a:solidFill>
                  <a:srgbClr val="1F6E21">
                    <a:alpha val="100000"/>
                  </a:srgbClr>
                </a:solidFill>
                <a:latin typeface="隶书" panose="02010509060101010101" charset="-122"/>
                <a:ea typeface="隶书" panose="02010509060101010101" charset="-122"/>
                <a:cs typeface="隶书" panose="02010509060101010101" charset="-122"/>
              </a:rPr>
              <a:t>绿化养护</a:t>
            </a:r>
            <a:r>
              <a:rPr lang="zh-CN" altLang="en-US" sz="5700" b="1">
                <a:solidFill>
                  <a:srgbClr val="1F6E21">
                    <a:alpha val="100000"/>
                  </a:srgbClr>
                </a:solidFill>
                <a:latin typeface="隶书" panose="02010509060101010101" charset="-122"/>
                <a:ea typeface="隶书" panose="02010509060101010101" charset="-122"/>
                <a:cs typeface="隶书" panose="02010509060101010101" charset="-122"/>
              </a:rPr>
              <a:t>年中</a:t>
            </a:r>
            <a:r>
              <a:rPr lang="en-US" sz="5700" b="1">
                <a:solidFill>
                  <a:srgbClr val="1F6E21">
                    <a:alpha val="100000"/>
                  </a:srgbClr>
                </a:solidFill>
                <a:latin typeface="隶书" panose="02010509060101010101" charset="-122"/>
                <a:ea typeface="隶书" panose="02010509060101010101" charset="-122"/>
                <a:cs typeface="隶书" panose="02010509060101010101" charset="-122"/>
              </a:rPr>
              <a:t>工作汇报</a:t>
            </a:r>
          </a:p>
          <a:p>
            <a:pPr>
              <a:lnSpc>
                <a:spcPct val="115000"/>
              </a:lnSpc>
            </a:pPr>
            <a:r>
              <a:rPr lang="en-US" altLang="zh-CN" sz="3000" b="1">
                <a:solidFill>
                  <a:srgbClr val="1F6E21">
                    <a:alpha val="100000"/>
                  </a:srgbClr>
                </a:solidFill>
                <a:latin typeface="隶书" panose="02010509060101010101" charset="-122"/>
                <a:ea typeface="隶书" panose="02010509060101010101" charset="-122"/>
                <a:cs typeface="隶书" panose="02010509060101010101" charset="-122"/>
              </a:rPr>
              <a:t>       </a:t>
            </a:r>
          </a:p>
          <a:p>
            <a:pPr>
              <a:lnSpc>
                <a:spcPct val="115000"/>
              </a:lnSpc>
            </a:pPr>
            <a:r>
              <a:rPr lang="en-US" altLang="zh-CN" sz="3000" b="1">
                <a:solidFill>
                  <a:srgbClr val="1F6E21">
                    <a:alpha val="100000"/>
                  </a:srgbClr>
                </a:solidFill>
                <a:latin typeface="隶书" panose="02010509060101010101" charset="-122"/>
                <a:ea typeface="隶书" panose="02010509060101010101" charset="-122"/>
                <a:cs typeface="隶书" panose="02010509060101010101" charset="-122"/>
              </a:rPr>
              <a:t>       </a:t>
            </a:r>
            <a:r>
              <a:rPr lang="zh-CN" altLang="en-US" sz="3000" b="1">
                <a:solidFill>
                  <a:srgbClr val="1F6E21">
                    <a:alpha val="100000"/>
                  </a:srgbClr>
                </a:solidFill>
                <a:latin typeface="隶书" panose="02010509060101010101" charset="-122"/>
                <a:ea typeface="隶书" panose="02010509060101010101" charset="-122"/>
                <a:cs typeface="隶书" panose="02010509060101010101" charset="-122"/>
              </a:rPr>
              <a:t>东南大学九龙湖校区标段二</a:t>
            </a:r>
            <a:r>
              <a:rPr lang="en-US" altLang="zh-CN" sz="3000" b="1">
                <a:solidFill>
                  <a:srgbClr val="1F6E21">
                    <a:alpha val="100000"/>
                  </a:srgbClr>
                </a:solidFill>
                <a:latin typeface="隶书" panose="02010509060101010101" charset="-122"/>
                <a:ea typeface="隶书" panose="02010509060101010101" charset="-122"/>
                <a:cs typeface="隶书" panose="02010509060101010101" charset="-122"/>
              </a:rPr>
              <a:t> </a:t>
            </a:r>
          </a:p>
        </p:txBody>
      </p:sp>
      <p:sp>
        <p:nvSpPr>
          <p:cNvPr id="1048587" name="TextBox 4"/>
          <p:cNvSpPr txBox="1"/>
          <p:nvPr/>
        </p:nvSpPr>
        <p:spPr>
          <a:xfrm>
            <a:off x="4343400" y="5275790"/>
            <a:ext cx="6934200" cy="313690"/>
          </a:xfrm>
          <a:prstGeom prst="rect">
            <a:avLst/>
          </a:prstGeom>
        </p:spPr>
        <p:txBody>
          <a:bodyPr vert="horz" wrap="square" lIns="114300" tIns="57150" rIns="114300" bIns="57150" rtlCol="0" anchor="t" anchorCtr="0">
            <a:spAutoFit/>
          </a:bodyPr>
          <a:lstStyle/>
          <a:p>
            <a:pPr>
              <a:lnSpc>
                <a:spcPct val="64000"/>
              </a:lnSpc>
            </a:pPr>
            <a:r>
              <a:rPr lang="en-US" sz="2025" dirty="0" smtClean="0">
                <a:solidFill>
                  <a:srgbClr val="222222">
                    <a:alpha val="100000"/>
                  </a:srgbClr>
                </a:solidFill>
                <a:latin typeface="微软雅黑" panose="020B0503020204020204" charset="-122"/>
                <a:ea typeface="微软雅黑" panose="020B0503020204020204" charset="-122"/>
                <a:cs typeface="微软雅黑" panose="020B0503020204020204" charset="-122"/>
              </a:rPr>
              <a:t>2026</a:t>
            </a:r>
            <a:r>
              <a:rPr lang="en-US" altLang="zh-CN" sz="2025" dirty="0" smtClean="0">
                <a:solidFill>
                  <a:srgbClr val="222222">
                    <a:alpha val="100000"/>
                  </a:srgbClr>
                </a:solidFill>
                <a:latin typeface="微软雅黑" panose="020B0503020204020204" charset="-122"/>
                <a:ea typeface="微软雅黑" panose="020B0503020204020204" charset="-122"/>
                <a:cs typeface="微软雅黑" panose="020B0503020204020204" charset="-122"/>
              </a:rPr>
              <a:t>-</a:t>
            </a:r>
            <a:r>
              <a:rPr lang="en-US" sz="2025" dirty="0" smtClean="0">
                <a:solidFill>
                  <a:srgbClr val="222222">
                    <a:alpha val="100000"/>
                  </a:srgbClr>
                </a:solidFill>
                <a:latin typeface="微软雅黑" panose="020B0503020204020204" charset="-122"/>
                <a:ea typeface="微软雅黑" panose="020B0503020204020204" charset="-122"/>
                <a:cs typeface="微软雅黑" panose="020B0503020204020204" charset="-122"/>
              </a:rPr>
              <a:t>6-10</a:t>
            </a:r>
            <a:endParaRPr lang="en-US" sz="2025" dirty="0">
              <a:solidFill>
                <a:srgbClr val="222222">
                  <a:alpha val="100000"/>
                </a:srgbClr>
              </a:solidFill>
              <a:latin typeface="微软雅黑" panose="020B0503020204020204" charset="-122"/>
              <a:ea typeface="微软雅黑" panose="020B0503020204020204" charset="-122"/>
              <a:cs typeface="微软雅黑" panose="020B0503020204020204" charset="-122"/>
            </a:endParaRPr>
          </a:p>
        </p:txBody>
      </p:sp>
      <p:sp>
        <p:nvSpPr>
          <p:cNvPr id="1048588" name="TextBox 3"/>
          <p:cNvSpPr txBox="1"/>
          <p:nvPr/>
        </p:nvSpPr>
        <p:spPr>
          <a:xfrm>
            <a:off x="-213779" y="4648423"/>
            <a:ext cx="6934200" cy="426085"/>
          </a:xfrm>
          <a:prstGeom prst="rect">
            <a:avLst/>
          </a:prstGeom>
        </p:spPr>
        <p:txBody>
          <a:bodyPr vert="horz" wrap="square" lIns="114300" tIns="57150" rIns="114300" bIns="57150" rtlCol="0" anchor="t" anchorCtr="0">
            <a:spAutoFit/>
          </a:bodyPr>
          <a:lstStyle/>
          <a:p>
            <a:pPr algn="ctr">
              <a:buNone/>
            </a:pPr>
            <a:r>
              <a:rPr lang="zh-CN" altLang="en-US" sz="2025" dirty="0">
                <a:solidFill>
                  <a:schemeClr val="tx1"/>
                </a:solidFill>
                <a:latin typeface="微软雅黑" panose="020B0503020204020204" charset="-122"/>
                <a:ea typeface="微软雅黑" panose="020B0503020204020204" charset="-122"/>
                <a:cs typeface="Arial" panose="020B0604020202020204" pitchFamily="34" charset="0"/>
                <a:sym typeface="Arial" panose="020B0604020202020204" pitchFamily="34" charset="0"/>
              </a:rPr>
              <a:t>汇报单位：</a:t>
            </a:r>
            <a:r>
              <a:rPr sz="2025" dirty="0">
                <a:solidFill>
                  <a:schemeClr val="tx1"/>
                </a:solidFill>
                <a:latin typeface="微软雅黑" panose="020B0503020204020204" charset="-122"/>
                <a:ea typeface="微软雅黑" panose="020B0503020204020204" charset="-122"/>
                <a:cs typeface="Arial" panose="020B0604020202020204" pitchFamily="34" charset="0"/>
                <a:sym typeface="Arial" panose="020B0604020202020204" pitchFamily="34" charset="0"/>
              </a:rPr>
              <a:t>江苏久智环境科技服务有限公司</a:t>
            </a:r>
            <a:endParaRPr lang="en-US" sz="2025" dirty="0">
              <a:solidFill>
                <a:schemeClr val="tx1"/>
              </a:solidFill>
              <a:latin typeface="微软雅黑" panose="020B0503020204020204" charset="-122"/>
              <a:ea typeface="微软雅黑" panose="020B0503020204020204" charset="-122"/>
              <a:cs typeface="Arial" panose="020B0604020202020204" pitchFamily="34" charset="0"/>
              <a:sym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42" name="TextBox 9"/>
          <p:cNvSpPr txBox="1"/>
          <p:nvPr/>
        </p:nvSpPr>
        <p:spPr>
          <a:xfrm>
            <a:off x="476023" y="265328"/>
            <a:ext cx="11239500" cy="1492250"/>
          </a:xfrm>
          <a:prstGeom prst="rect">
            <a:avLst/>
          </a:prstGeom>
        </p:spPr>
        <p:txBody>
          <a:bodyPr vert="horz" wrap="square" lIns="123825" tIns="123825" rIns="57150" bIns="123825" rtlCol="0" anchor="t" anchorCtr="0">
            <a:spAutoFit/>
          </a:bodyPr>
          <a:lstStyle/>
          <a:p>
            <a:pPr>
              <a:lnSpc>
                <a:spcPct val="140000"/>
              </a:lnSpc>
            </a:pPr>
            <a:r>
              <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养护等级标准</a:t>
            </a:r>
          </a:p>
          <a:p>
            <a:pPr>
              <a:lnSpc>
                <a:spcPct val="140000"/>
              </a:lnSpc>
            </a:pPr>
            <a:endPar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graphicFrame>
        <p:nvGraphicFramePr>
          <p:cNvPr id="4194306" name="表格 1"/>
          <p:cNvGraphicFramePr>
            <a:graphicFrameLocks noGrp="1"/>
          </p:cNvGraphicFramePr>
          <p:nvPr>
            <p:custDataLst>
              <p:tags r:id="rId1"/>
            </p:custDataLst>
          </p:nvPr>
        </p:nvGraphicFramePr>
        <p:xfrm>
          <a:off x="2004696" y="1153795"/>
          <a:ext cx="8112127" cy="5209540"/>
        </p:xfrm>
        <a:graphic>
          <a:graphicData uri="http://schemas.openxmlformats.org/drawingml/2006/table">
            <a:tbl>
              <a:tblPr>
                <a:tableStyleId>{5C22544A-7EE6-4342-B048-85BDC9FD1C3A}</a:tableStyleId>
              </a:tblPr>
              <a:tblGrid>
                <a:gridCol w="774065">
                  <a:extLst>
                    <a:ext uri="{9D8B030D-6E8A-4147-A177-3AD203B41FA5}">
                      <a16:colId xmlns:a16="http://schemas.microsoft.com/office/drawing/2014/main" val="20000"/>
                    </a:ext>
                  </a:extLst>
                </a:gridCol>
                <a:gridCol w="3183891">
                  <a:extLst>
                    <a:ext uri="{9D8B030D-6E8A-4147-A177-3AD203B41FA5}">
                      <a16:colId xmlns:a16="http://schemas.microsoft.com/office/drawing/2014/main" val="20001"/>
                    </a:ext>
                  </a:extLst>
                </a:gridCol>
                <a:gridCol w="2218691">
                  <a:extLst>
                    <a:ext uri="{9D8B030D-6E8A-4147-A177-3AD203B41FA5}">
                      <a16:colId xmlns:a16="http://schemas.microsoft.com/office/drawing/2014/main" val="20002"/>
                    </a:ext>
                  </a:extLst>
                </a:gridCol>
                <a:gridCol w="1935480">
                  <a:extLst>
                    <a:ext uri="{9D8B030D-6E8A-4147-A177-3AD203B41FA5}">
                      <a16:colId xmlns:a16="http://schemas.microsoft.com/office/drawing/2014/main" val="20003"/>
                    </a:ext>
                  </a:extLst>
                </a:gridCol>
              </a:tblGrid>
              <a:tr h="5209540">
                <a:tc>
                  <a:txBody>
                    <a:bodyPr/>
                    <a:lstStyle/>
                    <a:p>
                      <a:pPr algn="ctr"/>
                      <a:r>
                        <a:rPr lang="zh-CN" sz="1300" b="1" kern="0" dirty="0">
                          <a:effectLst/>
                        </a:rPr>
                        <a:t>二级</a:t>
                      </a:r>
                      <a:endParaRPr lang="zh-CN" sz="1300" b="1" kern="0" dirty="0">
                        <a:effectLst/>
                        <a:latin typeface="Times New Roman" panose="02020603050405020304" pitchFamily="18" charset="0"/>
                        <a:ea typeface="宋体" panose="02010600030101010101" pitchFamily="2" charset="-122"/>
                      </a:endParaRPr>
                    </a:p>
                  </a:txBody>
                  <a:tcPr marL="87199" marR="87199" marT="0" marB="0" anchor="ctr"/>
                </a:tc>
                <a:tc>
                  <a:txBody>
                    <a:bodyPr/>
                    <a:lstStyle/>
                    <a:p>
                      <a:pPr algn="l">
                        <a:tabLst>
                          <a:tab pos="2637155" algn="ctr"/>
                          <a:tab pos="5274310" algn="r"/>
                        </a:tabLst>
                      </a:pPr>
                      <a:r>
                        <a:rPr lang="en-US" sz="1300" b="1" kern="0">
                          <a:effectLst/>
                        </a:rPr>
                        <a:t>1</a:t>
                      </a:r>
                      <a:r>
                        <a:rPr lang="zh-CN" sz="1300" b="1" kern="0">
                          <a:effectLst/>
                        </a:rPr>
                        <a:t>、树木长势良好，树冠完整，主侧枝分布较匀称。</a:t>
                      </a:r>
                      <a:endParaRPr lang="zh-CN" sz="1300" b="1" kern="100">
                        <a:effectLst/>
                      </a:endParaRPr>
                    </a:p>
                    <a:p>
                      <a:pPr algn="l">
                        <a:tabLst>
                          <a:tab pos="2637155" algn="ctr"/>
                          <a:tab pos="5274310" algn="r"/>
                        </a:tabLst>
                      </a:pPr>
                      <a:r>
                        <a:rPr lang="en-US" sz="1300" b="1" kern="0">
                          <a:effectLst/>
                        </a:rPr>
                        <a:t>2</a:t>
                      </a:r>
                      <a:r>
                        <a:rPr lang="zh-CN" sz="1300" b="1" kern="0">
                          <a:effectLst/>
                        </a:rPr>
                        <a:t>、无枯枝、伤残枝、交叉枝、过密枝、徒长枝、并生枝，主干上基本无萌蘖枝。</a:t>
                      </a:r>
                      <a:endParaRPr lang="zh-CN" sz="1300" b="1" kern="100">
                        <a:effectLst/>
                      </a:endParaRPr>
                    </a:p>
                    <a:p>
                      <a:pPr algn="l">
                        <a:tabLst>
                          <a:tab pos="2637155" algn="ctr"/>
                          <a:tab pos="5274310" algn="r"/>
                        </a:tabLst>
                      </a:pPr>
                      <a:r>
                        <a:rPr lang="en-US" sz="1300" b="1" kern="0">
                          <a:effectLst/>
                        </a:rPr>
                        <a:t>3</a:t>
                      </a:r>
                      <a:r>
                        <a:rPr lang="zh-CN" sz="1300" b="1" kern="0">
                          <a:effectLst/>
                        </a:rPr>
                        <a:t>、无影响交通、架空线路、路灯、建筑、行人安全的树枝。</a:t>
                      </a:r>
                      <a:endParaRPr lang="zh-CN" sz="1300" b="1" kern="100">
                        <a:effectLst/>
                      </a:endParaRPr>
                    </a:p>
                    <a:p>
                      <a:pPr algn="l">
                        <a:tabLst>
                          <a:tab pos="2637155" algn="ctr"/>
                          <a:tab pos="5274310" algn="r"/>
                        </a:tabLst>
                      </a:pPr>
                      <a:r>
                        <a:rPr lang="en-US" sz="1300" b="1" kern="0">
                          <a:effectLst/>
                        </a:rPr>
                        <a:t>4</a:t>
                      </a:r>
                      <a:r>
                        <a:rPr lang="zh-CN" sz="1300" b="1" kern="0">
                          <a:effectLst/>
                        </a:rPr>
                        <a:t>、无明显病虫危害迹象。</a:t>
                      </a:r>
                      <a:endParaRPr lang="zh-CN" sz="1300" b="1" kern="100">
                        <a:effectLst/>
                      </a:endParaRPr>
                    </a:p>
                    <a:p>
                      <a:pPr algn="l">
                        <a:tabLst>
                          <a:tab pos="2637155" algn="ctr"/>
                          <a:tab pos="5274310" algn="r"/>
                        </a:tabLst>
                      </a:pPr>
                      <a:r>
                        <a:rPr lang="en-US" sz="1300" b="1" kern="0">
                          <a:effectLst/>
                        </a:rPr>
                        <a:t>5</a:t>
                      </a:r>
                      <a:r>
                        <a:rPr lang="zh-CN" sz="1300" b="1" kern="0">
                          <a:effectLst/>
                        </a:rPr>
                        <a:t>、观花观果树木正常开花结果。</a:t>
                      </a:r>
                      <a:endParaRPr lang="zh-CN" sz="1300" b="1" kern="100">
                        <a:effectLst/>
                      </a:endParaRPr>
                    </a:p>
                    <a:p>
                      <a:pPr algn="l"/>
                      <a:r>
                        <a:rPr lang="en-US" sz="1300" b="1" kern="0">
                          <a:effectLst/>
                        </a:rPr>
                        <a:t>6</a:t>
                      </a:r>
                      <a:r>
                        <a:rPr lang="zh-CN" sz="1300" b="1" kern="0">
                          <a:effectLst/>
                        </a:rPr>
                        <a:t>、植株下无明显杂草、杂物。</a:t>
                      </a:r>
                      <a:endParaRPr lang="zh-CN" sz="1300" b="1" kern="100">
                        <a:effectLst/>
                        <a:latin typeface="Times New Roman" panose="02020603050405020304" pitchFamily="18" charset="0"/>
                        <a:ea typeface="宋体" panose="02010600030101010101" pitchFamily="2" charset="-122"/>
                      </a:endParaRPr>
                    </a:p>
                  </a:txBody>
                  <a:tcPr marL="87199" marR="87199" marT="0" marB="0" anchor="ctr"/>
                </a:tc>
                <a:tc>
                  <a:txBody>
                    <a:bodyPr/>
                    <a:lstStyle/>
                    <a:p>
                      <a:pPr algn="l"/>
                      <a:r>
                        <a:rPr lang="en-US" sz="1300" b="1" kern="0">
                          <a:effectLst/>
                        </a:rPr>
                        <a:t>1</a:t>
                      </a:r>
                      <a:r>
                        <a:rPr lang="zh-CN" sz="1300" b="1" kern="0">
                          <a:effectLst/>
                        </a:rPr>
                        <a:t>、草坪生长正常，覆盖率</a:t>
                      </a:r>
                      <a:r>
                        <a:rPr lang="en-US" sz="1300" b="1" kern="0">
                          <a:effectLst/>
                        </a:rPr>
                        <a:t>95%</a:t>
                      </a:r>
                      <a:r>
                        <a:rPr lang="zh-CN" sz="1300" b="1" kern="0">
                          <a:effectLst/>
                        </a:rPr>
                        <a:t>以上，生长期枯黄面积不超过</a:t>
                      </a:r>
                      <a:r>
                        <a:rPr lang="en-US" sz="1300" b="1" kern="0">
                          <a:effectLst/>
                        </a:rPr>
                        <a:t>2%</a:t>
                      </a:r>
                      <a:r>
                        <a:rPr lang="zh-CN" sz="1300" b="1" kern="0">
                          <a:effectLst/>
                        </a:rPr>
                        <a:t>。</a:t>
                      </a:r>
                      <a:endParaRPr lang="zh-CN" sz="1300" b="1" kern="100">
                        <a:effectLst/>
                      </a:endParaRPr>
                    </a:p>
                    <a:p>
                      <a:pPr algn="l"/>
                      <a:r>
                        <a:rPr lang="en-US" sz="1300" b="1" kern="0">
                          <a:effectLst/>
                        </a:rPr>
                        <a:t>2</a:t>
                      </a:r>
                      <a:r>
                        <a:rPr lang="zh-CN" sz="1300" b="1" kern="0">
                          <a:effectLst/>
                        </a:rPr>
                        <a:t>、草坪内无明显低洼积水处，裸露地不超过</a:t>
                      </a:r>
                      <a:r>
                        <a:rPr lang="en-US" sz="1300" b="1" kern="0">
                          <a:effectLst/>
                        </a:rPr>
                        <a:t>5%</a:t>
                      </a:r>
                      <a:r>
                        <a:rPr lang="zh-CN" sz="1300" b="1" kern="0">
                          <a:effectLst/>
                        </a:rPr>
                        <a:t>。</a:t>
                      </a:r>
                      <a:endParaRPr lang="zh-CN" sz="1300" b="1" kern="100">
                        <a:effectLst/>
                      </a:endParaRPr>
                    </a:p>
                    <a:p>
                      <a:pPr algn="l"/>
                      <a:r>
                        <a:rPr lang="en-US" sz="1300" b="1" kern="0">
                          <a:effectLst/>
                        </a:rPr>
                        <a:t>3</a:t>
                      </a:r>
                      <a:r>
                        <a:rPr lang="zh-CN" sz="1300" b="1" kern="0">
                          <a:effectLst/>
                        </a:rPr>
                        <a:t>、推剪平整，冷季型草高不超过</a:t>
                      </a:r>
                      <a:r>
                        <a:rPr lang="en-US" sz="1300" b="1" kern="0">
                          <a:effectLst/>
                        </a:rPr>
                        <a:t>8cm</a:t>
                      </a:r>
                      <a:r>
                        <a:rPr lang="zh-CN" sz="1300" b="1" kern="0">
                          <a:effectLst/>
                        </a:rPr>
                        <a:t>，暖季型草高不超过</a:t>
                      </a:r>
                      <a:r>
                        <a:rPr lang="en-US" sz="1300" b="1" kern="0">
                          <a:effectLst/>
                        </a:rPr>
                        <a:t>6cm</a:t>
                      </a:r>
                      <a:r>
                        <a:rPr lang="zh-CN" sz="1300" b="1" kern="0">
                          <a:effectLst/>
                        </a:rPr>
                        <a:t>，修剪后剪口基本无撕裂现象。</a:t>
                      </a:r>
                      <a:endParaRPr lang="zh-CN" sz="1300" b="1" kern="100">
                        <a:effectLst/>
                      </a:endParaRPr>
                    </a:p>
                    <a:p>
                      <a:pPr algn="l"/>
                      <a:r>
                        <a:rPr lang="en-US" sz="1300" b="1" kern="0">
                          <a:effectLst/>
                        </a:rPr>
                        <a:t>4</a:t>
                      </a:r>
                      <a:r>
                        <a:rPr lang="zh-CN" sz="1300" b="1" kern="0">
                          <a:effectLst/>
                        </a:rPr>
                        <a:t>、草坪无明显病虫危害现象，病虫受害率不超过</a:t>
                      </a:r>
                      <a:r>
                        <a:rPr lang="en-US" sz="1300" b="1" kern="0">
                          <a:effectLst/>
                        </a:rPr>
                        <a:t>5%</a:t>
                      </a:r>
                      <a:r>
                        <a:rPr lang="zh-CN" sz="1300" b="1" kern="0">
                          <a:effectLst/>
                        </a:rPr>
                        <a:t>。</a:t>
                      </a:r>
                      <a:endParaRPr lang="zh-CN" sz="1300" b="1" kern="100">
                        <a:effectLst/>
                      </a:endParaRPr>
                    </a:p>
                    <a:p>
                      <a:pPr algn="l"/>
                      <a:r>
                        <a:rPr lang="en-US" sz="1300" b="1" kern="0">
                          <a:effectLst/>
                        </a:rPr>
                        <a:t>5</a:t>
                      </a:r>
                      <a:r>
                        <a:rPr lang="zh-CN" sz="1300" b="1" kern="0">
                          <a:effectLst/>
                        </a:rPr>
                        <a:t>、草坪上无草屑、杂物，无乱停乱放现象，杂草量少于</a:t>
                      </a:r>
                      <a:r>
                        <a:rPr lang="en-US" sz="1300" b="1" kern="0">
                          <a:effectLst/>
                        </a:rPr>
                        <a:t>5%</a:t>
                      </a:r>
                      <a:r>
                        <a:rPr lang="zh-CN" sz="1300" b="1" kern="0">
                          <a:effectLst/>
                        </a:rPr>
                        <a:t>。</a:t>
                      </a:r>
                      <a:endParaRPr lang="zh-CN" sz="1300" b="1" kern="100">
                        <a:effectLst/>
                        <a:latin typeface="Times New Roman" panose="02020603050405020304" pitchFamily="18" charset="0"/>
                        <a:ea typeface="宋体" panose="02010600030101010101" pitchFamily="2" charset="-122"/>
                      </a:endParaRPr>
                    </a:p>
                  </a:txBody>
                  <a:tcPr marL="87199" marR="87199" marT="0" marB="0" anchor="ctr"/>
                </a:tc>
                <a:tc>
                  <a:txBody>
                    <a:bodyPr/>
                    <a:lstStyle/>
                    <a:p>
                      <a:pPr algn="l"/>
                      <a:r>
                        <a:rPr lang="en-US" sz="1300" b="1" kern="0" dirty="0">
                          <a:effectLst/>
                        </a:rPr>
                        <a:t>1</a:t>
                      </a:r>
                      <a:r>
                        <a:rPr lang="zh-CN" sz="1300" b="1" kern="0" dirty="0">
                          <a:effectLst/>
                        </a:rPr>
                        <a:t>、枝条基本郁闭，生长良好。</a:t>
                      </a:r>
                      <a:endParaRPr lang="zh-CN" sz="1300" b="1" kern="100" dirty="0">
                        <a:effectLst/>
                      </a:endParaRPr>
                    </a:p>
                    <a:p>
                      <a:pPr algn="l"/>
                      <a:r>
                        <a:rPr lang="en-US" sz="1300" b="1" kern="0" dirty="0">
                          <a:effectLst/>
                        </a:rPr>
                        <a:t>2</a:t>
                      </a:r>
                      <a:r>
                        <a:rPr lang="zh-CN" sz="1300" b="1" kern="0" dirty="0">
                          <a:effectLst/>
                        </a:rPr>
                        <a:t>、修剪成型，层次分明，线条流畅，萌条长度不超过</a:t>
                      </a:r>
                      <a:r>
                        <a:rPr lang="en-US" sz="1300" b="1" kern="0" dirty="0">
                          <a:effectLst/>
                        </a:rPr>
                        <a:t>10cm</a:t>
                      </a:r>
                      <a:r>
                        <a:rPr lang="zh-CN" sz="1300" b="1" kern="0" dirty="0">
                          <a:effectLst/>
                        </a:rPr>
                        <a:t>。</a:t>
                      </a:r>
                      <a:endParaRPr lang="zh-CN" sz="1300" b="1" kern="100" dirty="0">
                        <a:effectLst/>
                      </a:endParaRPr>
                    </a:p>
                    <a:p>
                      <a:pPr algn="l"/>
                      <a:r>
                        <a:rPr lang="en-US" sz="1300" b="1" kern="0" dirty="0">
                          <a:effectLst/>
                        </a:rPr>
                        <a:t>3</a:t>
                      </a:r>
                      <a:r>
                        <a:rPr lang="zh-CN" sz="1300" b="1" kern="0" dirty="0">
                          <a:effectLst/>
                        </a:rPr>
                        <a:t>、无死株，缺株、断档率不超过</a:t>
                      </a:r>
                      <a:r>
                        <a:rPr lang="en-US" sz="1300" b="1" kern="0" dirty="0">
                          <a:effectLst/>
                        </a:rPr>
                        <a:t>5%</a:t>
                      </a:r>
                      <a:r>
                        <a:rPr lang="zh-CN" sz="1300" b="1" kern="0" dirty="0">
                          <a:effectLst/>
                        </a:rPr>
                        <a:t>。基本无脱脚现象，无明显病虫危害迹象。</a:t>
                      </a:r>
                      <a:endParaRPr lang="zh-CN" sz="1300" b="1" kern="100" dirty="0">
                        <a:effectLst/>
                      </a:endParaRPr>
                    </a:p>
                    <a:p>
                      <a:pPr algn="l"/>
                      <a:r>
                        <a:rPr lang="en-US" sz="1300" b="1" kern="0" dirty="0">
                          <a:effectLst/>
                        </a:rPr>
                        <a:t>4</a:t>
                      </a:r>
                      <a:r>
                        <a:rPr lang="zh-CN" sz="1300" b="1" kern="0" dirty="0">
                          <a:effectLst/>
                        </a:rPr>
                        <a:t>、基部无明显杂草、杂物。</a:t>
                      </a:r>
                      <a:endParaRPr lang="zh-CN" sz="1300" b="1" kern="100" dirty="0">
                        <a:effectLst/>
                        <a:latin typeface="Times New Roman" panose="02020603050405020304" pitchFamily="18" charset="0"/>
                        <a:ea typeface="宋体" panose="02010600030101010101" pitchFamily="2" charset="-122"/>
                      </a:endParaRPr>
                    </a:p>
                  </a:txBody>
                  <a:tcPr marL="87199" marR="87199" marT="0" marB="0" anchor="ctr"/>
                </a:tc>
                <a:extLst>
                  <a:ext uri="{0D108BD9-81ED-4DB2-BD59-A6C34878D82A}">
                    <a16:rowId xmlns:a16="http://schemas.microsoft.com/office/drawing/2014/main" val="10000"/>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43" name="TextBox 9"/>
          <p:cNvSpPr txBox="1"/>
          <p:nvPr/>
        </p:nvSpPr>
        <p:spPr>
          <a:xfrm>
            <a:off x="476023" y="265328"/>
            <a:ext cx="11239500" cy="1492250"/>
          </a:xfrm>
          <a:prstGeom prst="rect">
            <a:avLst/>
          </a:prstGeom>
        </p:spPr>
        <p:txBody>
          <a:bodyPr vert="horz" wrap="square" lIns="123825" tIns="123825" rIns="57150" bIns="123825" rtlCol="0" anchor="t" anchorCtr="0">
            <a:spAutoFit/>
          </a:bodyPr>
          <a:lstStyle/>
          <a:p>
            <a:pPr>
              <a:lnSpc>
                <a:spcPct val="140000"/>
              </a:lnSpc>
            </a:pPr>
            <a:r>
              <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养护等级标准</a:t>
            </a:r>
          </a:p>
          <a:p>
            <a:pPr>
              <a:lnSpc>
                <a:spcPct val="140000"/>
              </a:lnSpc>
            </a:pPr>
            <a:endPar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graphicFrame>
        <p:nvGraphicFramePr>
          <p:cNvPr id="4194307" name="表格 2"/>
          <p:cNvGraphicFramePr>
            <a:graphicFrameLocks noGrp="1"/>
          </p:cNvGraphicFramePr>
          <p:nvPr>
            <p:custDataLst>
              <p:tags r:id="rId1"/>
            </p:custDataLst>
          </p:nvPr>
        </p:nvGraphicFramePr>
        <p:xfrm>
          <a:off x="1936752" y="1271905"/>
          <a:ext cx="8343265" cy="5128260"/>
        </p:xfrm>
        <a:graphic>
          <a:graphicData uri="http://schemas.openxmlformats.org/drawingml/2006/table">
            <a:tbl>
              <a:tblPr>
                <a:tableStyleId>{5C22544A-7EE6-4342-B048-85BDC9FD1C3A}</a:tableStyleId>
              </a:tblPr>
              <a:tblGrid>
                <a:gridCol w="845820">
                  <a:extLst>
                    <a:ext uri="{9D8B030D-6E8A-4147-A177-3AD203B41FA5}">
                      <a16:colId xmlns:a16="http://schemas.microsoft.com/office/drawing/2014/main" val="20000"/>
                    </a:ext>
                  </a:extLst>
                </a:gridCol>
                <a:gridCol w="3482975">
                  <a:extLst>
                    <a:ext uri="{9D8B030D-6E8A-4147-A177-3AD203B41FA5}">
                      <a16:colId xmlns:a16="http://schemas.microsoft.com/office/drawing/2014/main" val="20001"/>
                    </a:ext>
                  </a:extLst>
                </a:gridCol>
                <a:gridCol w="2202815">
                  <a:extLst>
                    <a:ext uri="{9D8B030D-6E8A-4147-A177-3AD203B41FA5}">
                      <a16:colId xmlns:a16="http://schemas.microsoft.com/office/drawing/2014/main" val="20002"/>
                    </a:ext>
                  </a:extLst>
                </a:gridCol>
                <a:gridCol w="1811655">
                  <a:extLst>
                    <a:ext uri="{9D8B030D-6E8A-4147-A177-3AD203B41FA5}">
                      <a16:colId xmlns:a16="http://schemas.microsoft.com/office/drawing/2014/main" val="20003"/>
                    </a:ext>
                  </a:extLst>
                </a:gridCol>
              </a:tblGrid>
              <a:tr h="5128260">
                <a:tc>
                  <a:txBody>
                    <a:bodyPr/>
                    <a:lstStyle/>
                    <a:p>
                      <a:pPr algn="ctr"/>
                      <a:r>
                        <a:rPr lang="zh-CN" sz="1400" b="1" kern="0">
                          <a:effectLst/>
                        </a:rPr>
                        <a:t>三级</a:t>
                      </a:r>
                      <a:endParaRPr lang="zh-CN" sz="1400" b="1" kern="0">
                        <a:effectLst/>
                        <a:latin typeface="Times New Roman" panose="02020603050405020304" pitchFamily="18" charset="0"/>
                        <a:ea typeface="宋体" panose="02010600030101010101" pitchFamily="2" charset="-122"/>
                      </a:endParaRPr>
                    </a:p>
                  </a:txBody>
                  <a:tcPr marL="94840" marR="94840" marT="0" marB="0" anchor="ctr"/>
                </a:tc>
                <a:tc>
                  <a:txBody>
                    <a:bodyPr/>
                    <a:lstStyle/>
                    <a:p>
                      <a:pPr algn="l"/>
                      <a:r>
                        <a:rPr lang="en-US" sz="1400" b="1" kern="0">
                          <a:effectLst/>
                        </a:rPr>
                        <a:t>1</a:t>
                      </a:r>
                      <a:r>
                        <a:rPr lang="zh-CN" sz="1400" b="1" kern="0">
                          <a:effectLst/>
                        </a:rPr>
                        <a:t>、树木生长正常，树冠基本完整。</a:t>
                      </a:r>
                      <a:endParaRPr lang="zh-CN" sz="1400" b="1" kern="100">
                        <a:effectLst/>
                      </a:endParaRPr>
                    </a:p>
                    <a:p>
                      <a:pPr algn="l"/>
                      <a:r>
                        <a:rPr lang="en-US" sz="1400" b="1" kern="0">
                          <a:effectLst/>
                        </a:rPr>
                        <a:t>2</a:t>
                      </a:r>
                      <a:r>
                        <a:rPr lang="zh-CN" sz="1400" b="1" kern="0">
                          <a:effectLst/>
                        </a:rPr>
                        <a:t>、无明显枯枝、残枝、幷生枝。</a:t>
                      </a:r>
                      <a:endParaRPr lang="zh-CN" sz="1400" b="1" kern="100">
                        <a:effectLst/>
                      </a:endParaRPr>
                    </a:p>
                    <a:p>
                      <a:pPr algn="l">
                        <a:tabLst>
                          <a:tab pos="2637155" algn="ctr"/>
                          <a:tab pos="5274310" algn="r"/>
                        </a:tabLst>
                      </a:pPr>
                      <a:r>
                        <a:rPr lang="en-US" sz="1400" b="1" kern="0">
                          <a:effectLst/>
                        </a:rPr>
                        <a:t>3</a:t>
                      </a:r>
                      <a:r>
                        <a:rPr lang="zh-CN" sz="1400" b="1" kern="0">
                          <a:effectLst/>
                        </a:rPr>
                        <a:t>、无影响交通、架空线路、路灯、建筑、行人安全的树枝。</a:t>
                      </a:r>
                      <a:endParaRPr lang="zh-CN" sz="1400" b="1" kern="100">
                        <a:effectLst/>
                      </a:endParaRPr>
                    </a:p>
                    <a:p>
                      <a:pPr algn="l">
                        <a:tabLst>
                          <a:tab pos="2637155" algn="ctr"/>
                          <a:tab pos="5274310" algn="r"/>
                        </a:tabLst>
                      </a:pPr>
                      <a:r>
                        <a:rPr lang="en-US" sz="1400" b="1" kern="0">
                          <a:effectLst/>
                        </a:rPr>
                        <a:t>4</a:t>
                      </a:r>
                      <a:r>
                        <a:rPr lang="zh-CN" sz="1400" b="1" kern="0">
                          <a:effectLst/>
                        </a:rPr>
                        <a:t>、无影响景观的病虫危害迹象。</a:t>
                      </a:r>
                      <a:endParaRPr lang="zh-CN" sz="1400" b="1" kern="100">
                        <a:effectLst/>
                      </a:endParaRPr>
                    </a:p>
                    <a:p>
                      <a:pPr algn="l">
                        <a:tabLst>
                          <a:tab pos="2637155" algn="ctr"/>
                          <a:tab pos="5274310" algn="r"/>
                        </a:tabLst>
                      </a:pPr>
                      <a:r>
                        <a:rPr lang="en-US" sz="1400" b="1" kern="0">
                          <a:effectLst/>
                        </a:rPr>
                        <a:t>5</a:t>
                      </a:r>
                      <a:r>
                        <a:rPr lang="zh-CN" sz="1400" b="1" kern="0">
                          <a:effectLst/>
                        </a:rPr>
                        <a:t>、观花观果树木基本能开花结果。</a:t>
                      </a:r>
                      <a:endParaRPr lang="zh-CN" sz="1400" b="1" kern="100">
                        <a:effectLst/>
                      </a:endParaRPr>
                    </a:p>
                    <a:p>
                      <a:pPr algn="l"/>
                      <a:r>
                        <a:rPr lang="en-US" sz="1400" b="1" kern="0">
                          <a:effectLst/>
                        </a:rPr>
                        <a:t>6</a:t>
                      </a:r>
                      <a:r>
                        <a:rPr lang="zh-CN" sz="1400" b="1" kern="0">
                          <a:effectLst/>
                        </a:rPr>
                        <a:t>、植株下无明显影响景观的杂草、杂物。</a:t>
                      </a:r>
                      <a:endParaRPr lang="zh-CN" sz="1400" b="1" kern="100">
                        <a:effectLst/>
                        <a:latin typeface="Times New Roman" panose="02020603050405020304" pitchFamily="18" charset="0"/>
                        <a:ea typeface="宋体" panose="02010600030101010101" pitchFamily="2" charset="-122"/>
                      </a:endParaRPr>
                    </a:p>
                  </a:txBody>
                  <a:tcPr marL="94840" marR="94840" marT="0" marB="0" anchor="ctr"/>
                </a:tc>
                <a:tc>
                  <a:txBody>
                    <a:bodyPr/>
                    <a:lstStyle/>
                    <a:p>
                      <a:pPr algn="l"/>
                      <a:r>
                        <a:rPr lang="en-US" sz="1400" b="1" kern="0">
                          <a:effectLst/>
                        </a:rPr>
                        <a:t>1</a:t>
                      </a:r>
                      <a:r>
                        <a:rPr lang="zh-CN" sz="1400" b="1" kern="0">
                          <a:effectLst/>
                        </a:rPr>
                        <a:t>、草坪生长正常，覆盖率</a:t>
                      </a:r>
                      <a:r>
                        <a:rPr lang="en-US" sz="1400" b="1" kern="0">
                          <a:effectLst/>
                        </a:rPr>
                        <a:t>85%</a:t>
                      </a:r>
                      <a:r>
                        <a:rPr lang="zh-CN" sz="1400" b="1" kern="0">
                          <a:effectLst/>
                        </a:rPr>
                        <a:t>以上，生长期枯黄面积不超过</a:t>
                      </a:r>
                      <a:r>
                        <a:rPr lang="en-US" sz="1400" b="1" kern="0">
                          <a:effectLst/>
                        </a:rPr>
                        <a:t>10%</a:t>
                      </a:r>
                      <a:r>
                        <a:rPr lang="zh-CN" sz="1400" b="1" kern="0">
                          <a:effectLst/>
                        </a:rPr>
                        <a:t>。</a:t>
                      </a:r>
                      <a:endParaRPr lang="zh-CN" sz="1400" b="1" kern="100">
                        <a:effectLst/>
                      </a:endParaRPr>
                    </a:p>
                    <a:p>
                      <a:pPr algn="l"/>
                      <a:r>
                        <a:rPr lang="en-US" sz="1400" b="1" kern="0">
                          <a:effectLst/>
                        </a:rPr>
                        <a:t>2</a:t>
                      </a:r>
                      <a:r>
                        <a:rPr lang="zh-CN" sz="1400" b="1" kern="0">
                          <a:effectLst/>
                        </a:rPr>
                        <a:t>、低洼积水处、裸露地不超过</a:t>
                      </a:r>
                      <a:r>
                        <a:rPr lang="en-US" sz="1400" b="1" kern="0">
                          <a:effectLst/>
                        </a:rPr>
                        <a:t>10%</a:t>
                      </a:r>
                      <a:r>
                        <a:rPr lang="zh-CN" sz="1400" b="1" kern="0">
                          <a:effectLst/>
                        </a:rPr>
                        <a:t>。</a:t>
                      </a:r>
                      <a:endParaRPr lang="zh-CN" sz="1400" b="1" kern="100">
                        <a:effectLst/>
                      </a:endParaRPr>
                    </a:p>
                    <a:p>
                      <a:pPr algn="l"/>
                      <a:r>
                        <a:rPr lang="en-US" sz="1400" b="1" kern="0">
                          <a:effectLst/>
                        </a:rPr>
                        <a:t>3</a:t>
                      </a:r>
                      <a:r>
                        <a:rPr lang="zh-CN" sz="1400" b="1" kern="0">
                          <a:effectLst/>
                        </a:rPr>
                        <a:t>、推剪平整，冷季型草高不超过</a:t>
                      </a:r>
                      <a:r>
                        <a:rPr lang="en-US" sz="1400" b="1" kern="0">
                          <a:effectLst/>
                        </a:rPr>
                        <a:t>9cm</a:t>
                      </a:r>
                      <a:r>
                        <a:rPr lang="zh-CN" sz="1400" b="1" kern="0">
                          <a:effectLst/>
                        </a:rPr>
                        <a:t>，暖季型草高不超过</a:t>
                      </a:r>
                      <a:r>
                        <a:rPr lang="en-US" sz="1400" b="1" kern="0">
                          <a:effectLst/>
                        </a:rPr>
                        <a:t>7cm</a:t>
                      </a:r>
                      <a:r>
                        <a:rPr lang="zh-CN" sz="1400" b="1" kern="0">
                          <a:effectLst/>
                        </a:rPr>
                        <a:t>，修剪后剪口无明显撕裂现象。</a:t>
                      </a:r>
                      <a:endParaRPr lang="zh-CN" sz="1400" b="1" kern="100">
                        <a:effectLst/>
                      </a:endParaRPr>
                    </a:p>
                    <a:p>
                      <a:pPr algn="l"/>
                      <a:r>
                        <a:rPr lang="en-US" sz="1400" b="1" kern="0">
                          <a:effectLst/>
                        </a:rPr>
                        <a:t>4</a:t>
                      </a:r>
                      <a:r>
                        <a:rPr lang="zh-CN" sz="1400" b="1" kern="0">
                          <a:effectLst/>
                        </a:rPr>
                        <a:t>、草坪病虫受害率不超过</a:t>
                      </a:r>
                      <a:r>
                        <a:rPr lang="en-US" sz="1400" b="1" kern="0">
                          <a:effectLst/>
                        </a:rPr>
                        <a:t>10%</a:t>
                      </a:r>
                      <a:r>
                        <a:rPr lang="zh-CN" sz="1400" b="1" kern="0">
                          <a:effectLst/>
                        </a:rPr>
                        <a:t>。</a:t>
                      </a:r>
                      <a:endParaRPr lang="zh-CN" sz="1400" b="1" kern="100">
                        <a:effectLst/>
                      </a:endParaRPr>
                    </a:p>
                    <a:p>
                      <a:pPr algn="l"/>
                      <a:r>
                        <a:rPr lang="en-US" sz="1400" b="1" kern="0">
                          <a:effectLst/>
                        </a:rPr>
                        <a:t>5</a:t>
                      </a:r>
                      <a:r>
                        <a:rPr lang="zh-CN" sz="1400" b="1" kern="0">
                          <a:effectLst/>
                        </a:rPr>
                        <a:t>、草坪无明显杂物，无乱停乱放现象，杂草量少于</a:t>
                      </a:r>
                      <a:r>
                        <a:rPr lang="en-US" sz="1400" b="1" kern="0">
                          <a:effectLst/>
                        </a:rPr>
                        <a:t>10%</a:t>
                      </a:r>
                      <a:r>
                        <a:rPr lang="zh-CN" sz="1400" b="1" kern="0">
                          <a:effectLst/>
                        </a:rPr>
                        <a:t>。</a:t>
                      </a:r>
                      <a:endParaRPr lang="zh-CN" sz="1400" b="1" kern="100">
                        <a:effectLst/>
                        <a:latin typeface="Times New Roman" panose="02020603050405020304" pitchFamily="18" charset="0"/>
                        <a:ea typeface="宋体" panose="02010600030101010101" pitchFamily="2" charset="-122"/>
                      </a:endParaRPr>
                    </a:p>
                  </a:txBody>
                  <a:tcPr marL="94840" marR="94840" marT="0" marB="0" anchor="ctr"/>
                </a:tc>
                <a:tc>
                  <a:txBody>
                    <a:bodyPr/>
                    <a:lstStyle/>
                    <a:p>
                      <a:pPr algn="l"/>
                      <a:r>
                        <a:rPr lang="en-US" sz="1400" b="1" kern="0" dirty="0">
                          <a:effectLst/>
                        </a:rPr>
                        <a:t>1</a:t>
                      </a:r>
                      <a:r>
                        <a:rPr lang="zh-CN" sz="1400" b="1" kern="0" dirty="0">
                          <a:effectLst/>
                        </a:rPr>
                        <a:t>、生长正常。 </a:t>
                      </a:r>
                      <a:endParaRPr lang="zh-CN" sz="1400" b="1" kern="100" dirty="0">
                        <a:effectLst/>
                      </a:endParaRPr>
                    </a:p>
                    <a:p>
                      <a:pPr algn="l"/>
                      <a:r>
                        <a:rPr lang="en-US" sz="1400" b="1" kern="0" dirty="0">
                          <a:effectLst/>
                        </a:rPr>
                        <a:t>2</a:t>
                      </a:r>
                      <a:r>
                        <a:rPr lang="zh-CN" sz="1400" b="1" kern="0" dirty="0">
                          <a:effectLst/>
                        </a:rPr>
                        <a:t>、修剪基本成型，萌条长度不超过</a:t>
                      </a:r>
                      <a:r>
                        <a:rPr lang="en-US" sz="1400" b="1" kern="0" dirty="0">
                          <a:effectLst/>
                        </a:rPr>
                        <a:t>15cm</a:t>
                      </a:r>
                      <a:r>
                        <a:rPr lang="zh-CN" sz="1400" b="1" kern="0" dirty="0">
                          <a:effectLst/>
                        </a:rPr>
                        <a:t>。</a:t>
                      </a:r>
                      <a:endParaRPr lang="zh-CN" sz="1400" b="1" kern="100" dirty="0">
                        <a:effectLst/>
                      </a:endParaRPr>
                    </a:p>
                    <a:p>
                      <a:pPr algn="l"/>
                      <a:r>
                        <a:rPr lang="en-US" sz="1400" b="1" kern="0" dirty="0">
                          <a:effectLst/>
                        </a:rPr>
                        <a:t>3</a:t>
                      </a:r>
                      <a:r>
                        <a:rPr lang="zh-CN" sz="1400" b="1" kern="0" dirty="0">
                          <a:effectLst/>
                        </a:rPr>
                        <a:t>、无死株，缺株、断档率不超过</a:t>
                      </a:r>
                      <a:r>
                        <a:rPr lang="en-US" sz="1400" b="1" kern="0" dirty="0">
                          <a:effectLst/>
                        </a:rPr>
                        <a:t>10%</a:t>
                      </a:r>
                      <a:r>
                        <a:rPr lang="zh-CN" sz="1400" b="1" kern="0" dirty="0">
                          <a:effectLst/>
                        </a:rPr>
                        <a:t>。病虫株不超过</a:t>
                      </a:r>
                      <a:r>
                        <a:rPr lang="en-US" sz="1400" b="1" kern="0" dirty="0">
                          <a:effectLst/>
                        </a:rPr>
                        <a:t>10%</a:t>
                      </a:r>
                      <a:r>
                        <a:rPr lang="zh-CN" sz="1400" b="1" kern="0" dirty="0">
                          <a:effectLst/>
                        </a:rPr>
                        <a:t>。</a:t>
                      </a:r>
                      <a:endParaRPr lang="zh-CN" sz="1400" b="1" kern="100" dirty="0">
                        <a:effectLst/>
                      </a:endParaRPr>
                    </a:p>
                    <a:p>
                      <a:pPr algn="l"/>
                      <a:r>
                        <a:rPr lang="en-US" sz="1400" b="1" kern="0" dirty="0">
                          <a:effectLst/>
                        </a:rPr>
                        <a:t>4</a:t>
                      </a:r>
                      <a:r>
                        <a:rPr lang="zh-CN" sz="1400" b="1" kern="0" dirty="0">
                          <a:effectLst/>
                        </a:rPr>
                        <a:t>、基部无明显影响景观的杂草、杂物</a:t>
                      </a:r>
                      <a:endParaRPr lang="zh-CN" sz="1400" b="1" kern="100" dirty="0">
                        <a:effectLst/>
                        <a:latin typeface="Times New Roman" panose="02020603050405020304" pitchFamily="18" charset="0"/>
                        <a:ea typeface="宋体" panose="02010600030101010101" pitchFamily="2" charset="-122"/>
                      </a:endParaRPr>
                    </a:p>
                  </a:txBody>
                  <a:tcPr marL="94840" marR="94840" marT="0" marB="0" anchor="ctr"/>
                </a:tc>
                <a:extLst>
                  <a:ext uri="{0D108BD9-81ED-4DB2-BD59-A6C34878D82A}">
                    <a16:rowId xmlns:a16="http://schemas.microsoft.com/office/drawing/2014/main" val="10000"/>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5"/>
          <a:srcRect/>
          <a:stretch>
            <a:fillRect/>
          </a:stretch>
        </a:blipFill>
        <a:effectLst/>
      </p:bgPr>
    </p:bg>
    <p:spTree>
      <p:nvGrpSpPr>
        <p:cNvPr id="1" name=""/>
        <p:cNvGrpSpPr/>
        <p:nvPr/>
      </p:nvGrpSpPr>
      <p:grpSpPr>
        <a:xfrm>
          <a:off x="0" y="0"/>
          <a:ext cx="0" cy="0"/>
          <a:chOff x="0" y="0"/>
          <a:chExt cx="0" cy="0"/>
        </a:xfrm>
      </p:grpSpPr>
      <p:sp>
        <p:nvSpPr>
          <p:cNvPr id="1048644" name="TextBox 9"/>
          <p:cNvSpPr txBox="1"/>
          <p:nvPr/>
        </p:nvSpPr>
        <p:spPr>
          <a:xfrm>
            <a:off x="476023" y="265330"/>
            <a:ext cx="11239500" cy="893445"/>
          </a:xfrm>
          <a:prstGeom prst="rect">
            <a:avLst/>
          </a:prstGeom>
        </p:spPr>
        <p:txBody>
          <a:bodyPr vert="horz" wrap="square" lIns="123825" tIns="123825" rIns="57150" bIns="123825" rtlCol="0" anchor="t" anchorCtr="0">
            <a:spAutoFit/>
          </a:bodyPr>
          <a:lstStyle/>
          <a:p>
            <a:pPr>
              <a:lnSpc>
                <a:spcPct val="140000"/>
              </a:lnSpc>
            </a:pPr>
            <a:r>
              <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养护等级技术措施及要求</a:t>
            </a:r>
          </a:p>
        </p:txBody>
      </p:sp>
      <p:graphicFrame>
        <p:nvGraphicFramePr>
          <p:cNvPr id="4194308" name="表格 4"/>
          <p:cNvGraphicFramePr>
            <a:graphicFrameLocks noGrp="1"/>
          </p:cNvGraphicFramePr>
          <p:nvPr>
            <p:custDataLst>
              <p:tags r:id="rId1"/>
            </p:custDataLst>
          </p:nvPr>
        </p:nvGraphicFramePr>
        <p:xfrm>
          <a:off x="1125855" y="1242062"/>
          <a:ext cx="3191511" cy="5192395"/>
        </p:xfrm>
        <a:graphic>
          <a:graphicData uri="http://schemas.openxmlformats.org/drawingml/2006/table">
            <a:tbl>
              <a:tblPr>
                <a:tableStyleId>{5C22544A-7EE6-4342-B048-85BDC9FD1C3A}</a:tableStyleId>
              </a:tblPr>
              <a:tblGrid>
                <a:gridCol w="374015">
                  <a:extLst>
                    <a:ext uri="{9D8B030D-6E8A-4147-A177-3AD203B41FA5}">
                      <a16:colId xmlns:a16="http://schemas.microsoft.com/office/drawing/2014/main" val="20000"/>
                    </a:ext>
                  </a:extLst>
                </a:gridCol>
                <a:gridCol w="374015">
                  <a:extLst>
                    <a:ext uri="{9D8B030D-6E8A-4147-A177-3AD203B41FA5}">
                      <a16:colId xmlns:a16="http://schemas.microsoft.com/office/drawing/2014/main" val="20001"/>
                    </a:ext>
                  </a:extLst>
                </a:gridCol>
                <a:gridCol w="267335">
                  <a:extLst>
                    <a:ext uri="{9D8B030D-6E8A-4147-A177-3AD203B41FA5}">
                      <a16:colId xmlns:a16="http://schemas.microsoft.com/office/drawing/2014/main" val="20002"/>
                    </a:ext>
                  </a:extLst>
                </a:gridCol>
                <a:gridCol w="320675">
                  <a:extLst>
                    <a:ext uri="{9D8B030D-6E8A-4147-A177-3AD203B41FA5}">
                      <a16:colId xmlns:a16="http://schemas.microsoft.com/office/drawing/2014/main" val="20003"/>
                    </a:ext>
                  </a:extLst>
                </a:gridCol>
                <a:gridCol w="320675">
                  <a:extLst>
                    <a:ext uri="{9D8B030D-6E8A-4147-A177-3AD203B41FA5}">
                      <a16:colId xmlns:a16="http://schemas.microsoft.com/office/drawing/2014/main" val="20004"/>
                    </a:ext>
                  </a:extLst>
                </a:gridCol>
                <a:gridCol w="267971">
                  <a:extLst>
                    <a:ext uri="{9D8B030D-6E8A-4147-A177-3AD203B41FA5}">
                      <a16:colId xmlns:a16="http://schemas.microsoft.com/office/drawing/2014/main" val="20005"/>
                    </a:ext>
                  </a:extLst>
                </a:gridCol>
                <a:gridCol w="267335">
                  <a:extLst>
                    <a:ext uri="{9D8B030D-6E8A-4147-A177-3AD203B41FA5}">
                      <a16:colId xmlns:a16="http://schemas.microsoft.com/office/drawing/2014/main" val="20006"/>
                    </a:ext>
                  </a:extLst>
                </a:gridCol>
                <a:gridCol w="499745">
                  <a:extLst>
                    <a:ext uri="{9D8B030D-6E8A-4147-A177-3AD203B41FA5}">
                      <a16:colId xmlns:a16="http://schemas.microsoft.com/office/drawing/2014/main" val="20007"/>
                    </a:ext>
                  </a:extLst>
                </a:gridCol>
                <a:gridCol w="499745">
                  <a:extLst>
                    <a:ext uri="{9D8B030D-6E8A-4147-A177-3AD203B41FA5}">
                      <a16:colId xmlns:a16="http://schemas.microsoft.com/office/drawing/2014/main" val="20008"/>
                    </a:ext>
                  </a:extLst>
                </a:gridCol>
              </a:tblGrid>
              <a:tr h="502285">
                <a:tc gridSpan="8">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marL="73697" marR="73697" marT="36848" marB="36848" anchor="ct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a:txBody>
                    <a:bodyPr/>
                    <a:lstStyle/>
                    <a:p>
                      <a:pPr algn="ctr">
                        <a:lnSpc>
                          <a:spcPct val="150000"/>
                        </a:lnSpc>
                      </a:pPr>
                      <a:r>
                        <a:rPr lang="zh-CN" sz="900" b="1" kern="100">
                          <a:effectLst/>
                          <a:latin typeface="宋体" panose="02010600030101010101" pitchFamily="2" charset="-122"/>
                          <a:ea typeface="宋体" panose="02010600030101010101" pitchFamily="2" charset="-122"/>
                          <a:cs typeface="宋体" panose="02010600030101010101" pitchFamily="2" charset="-122"/>
                        </a:rPr>
                        <a:t>单位：次</a:t>
                      </a:r>
                      <a:r>
                        <a:rPr lang="en-US" sz="900" b="1" kern="100">
                          <a:effectLst/>
                          <a:latin typeface="宋体" panose="02010600030101010101" pitchFamily="2" charset="-122"/>
                          <a:ea typeface="宋体" panose="02010600030101010101" pitchFamily="2" charset="-122"/>
                          <a:cs typeface="宋体" panose="02010600030101010101" pitchFamily="2" charset="-122"/>
                        </a:rPr>
                        <a:t>/</a:t>
                      </a:r>
                      <a:r>
                        <a:rPr lang="zh-CN" sz="900" b="1" kern="100">
                          <a:effectLst/>
                          <a:latin typeface="宋体" panose="02010600030101010101" pitchFamily="2" charset="-122"/>
                          <a:ea typeface="宋体" panose="02010600030101010101" pitchFamily="2" charset="-122"/>
                          <a:cs typeface="宋体" panose="02010600030101010101" pitchFamily="2" charset="-122"/>
                        </a:rPr>
                        <a:t>年</a:t>
                      </a:r>
                    </a:p>
                  </a:txBody>
                  <a:tcPr marL="48083" marR="48083" marT="0" marB="0" anchor="ctr"/>
                </a:tc>
                <a:extLst>
                  <a:ext uri="{0D108BD9-81ED-4DB2-BD59-A6C34878D82A}">
                    <a16:rowId xmlns:a16="http://schemas.microsoft.com/office/drawing/2014/main" val="10000"/>
                  </a:ext>
                </a:extLst>
              </a:tr>
              <a:tr h="767080">
                <a:tc rowSpan="8">
                  <a:txBody>
                    <a:bodyPr/>
                    <a:lstStyle/>
                    <a:p>
                      <a:pPr algn="ctr">
                        <a:lnSpc>
                          <a:spcPct val="150000"/>
                        </a:lnSpc>
                      </a:pPr>
                      <a:r>
                        <a:rPr lang="zh-CN" sz="700" kern="100">
                          <a:effectLst/>
                        </a:rPr>
                        <a:t>一级</a:t>
                      </a:r>
                      <a:endParaRPr lang="zh-CN" sz="700" kern="100">
                        <a:effectLst/>
                        <a:latin typeface="Times New Roman" panose="02020603050405020304" pitchFamily="18" charset="0"/>
                        <a:ea typeface="宋体" panose="02010600030101010101" pitchFamily="2" charset="-122"/>
                      </a:endParaRPr>
                    </a:p>
                  </a:txBody>
                  <a:tcPr marL="73697" marR="73697" marT="36848" marB="36848" anchor="ctr"/>
                </a:tc>
                <a:tc gridSpan="2">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类别</a:t>
                      </a:r>
                    </a:p>
                  </a:txBody>
                  <a:tcPr marL="73697" marR="73697" marT="36848" marB="36848" anchor="ct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类别</a:t>
                      </a:r>
                    </a:p>
                  </a:txBody>
                  <a:tcPr/>
                </a:tc>
                <a:tc>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浇水</a:t>
                      </a:r>
                    </a:p>
                  </a:txBody>
                  <a:tcPr marL="48083" marR="48083" marT="0" marB="0" anchor="ctr"/>
                </a:tc>
                <a:tc>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病虫害</a:t>
                      </a:r>
                    </a:p>
                  </a:txBody>
                  <a:tcPr marL="48083" marR="48083" marT="0" marB="0" anchor="ctr"/>
                </a:tc>
                <a:tc>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修剪</a:t>
                      </a:r>
                    </a:p>
                  </a:txBody>
                  <a:tcPr marL="48083" marR="48083" marT="0" marB="0" anchor="ctr"/>
                </a:tc>
                <a:tc>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施肥</a:t>
                      </a:r>
                    </a:p>
                  </a:txBody>
                  <a:tcPr marL="48083" marR="48083" marT="0" marB="0"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除草</a:t>
                      </a:r>
                    </a:p>
                  </a:txBody>
                  <a:tcPr marL="48083" marR="48083" marT="0" marB="0"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备注</a:t>
                      </a:r>
                    </a:p>
                  </a:txBody>
                  <a:tcPr marL="48083" marR="48083" marT="0" marB="0" anchor="ctr"/>
                </a:tc>
                <a:extLst>
                  <a:ext uri="{0D108BD9-81ED-4DB2-BD59-A6C34878D82A}">
                    <a16:rowId xmlns:a16="http://schemas.microsoft.com/office/drawing/2014/main" val="10001"/>
                  </a:ext>
                </a:extLst>
              </a:tr>
              <a:tr h="366395">
                <a:tc v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备注</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乔木</a:t>
                      </a:r>
                    </a:p>
                  </a:txBody>
                  <a:tcPr marL="73697" marR="73697" marT="36848" marB="36848"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乔木</a:t>
                      </a:r>
                    </a:p>
                  </a:txBody>
                  <a:tcP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5</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8083" marR="4808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2</a:t>
                      </a:r>
                    </a:p>
                  </a:txBody>
                  <a:tcPr marL="48083" marR="48083" marT="0" marB="0" anchor="ctr"/>
                </a:tc>
                <a:tc rowSpan="7">
                  <a:txBody>
                    <a:bodyPr/>
                    <a:lstStyle/>
                    <a:p>
                      <a:pPr algn="ctr"/>
                      <a:r>
                        <a:rPr lang="zh-CN" sz="900" b="1" kern="100">
                          <a:effectLst/>
                          <a:latin typeface="宋体" panose="02010600030101010101" pitchFamily="2" charset="-122"/>
                          <a:ea typeface="宋体" panose="02010600030101010101" pitchFamily="2" charset="-122"/>
                          <a:cs typeface="宋体" panose="02010600030101010101" pitchFamily="2" charset="-122"/>
                        </a:rPr>
                        <a:t>以上工作次数为每年平均最少次数，具体实施需根据季节科学分配；人员配备：</a:t>
                      </a:r>
                      <a:r>
                        <a:rPr lang="en-US" sz="900" b="1" kern="100">
                          <a:effectLst/>
                          <a:latin typeface="宋体" panose="02010600030101010101" pitchFamily="2" charset="-122"/>
                          <a:ea typeface="宋体" panose="02010600030101010101" pitchFamily="2" charset="-122"/>
                          <a:cs typeface="宋体" panose="02010600030101010101" pitchFamily="2" charset="-122"/>
                        </a:rPr>
                        <a:t>6000</a:t>
                      </a:r>
                      <a:r>
                        <a:rPr lang="zh-CN" sz="900" b="1" kern="100">
                          <a:effectLst/>
                          <a:latin typeface="宋体" panose="02010600030101010101" pitchFamily="2" charset="-122"/>
                          <a:ea typeface="宋体" panose="02010600030101010101" pitchFamily="2" charset="-122"/>
                          <a:cs typeface="宋体" panose="02010600030101010101" pitchFamily="2" charset="-122"/>
                        </a:rPr>
                        <a:t>平方</a:t>
                      </a:r>
                      <a:r>
                        <a:rPr lang="en-US" sz="900" b="1" kern="100">
                          <a:effectLst/>
                          <a:latin typeface="宋体" panose="02010600030101010101" pitchFamily="2" charset="-122"/>
                          <a:ea typeface="宋体" panose="02010600030101010101" pitchFamily="2" charset="-122"/>
                          <a:cs typeface="宋体" panose="02010600030101010101" pitchFamily="2" charset="-122"/>
                        </a:rPr>
                        <a:t>/</a:t>
                      </a:r>
                      <a:r>
                        <a:rPr lang="zh-CN" sz="900" b="1" kern="100">
                          <a:effectLst/>
                          <a:latin typeface="宋体" panose="02010600030101010101" pitchFamily="2" charset="-122"/>
                          <a:ea typeface="宋体" panose="02010600030101010101" pitchFamily="2" charset="-122"/>
                          <a:cs typeface="宋体" panose="02010600030101010101" pitchFamily="2" charset="-122"/>
                        </a:rPr>
                        <a:t>人。保证日常绿地清洁，无杂物。</a:t>
                      </a:r>
                    </a:p>
                  </a:txBody>
                  <a:tcPr marL="73697" marR="73697" marT="36848" marB="36848" anchor="ctr"/>
                </a:tc>
                <a:extLst>
                  <a:ext uri="{0D108BD9-81ED-4DB2-BD59-A6C34878D82A}">
                    <a16:rowId xmlns:a16="http://schemas.microsoft.com/office/drawing/2014/main" val="10002"/>
                  </a:ext>
                </a:extLst>
              </a:tr>
              <a:tr h="366395">
                <a:tc vMerge="1">
                  <a:txBody>
                    <a:bodyPr/>
                    <a:lstStyle/>
                    <a:p>
                      <a:pPr algn="ctr"/>
                      <a:r>
                        <a:rPr lang="zh-CN" sz="900" b="1" kern="100">
                          <a:effectLst/>
                          <a:latin typeface="宋体" panose="02010600030101010101" pitchFamily="2" charset="-122"/>
                          <a:ea typeface="宋体" panose="02010600030101010101" pitchFamily="2" charset="-122"/>
                          <a:cs typeface="宋体" panose="02010600030101010101" pitchFamily="2" charset="-122"/>
                        </a:rPr>
                        <a:t>以上工作次数为每年平均最少次数，具体实施需根据季节科学分配；人员配备：</a:t>
                      </a:r>
                      <a:r>
                        <a:rPr lang="en-US" sz="900" b="1" kern="100">
                          <a:effectLst/>
                          <a:latin typeface="宋体" panose="02010600030101010101" pitchFamily="2" charset="-122"/>
                          <a:ea typeface="宋体" panose="02010600030101010101" pitchFamily="2" charset="-122"/>
                          <a:cs typeface="宋体" panose="02010600030101010101" pitchFamily="2" charset="-122"/>
                        </a:rPr>
                        <a:t>6000</a:t>
                      </a:r>
                      <a:r>
                        <a:rPr lang="zh-CN" sz="900" b="1" kern="100">
                          <a:effectLst/>
                          <a:latin typeface="宋体" panose="02010600030101010101" pitchFamily="2" charset="-122"/>
                          <a:ea typeface="宋体" panose="02010600030101010101" pitchFamily="2" charset="-122"/>
                          <a:cs typeface="宋体" panose="02010600030101010101" pitchFamily="2" charset="-122"/>
                        </a:rPr>
                        <a:t>平方</a:t>
                      </a:r>
                      <a:r>
                        <a:rPr lang="en-US" sz="900" b="1" kern="100">
                          <a:effectLst/>
                          <a:latin typeface="宋体" panose="02010600030101010101" pitchFamily="2" charset="-122"/>
                          <a:ea typeface="宋体" panose="02010600030101010101" pitchFamily="2" charset="-122"/>
                          <a:cs typeface="宋体" panose="02010600030101010101" pitchFamily="2" charset="-122"/>
                        </a:rPr>
                        <a:t>/</a:t>
                      </a:r>
                      <a:r>
                        <a:rPr lang="zh-CN" sz="900" b="1" kern="100">
                          <a:effectLst/>
                          <a:latin typeface="宋体" panose="02010600030101010101" pitchFamily="2" charset="-122"/>
                          <a:ea typeface="宋体" panose="02010600030101010101" pitchFamily="2" charset="-122"/>
                          <a:cs typeface="宋体" panose="02010600030101010101" pitchFamily="2" charset="-122"/>
                        </a:rPr>
                        <a:t>人。保证日常绿地清洁，无杂物。</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灌木</a:t>
                      </a:r>
                    </a:p>
                  </a:txBody>
                  <a:tcPr marL="73697" marR="73697" marT="36848" marB="36848"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灌木</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12</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6</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8083" marR="4808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4</a:t>
                      </a:r>
                    </a:p>
                  </a:txBody>
                  <a:tcPr marL="48083" marR="48083"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4</a:t>
                      </a:r>
                    </a:p>
                  </a:txBody>
                  <a:tcPr/>
                </a:tc>
                <a:extLst>
                  <a:ext uri="{0D108BD9-81ED-4DB2-BD59-A6C34878D82A}">
                    <a16:rowId xmlns:a16="http://schemas.microsoft.com/office/drawing/2014/main" val="10003"/>
                  </a:ext>
                </a:extLst>
              </a:tr>
              <a:tr h="391795">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4</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绿篱</a:t>
                      </a:r>
                    </a:p>
                  </a:txBody>
                  <a:tcPr marL="73697" marR="73697" marT="36848" marB="36848"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绿篱</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20</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8</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12</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8083" marR="4808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4</a:t>
                      </a:r>
                    </a:p>
                  </a:txBody>
                  <a:tcPr marL="48083" marR="48083"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4</a:t>
                      </a:r>
                    </a:p>
                  </a:txBody>
                  <a:tcPr/>
                </a:tc>
                <a:extLst>
                  <a:ext uri="{0D108BD9-81ED-4DB2-BD59-A6C34878D82A}">
                    <a16:rowId xmlns:a16="http://schemas.microsoft.com/office/drawing/2014/main" val="10004"/>
                  </a:ext>
                </a:extLst>
              </a:tr>
              <a:tr h="742315">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4</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一、二年生花卉</a:t>
                      </a:r>
                    </a:p>
                  </a:txBody>
                  <a:tcPr marL="73697" marR="73697" marT="36848" marB="36848"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一、二年生花卉</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20</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8</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8083" marR="4808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2</a:t>
                      </a:r>
                    </a:p>
                  </a:txBody>
                  <a:tcPr marL="48083" marR="48083"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2</a:t>
                      </a:r>
                    </a:p>
                  </a:txBody>
                  <a:tcPr/>
                </a:tc>
                <a:extLst>
                  <a:ext uri="{0D108BD9-81ED-4DB2-BD59-A6C34878D82A}">
                    <a16:rowId xmlns:a16="http://schemas.microsoft.com/office/drawing/2014/main" val="10005"/>
                  </a:ext>
                </a:extLst>
              </a:tr>
              <a:tr h="523875">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2</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宿根花卉</a:t>
                      </a:r>
                    </a:p>
                  </a:txBody>
                  <a:tcPr marL="73697" marR="73697" marT="36848" marB="36848"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宿根花卉</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30</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5</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3</a:t>
                      </a:r>
                    </a:p>
                  </a:txBody>
                  <a:tcPr marL="48083" marR="4808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2</a:t>
                      </a:r>
                    </a:p>
                  </a:txBody>
                  <a:tcPr marL="48083" marR="48083"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2</a:t>
                      </a:r>
                    </a:p>
                  </a:txBody>
                  <a:tcPr/>
                </a:tc>
                <a:extLst>
                  <a:ext uri="{0D108BD9-81ED-4DB2-BD59-A6C34878D82A}">
                    <a16:rowId xmlns:a16="http://schemas.microsoft.com/office/drawing/2014/main" val="10006"/>
                  </a:ext>
                </a:extLst>
              </a:tr>
              <a:tr h="765810">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2</a:t>
                      </a:r>
                    </a:p>
                  </a:txBody>
                  <a:tcPr/>
                </a:tc>
                <a:tc row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草坪</a:t>
                      </a:r>
                    </a:p>
                  </a:txBody>
                  <a:tcPr marL="73697" marR="73697" marT="36848" marB="36848"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冷季型</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24</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40</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6</a:t>
                      </a:r>
                    </a:p>
                  </a:txBody>
                  <a:tcPr marL="48083" marR="4808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marL="48083" marR="48083"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a:tc>
                <a:extLst>
                  <a:ext uri="{0D108BD9-81ED-4DB2-BD59-A6C34878D82A}">
                    <a16:rowId xmlns:a16="http://schemas.microsoft.com/office/drawing/2014/main" val="10007"/>
                  </a:ext>
                </a:extLst>
              </a:tr>
              <a:tr h="766445">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暖季型</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24</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40</a:t>
                      </a:r>
                    </a:p>
                  </a:txBody>
                  <a:tcPr marL="48083" marR="4808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8083" marR="4808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marL="48083" marR="48083"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a:tc>
                <a:extLst>
                  <a:ext uri="{0D108BD9-81ED-4DB2-BD59-A6C34878D82A}">
                    <a16:rowId xmlns:a16="http://schemas.microsoft.com/office/drawing/2014/main" val="10008"/>
                  </a:ext>
                </a:extLst>
              </a:tr>
            </a:tbl>
          </a:graphicData>
        </a:graphic>
      </p:graphicFrame>
      <p:graphicFrame>
        <p:nvGraphicFramePr>
          <p:cNvPr id="4194309" name="表格 7"/>
          <p:cNvGraphicFramePr>
            <a:graphicFrameLocks noGrp="1"/>
          </p:cNvGraphicFramePr>
          <p:nvPr>
            <p:custDataLst>
              <p:tags r:id="rId2"/>
            </p:custDataLst>
          </p:nvPr>
        </p:nvGraphicFramePr>
        <p:xfrm>
          <a:off x="4419602" y="1260475"/>
          <a:ext cx="3239136" cy="5180965"/>
        </p:xfrm>
        <a:graphic>
          <a:graphicData uri="http://schemas.openxmlformats.org/drawingml/2006/table">
            <a:tbl>
              <a:tblPr>
                <a:tableStyleId>{5C22544A-7EE6-4342-B048-85BDC9FD1C3A}</a:tableStyleId>
              </a:tblPr>
              <a:tblGrid>
                <a:gridCol w="379095">
                  <a:extLst>
                    <a:ext uri="{9D8B030D-6E8A-4147-A177-3AD203B41FA5}">
                      <a16:colId xmlns:a16="http://schemas.microsoft.com/office/drawing/2014/main" val="20000"/>
                    </a:ext>
                  </a:extLst>
                </a:gridCol>
                <a:gridCol w="380365">
                  <a:extLst>
                    <a:ext uri="{9D8B030D-6E8A-4147-A177-3AD203B41FA5}">
                      <a16:colId xmlns:a16="http://schemas.microsoft.com/office/drawing/2014/main" val="20001"/>
                    </a:ext>
                  </a:extLst>
                </a:gridCol>
                <a:gridCol w="271145">
                  <a:extLst>
                    <a:ext uri="{9D8B030D-6E8A-4147-A177-3AD203B41FA5}">
                      <a16:colId xmlns:a16="http://schemas.microsoft.com/office/drawing/2014/main" val="20002"/>
                    </a:ext>
                  </a:extLst>
                </a:gridCol>
                <a:gridCol w="325755">
                  <a:extLst>
                    <a:ext uri="{9D8B030D-6E8A-4147-A177-3AD203B41FA5}">
                      <a16:colId xmlns:a16="http://schemas.microsoft.com/office/drawing/2014/main" val="20003"/>
                    </a:ext>
                  </a:extLst>
                </a:gridCol>
                <a:gridCol w="324485">
                  <a:extLst>
                    <a:ext uri="{9D8B030D-6E8A-4147-A177-3AD203B41FA5}">
                      <a16:colId xmlns:a16="http://schemas.microsoft.com/office/drawing/2014/main" val="20004"/>
                    </a:ext>
                  </a:extLst>
                </a:gridCol>
                <a:gridCol w="272415">
                  <a:extLst>
                    <a:ext uri="{9D8B030D-6E8A-4147-A177-3AD203B41FA5}">
                      <a16:colId xmlns:a16="http://schemas.microsoft.com/office/drawing/2014/main" val="20005"/>
                    </a:ext>
                  </a:extLst>
                </a:gridCol>
                <a:gridCol w="270511">
                  <a:extLst>
                    <a:ext uri="{9D8B030D-6E8A-4147-A177-3AD203B41FA5}">
                      <a16:colId xmlns:a16="http://schemas.microsoft.com/office/drawing/2014/main" val="20006"/>
                    </a:ext>
                  </a:extLst>
                </a:gridCol>
                <a:gridCol w="508000">
                  <a:extLst>
                    <a:ext uri="{9D8B030D-6E8A-4147-A177-3AD203B41FA5}">
                      <a16:colId xmlns:a16="http://schemas.microsoft.com/office/drawing/2014/main" val="20007"/>
                    </a:ext>
                  </a:extLst>
                </a:gridCol>
                <a:gridCol w="507365">
                  <a:extLst>
                    <a:ext uri="{9D8B030D-6E8A-4147-A177-3AD203B41FA5}">
                      <a16:colId xmlns:a16="http://schemas.microsoft.com/office/drawing/2014/main" val="20008"/>
                    </a:ext>
                  </a:extLst>
                </a:gridCol>
              </a:tblGrid>
              <a:tr h="501015">
                <a:tc gridSpan="8">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marL="75108" marR="75108" marT="37554" marB="37554" anchor="ct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a:txBody>
                    <a:bodyPr/>
                    <a:lstStyle/>
                    <a:p>
                      <a:pPr algn="ctr">
                        <a:lnSpc>
                          <a:spcPct val="150000"/>
                        </a:lnSpc>
                      </a:pPr>
                      <a:r>
                        <a:rPr lang="zh-CN" sz="900" b="1" kern="100">
                          <a:effectLst/>
                          <a:latin typeface="宋体" panose="02010600030101010101" pitchFamily="2" charset="-122"/>
                          <a:ea typeface="宋体" panose="02010600030101010101" pitchFamily="2" charset="-122"/>
                          <a:cs typeface="宋体" panose="02010600030101010101" pitchFamily="2" charset="-122"/>
                        </a:rPr>
                        <a:t>单位：次</a:t>
                      </a:r>
                      <a:r>
                        <a:rPr lang="en-US" sz="900" b="1" kern="100">
                          <a:effectLst/>
                          <a:latin typeface="宋体" panose="02010600030101010101" pitchFamily="2" charset="-122"/>
                          <a:ea typeface="宋体" panose="02010600030101010101" pitchFamily="2" charset="-122"/>
                          <a:cs typeface="宋体" panose="02010600030101010101" pitchFamily="2" charset="-122"/>
                        </a:rPr>
                        <a:t>/</a:t>
                      </a:r>
                      <a:r>
                        <a:rPr lang="zh-CN" sz="900" b="1" kern="100">
                          <a:effectLst/>
                          <a:latin typeface="宋体" panose="02010600030101010101" pitchFamily="2" charset="-122"/>
                          <a:ea typeface="宋体" panose="02010600030101010101" pitchFamily="2" charset="-122"/>
                          <a:cs typeface="宋体" panose="02010600030101010101" pitchFamily="2" charset="-122"/>
                        </a:rPr>
                        <a:t>年</a:t>
                      </a:r>
                    </a:p>
                  </a:txBody>
                  <a:tcPr marL="49003" marR="49003" marT="0" marB="0" anchor="ctr"/>
                </a:tc>
                <a:extLst>
                  <a:ext uri="{0D108BD9-81ED-4DB2-BD59-A6C34878D82A}">
                    <a16:rowId xmlns:a16="http://schemas.microsoft.com/office/drawing/2014/main" val="10000"/>
                  </a:ext>
                </a:extLst>
              </a:tr>
              <a:tr h="764540">
                <a:tc rowSpan="8">
                  <a:txBody>
                    <a:bodyPr/>
                    <a:lstStyle/>
                    <a:p>
                      <a:pPr algn="ctr">
                        <a:lnSpc>
                          <a:spcPct val="150000"/>
                        </a:lnSpc>
                      </a:pPr>
                      <a:r>
                        <a:rPr lang="zh-CN" sz="700" kern="100" dirty="0">
                          <a:effectLst/>
                        </a:rPr>
                        <a:t>二级</a:t>
                      </a:r>
                      <a:endParaRPr lang="zh-CN" sz="700" kern="100" dirty="0">
                        <a:effectLst/>
                        <a:latin typeface="Times New Roman" panose="02020603050405020304" pitchFamily="18" charset="0"/>
                        <a:ea typeface="宋体" panose="02010600030101010101" pitchFamily="2" charset="-122"/>
                      </a:endParaRPr>
                    </a:p>
                  </a:txBody>
                  <a:tcPr marL="75108" marR="75108" marT="37554" marB="37554" anchor="ct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类别</a:t>
                      </a:r>
                    </a:p>
                  </a:txBody>
                  <a:tcPr marL="75108" marR="75108" marT="37554" marB="37554"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类别</a:t>
                      </a:r>
                    </a:p>
                  </a:txBody>
                  <a:tcPr/>
                </a:tc>
                <a:tc>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浇水</a:t>
                      </a:r>
                    </a:p>
                  </a:txBody>
                  <a:tcPr marL="49003" marR="49003" marT="0" marB="0" anchor="ctr"/>
                </a:tc>
                <a:tc>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病虫害</a:t>
                      </a:r>
                    </a:p>
                  </a:txBody>
                  <a:tcPr marL="49003" marR="49003" marT="0" marB="0" anchor="ctr"/>
                </a:tc>
                <a:tc>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修剪</a:t>
                      </a:r>
                    </a:p>
                  </a:txBody>
                  <a:tcPr marL="49003" marR="49003" marT="0" marB="0"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施肥</a:t>
                      </a:r>
                    </a:p>
                  </a:txBody>
                  <a:tcPr marL="49003" marR="49003" marT="0" marB="0"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除草</a:t>
                      </a:r>
                    </a:p>
                  </a:txBody>
                  <a:tcPr marL="49003" marR="49003" marT="0" marB="0"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备注</a:t>
                      </a:r>
                    </a:p>
                  </a:txBody>
                  <a:tcPr marL="49003" marR="49003" marT="0" marB="0" anchor="ctr"/>
                </a:tc>
                <a:extLst>
                  <a:ext uri="{0D108BD9-81ED-4DB2-BD59-A6C34878D82A}">
                    <a16:rowId xmlns:a16="http://schemas.microsoft.com/office/drawing/2014/main" val="10001"/>
                  </a:ext>
                </a:extLst>
              </a:tr>
              <a:tr h="365760">
                <a:tc v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备注</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乔木</a:t>
                      </a:r>
                    </a:p>
                  </a:txBody>
                  <a:tcPr marL="75108" marR="75108" marT="37554" marB="37554"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乔木</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003" marR="4900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2</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003" marR="49003" marT="0" marB="0" anchor="ctr"/>
                </a:tc>
                <a:tc rowSpan="7">
                  <a:txBody>
                    <a:bodyPr/>
                    <a:lstStyle/>
                    <a:p>
                      <a:pPr algn="ctr"/>
                      <a:r>
                        <a:rPr lang="zh-CN" sz="900" b="1" kern="100">
                          <a:effectLst/>
                          <a:latin typeface="宋体" panose="02010600030101010101" pitchFamily="2" charset="-122"/>
                          <a:ea typeface="宋体" panose="02010600030101010101" pitchFamily="2" charset="-122"/>
                          <a:cs typeface="宋体" panose="02010600030101010101" pitchFamily="2" charset="-122"/>
                        </a:rPr>
                        <a:t>以上工作次数为每年平均最少次数，具体实施需根据季节科学分配；人员配备：</a:t>
                      </a:r>
                      <a:r>
                        <a:rPr lang="en-US" sz="900" b="1" kern="100">
                          <a:effectLst/>
                          <a:latin typeface="宋体" panose="02010600030101010101" pitchFamily="2" charset="-122"/>
                          <a:ea typeface="宋体" panose="02010600030101010101" pitchFamily="2" charset="-122"/>
                          <a:cs typeface="宋体" panose="02010600030101010101" pitchFamily="2" charset="-122"/>
                        </a:rPr>
                        <a:t>8000</a:t>
                      </a:r>
                      <a:r>
                        <a:rPr lang="zh-CN" sz="900" b="1" kern="100">
                          <a:effectLst/>
                          <a:latin typeface="宋体" panose="02010600030101010101" pitchFamily="2" charset="-122"/>
                          <a:ea typeface="宋体" panose="02010600030101010101" pitchFamily="2" charset="-122"/>
                          <a:cs typeface="宋体" panose="02010600030101010101" pitchFamily="2" charset="-122"/>
                        </a:rPr>
                        <a:t>平方</a:t>
                      </a:r>
                      <a:r>
                        <a:rPr lang="en-US" sz="900" b="1" kern="100">
                          <a:effectLst/>
                          <a:latin typeface="宋体" panose="02010600030101010101" pitchFamily="2" charset="-122"/>
                          <a:ea typeface="宋体" panose="02010600030101010101" pitchFamily="2" charset="-122"/>
                          <a:cs typeface="宋体" panose="02010600030101010101" pitchFamily="2" charset="-122"/>
                        </a:rPr>
                        <a:t>/</a:t>
                      </a:r>
                      <a:r>
                        <a:rPr lang="zh-CN" sz="900" b="1" kern="100">
                          <a:effectLst/>
                          <a:latin typeface="宋体" panose="02010600030101010101" pitchFamily="2" charset="-122"/>
                          <a:ea typeface="宋体" panose="02010600030101010101" pitchFamily="2" charset="-122"/>
                          <a:cs typeface="宋体" panose="02010600030101010101" pitchFamily="2" charset="-122"/>
                        </a:rPr>
                        <a:t>人。保证日常绿地清洁，无杂物。</a:t>
                      </a:r>
                    </a:p>
                  </a:txBody>
                  <a:tcPr marL="75108" marR="75108" marT="37554" marB="37554" anchor="ctr"/>
                </a:tc>
                <a:extLst>
                  <a:ext uri="{0D108BD9-81ED-4DB2-BD59-A6C34878D82A}">
                    <a16:rowId xmlns:a16="http://schemas.microsoft.com/office/drawing/2014/main" val="10002"/>
                  </a:ext>
                </a:extLst>
              </a:tr>
              <a:tr h="367030">
                <a:tc vMerge="1">
                  <a:txBody>
                    <a:bodyPr/>
                    <a:lstStyle/>
                    <a:p>
                      <a:pPr algn="ctr"/>
                      <a:r>
                        <a:rPr lang="zh-CN" sz="900" b="1" kern="100">
                          <a:effectLst/>
                          <a:latin typeface="宋体" panose="02010600030101010101" pitchFamily="2" charset="-122"/>
                          <a:ea typeface="宋体" panose="02010600030101010101" pitchFamily="2" charset="-122"/>
                          <a:cs typeface="宋体" panose="02010600030101010101" pitchFamily="2" charset="-122"/>
                        </a:rPr>
                        <a:t>以上工作次数为每年平均最少次数，具体实施需根据季节科学分配；人员配备：</a:t>
                      </a:r>
                      <a:r>
                        <a:rPr lang="en-US" sz="900" b="1" kern="100">
                          <a:effectLst/>
                          <a:latin typeface="宋体" panose="02010600030101010101" pitchFamily="2" charset="-122"/>
                          <a:ea typeface="宋体" panose="02010600030101010101" pitchFamily="2" charset="-122"/>
                          <a:cs typeface="宋体" panose="02010600030101010101" pitchFamily="2" charset="-122"/>
                        </a:rPr>
                        <a:t>8000</a:t>
                      </a:r>
                      <a:r>
                        <a:rPr lang="zh-CN" sz="900" b="1" kern="100">
                          <a:effectLst/>
                          <a:latin typeface="宋体" panose="02010600030101010101" pitchFamily="2" charset="-122"/>
                          <a:ea typeface="宋体" panose="02010600030101010101" pitchFamily="2" charset="-122"/>
                          <a:cs typeface="宋体" panose="02010600030101010101" pitchFamily="2" charset="-122"/>
                        </a:rPr>
                        <a:t>平方</a:t>
                      </a:r>
                      <a:r>
                        <a:rPr lang="en-US" sz="900" b="1" kern="100">
                          <a:effectLst/>
                          <a:latin typeface="宋体" panose="02010600030101010101" pitchFamily="2" charset="-122"/>
                          <a:ea typeface="宋体" panose="02010600030101010101" pitchFamily="2" charset="-122"/>
                          <a:cs typeface="宋体" panose="02010600030101010101" pitchFamily="2" charset="-122"/>
                        </a:rPr>
                        <a:t>/</a:t>
                      </a:r>
                      <a:r>
                        <a:rPr lang="zh-CN" sz="900" b="1" kern="100">
                          <a:effectLst/>
                          <a:latin typeface="宋体" panose="02010600030101010101" pitchFamily="2" charset="-122"/>
                          <a:ea typeface="宋体" panose="02010600030101010101" pitchFamily="2" charset="-122"/>
                          <a:cs typeface="宋体" panose="02010600030101010101" pitchFamily="2" charset="-122"/>
                        </a:rPr>
                        <a:t>人。保证日常绿地清洁，无杂物。</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灌木</a:t>
                      </a:r>
                    </a:p>
                  </a:txBody>
                  <a:tcPr marL="75108" marR="75108" marT="37554" marB="37554"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灌木</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9003" marR="4900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2</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003" marR="49003" marT="0" marB="0" anchor="ctr"/>
                </a:tc>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a:tc>
                <a:extLst>
                  <a:ext uri="{0D108BD9-81ED-4DB2-BD59-A6C34878D82A}">
                    <a16:rowId xmlns:a16="http://schemas.microsoft.com/office/drawing/2014/main" val="10003"/>
                  </a:ext>
                </a:extLst>
              </a:tr>
              <a:tr h="389890">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绿篱</a:t>
                      </a:r>
                    </a:p>
                  </a:txBody>
                  <a:tcPr marL="75108" marR="75108" marT="37554" marB="37554"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绿篱</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12</a:t>
                      </a:r>
                    </a:p>
                  </a:txBody>
                  <a:tcPr marL="49003" marR="4900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2</a:t>
                      </a:r>
                    </a:p>
                  </a:txBody>
                  <a:tcPr marL="49003" marR="4900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4</a:t>
                      </a:r>
                    </a:p>
                  </a:txBody>
                  <a:tcPr marL="49003" marR="49003"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4</a:t>
                      </a:r>
                    </a:p>
                  </a:txBody>
                  <a:tcPr/>
                </a:tc>
                <a:extLst>
                  <a:ext uri="{0D108BD9-81ED-4DB2-BD59-A6C34878D82A}">
                    <a16:rowId xmlns:a16="http://schemas.microsoft.com/office/drawing/2014/main" val="10004"/>
                  </a:ext>
                </a:extLst>
              </a:tr>
              <a:tr h="741045">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4</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一、二年生花卉</a:t>
                      </a:r>
                    </a:p>
                  </a:txBody>
                  <a:tcPr marL="75108" marR="75108" marT="37554" marB="37554"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一、二年生花卉</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15</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003" marR="4900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a:t>
                      </a:r>
                    </a:p>
                  </a:txBody>
                  <a:tcPr marL="49003" marR="49003"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a:t>
                      </a:r>
                    </a:p>
                  </a:txBody>
                  <a:tcPr/>
                </a:tc>
                <a:extLst>
                  <a:ext uri="{0D108BD9-81ED-4DB2-BD59-A6C34878D82A}">
                    <a16:rowId xmlns:a16="http://schemas.microsoft.com/office/drawing/2014/main" val="10005"/>
                  </a:ext>
                </a:extLst>
              </a:tr>
              <a:tr h="523240">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宿根花卉</a:t>
                      </a:r>
                    </a:p>
                  </a:txBody>
                  <a:tcPr marL="75108" marR="75108" marT="37554" marB="37554"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宿根花卉</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12</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3</a:t>
                      </a:r>
                    </a:p>
                  </a:txBody>
                  <a:tcPr marL="49003" marR="4900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a:t>
                      </a:r>
                    </a:p>
                  </a:txBody>
                  <a:tcPr marL="49003" marR="49003"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a:t>
                      </a:r>
                    </a:p>
                  </a:txBody>
                  <a:tcPr/>
                </a:tc>
                <a:extLst>
                  <a:ext uri="{0D108BD9-81ED-4DB2-BD59-A6C34878D82A}">
                    <a16:rowId xmlns:a16="http://schemas.microsoft.com/office/drawing/2014/main" val="10006"/>
                  </a:ext>
                </a:extLst>
              </a:tr>
              <a:tr h="763905">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a:t>
                      </a:r>
                    </a:p>
                  </a:txBody>
                  <a:tcPr/>
                </a:tc>
                <a:tc row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草坪</a:t>
                      </a:r>
                    </a:p>
                  </a:txBody>
                  <a:tcPr marL="75108" marR="75108" marT="37554" marB="37554"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冷季型</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15</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6</a:t>
                      </a:r>
                    </a:p>
                  </a:txBody>
                  <a:tcPr marL="49003" marR="4900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24</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003" marR="4900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marL="49003" marR="49003"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a:tc>
                <a:extLst>
                  <a:ext uri="{0D108BD9-81ED-4DB2-BD59-A6C34878D82A}">
                    <a16:rowId xmlns:a16="http://schemas.microsoft.com/office/drawing/2014/main" val="10007"/>
                  </a:ext>
                </a:extLst>
              </a:tr>
              <a:tr h="764540">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暖季型</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15</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6</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24</a:t>
                      </a:r>
                    </a:p>
                  </a:txBody>
                  <a:tcPr marL="49003" marR="49003"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003" marR="49003"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marL="49003" marR="49003"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12</a:t>
                      </a:r>
                    </a:p>
                  </a:txBody>
                  <a:tcPr/>
                </a:tc>
                <a:extLst>
                  <a:ext uri="{0D108BD9-81ED-4DB2-BD59-A6C34878D82A}">
                    <a16:rowId xmlns:a16="http://schemas.microsoft.com/office/drawing/2014/main" val="10008"/>
                  </a:ext>
                </a:extLst>
              </a:tr>
            </a:tbl>
          </a:graphicData>
        </a:graphic>
      </p:graphicFrame>
      <p:graphicFrame>
        <p:nvGraphicFramePr>
          <p:cNvPr id="4194310" name="表格 1"/>
          <p:cNvGraphicFramePr>
            <a:graphicFrameLocks noGrp="1"/>
          </p:cNvGraphicFramePr>
          <p:nvPr>
            <p:custDataLst>
              <p:tags r:id="rId3"/>
            </p:custDataLst>
          </p:nvPr>
        </p:nvGraphicFramePr>
        <p:xfrm>
          <a:off x="7755890" y="1272540"/>
          <a:ext cx="3313433" cy="5173345"/>
        </p:xfrm>
        <a:graphic>
          <a:graphicData uri="http://schemas.openxmlformats.org/drawingml/2006/table">
            <a:tbl>
              <a:tblPr>
                <a:tableStyleId>{5C22544A-7EE6-4342-B048-85BDC9FD1C3A}</a:tableStyleId>
              </a:tblPr>
              <a:tblGrid>
                <a:gridCol w="388620">
                  <a:extLst>
                    <a:ext uri="{9D8B030D-6E8A-4147-A177-3AD203B41FA5}">
                      <a16:colId xmlns:a16="http://schemas.microsoft.com/office/drawing/2014/main" val="20000"/>
                    </a:ext>
                  </a:extLst>
                </a:gridCol>
                <a:gridCol w="387351">
                  <a:extLst>
                    <a:ext uri="{9D8B030D-6E8A-4147-A177-3AD203B41FA5}">
                      <a16:colId xmlns:a16="http://schemas.microsoft.com/office/drawing/2014/main" val="20001"/>
                    </a:ext>
                  </a:extLst>
                </a:gridCol>
                <a:gridCol w="277495">
                  <a:extLst>
                    <a:ext uri="{9D8B030D-6E8A-4147-A177-3AD203B41FA5}">
                      <a16:colId xmlns:a16="http://schemas.microsoft.com/office/drawing/2014/main" val="20002"/>
                    </a:ext>
                  </a:extLst>
                </a:gridCol>
                <a:gridCol w="334011">
                  <a:extLst>
                    <a:ext uri="{9D8B030D-6E8A-4147-A177-3AD203B41FA5}">
                      <a16:colId xmlns:a16="http://schemas.microsoft.com/office/drawing/2014/main" val="20003"/>
                    </a:ext>
                  </a:extLst>
                </a:gridCol>
                <a:gridCol w="332740">
                  <a:extLst>
                    <a:ext uri="{9D8B030D-6E8A-4147-A177-3AD203B41FA5}">
                      <a16:colId xmlns:a16="http://schemas.microsoft.com/office/drawing/2014/main" val="20004"/>
                    </a:ext>
                  </a:extLst>
                </a:gridCol>
                <a:gridCol w="277495">
                  <a:extLst>
                    <a:ext uri="{9D8B030D-6E8A-4147-A177-3AD203B41FA5}">
                      <a16:colId xmlns:a16="http://schemas.microsoft.com/office/drawing/2014/main" val="20005"/>
                    </a:ext>
                  </a:extLst>
                </a:gridCol>
                <a:gridCol w="278131">
                  <a:extLst>
                    <a:ext uri="{9D8B030D-6E8A-4147-A177-3AD203B41FA5}">
                      <a16:colId xmlns:a16="http://schemas.microsoft.com/office/drawing/2014/main" val="20006"/>
                    </a:ext>
                  </a:extLst>
                </a:gridCol>
                <a:gridCol w="518795">
                  <a:extLst>
                    <a:ext uri="{9D8B030D-6E8A-4147-A177-3AD203B41FA5}">
                      <a16:colId xmlns:a16="http://schemas.microsoft.com/office/drawing/2014/main" val="20007"/>
                    </a:ext>
                  </a:extLst>
                </a:gridCol>
                <a:gridCol w="518795">
                  <a:extLst>
                    <a:ext uri="{9D8B030D-6E8A-4147-A177-3AD203B41FA5}">
                      <a16:colId xmlns:a16="http://schemas.microsoft.com/office/drawing/2014/main" val="20008"/>
                    </a:ext>
                  </a:extLst>
                </a:gridCol>
              </a:tblGrid>
              <a:tr h="436880">
                <a:tc gridSpan="8">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marL="76408" marR="76408" marT="38204" marB="38204" anchor="ct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绿化养护等级技术措施及要求</a:t>
                      </a:r>
                    </a:p>
                  </a:txBody>
                  <a:tcPr/>
                </a:tc>
                <a:tc>
                  <a:txBody>
                    <a:bodyPr/>
                    <a:lstStyle/>
                    <a:p>
                      <a:pPr algn="ctr">
                        <a:lnSpc>
                          <a:spcPct val="150000"/>
                        </a:lnSpc>
                      </a:pPr>
                      <a:r>
                        <a:rPr lang="zh-CN" sz="900" b="1" kern="100">
                          <a:effectLst/>
                          <a:latin typeface="宋体" panose="02010600030101010101" pitchFamily="2" charset="-122"/>
                          <a:ea typeface="宋体" panose="02010600030101010101" pitchFamily="2" charset="-122"/>
                          <a:cs typeface="宋体" panose="02010600030101010101" pitchFamily="2" charset="-122"/>
                        </a:rPr>
                        <a:t>单位：次</a:t>
                      </a:r>
                      <a:r>
                        <a:rPr lang="en-US" sz="900" b="1" kern="100">
                          <a:effectLst/>
                          <a:latin typeface="宋体" panose="02010600030101010101" pitchFamily="2" charset="-122"/>
                          <a:ea typeface="宋体" panose="02010600030101010101" pitchFamily="2" charset="-122"/>
                          <a:cs typeface="宋体" panose="02010600030101010101" pitchFamily="2" charset="-122"/>
                        </a:rPr>
                        <a:t>/</a:t>
                      </a:r>
                      <a:r>
                        <a:rPr lang="zh-CN" sz="900" b="1" kern="100">
                          <a:effectLst/>
                          <a:latin typeface="宋体" panose="02010600030101010101" pitchFamily="2" charset="-122"/>
                          <a:ea typeface="宋体" panose="02010600030101010101" pitchFamily="2" charset="-122"/>
                          <a:cs typeface="宋体" panose="02010600030101010101" pitchFamily="2" charset="-122"/>
                        </a:rPr>
                        <a:t>年</a:t>
                      </a:r>
                    </a:p>
                  </a:txBody>
                  <a:tcPr marL="49851" marR="49851" marT="0" marB="0" anchor="ctr"/>
                </a:tc>
                <a:extLst>
                  <a:ext uri="{0D108BD9-81ED-4DB2-BD59-A6C34878D82A}">
                    <a16:rowId xmlns:a16="http://schemas.microsoft.com/office/drawing/2014/main" val="10000"/>
                  </a:ext>
                </a:extLst>
              </a:tr>
              <a:tr h="657225">
                <a:tc rowSpan="8">
                  <a:txBody>
                    <a:bodyPr/>
                    <a:lstStyle/>
                    <a:p>
                      <a:pPr algn="ctr">
                        <a:lnSpc>
                          <a:spcPct val="150000"/>
                        </a:lnSpc>
                      </a:pPr>
                      <a:r>
                        <a:rPr lang="zh-CN" sz="800" kern="100">
                          <a:effectLst/>
                        </a:rPr>
                        <a:t>三级</a:t>
                      </a:r>
                      <a:endParaRPr lang="zh-CN" sz="800" kern="100">
                        <a:effectLst/>
                        <a:latin typeface="Times New Roman" panose="02020603050405020304" pitchFamily="18" charset="0"/>
                        <a:ea typeface="宋体" panose="02010600030101010101" pitchFamily="2" charset="-122"/>
                      </a:endParaRPr>
                    </a:p>
                  </a:txBody>
                  <a:tcPr marL="76408" marR="76408" marT="38204" marB="38204" anchor="ct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类别</a:t>
                      </a:r>
                    </a:p>
                  </a:txBody>
                  <a:tcPr marL="76408" marR="76408" marT="38204" marB="38204"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类别</a:t>
                      </a:r>
                    </a:p>
                  </a:txBody>
                  <a:tcP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浇水</a:t>
                      </a:r>
                    </a:p>
                  </a:txBody>
                  <a:tcPr marL="49851" marR="49851" marT="0" marB="0"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病虫害</a:t>
                      </a:r>
                    </a:p>
                  </a:txBody>
                  <a:tcPr marL="49851" marR="49851" marT="0" marB="0"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修剪</a:t>
                      </a:r>
                    </a:p>
                  </a:txBody>
                  <a:tcPr marL="49851" marR="49851" marT="0" marB="0"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施肥</a:t>
                      </a:r>
                    </a:p>
                  </a:txBody>
                  <a:tcPr marL="49851" marR="49851" marT="0" marB="0"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除草</a:t>
                      </a:r>
                    </a:p>
                  </a:txBody>
                  <a:tcPr marL="49851" marR="49851" marT="0" marB="0"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备注</a:t>
                      </a:r>
                    </a:p>
                  </a:txBody>
                  <a:tcPr marL="49851" marR="49851" marT="0" marB="0" anchor="ctr"/>
                </a:tc>
                <a:extLst>
                  <a:ext uri="{0D108BD9-81ED-4DB2-BD59-A6C34878D82A}">
                    <a16:rowId xmlns:a16="http://schemas.microsoft.com/office/drawing/2014/main" val="10001"/>
                  </a:ext>
                </a:extLst>
              </a:tr>
              <a:tr h="309245">
                <a:tc v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备注</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乔木</a:t>
                      </a:r>
                    </a:p>
                  </a:txBody>
                  <a:tcPr marL="76408" marR="76408" marT="38204" marB="38204"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乔木</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8</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a:t>
                      </a:r>
                    </a:p>
                  </a:txBody>
                  <a:tcPr marL="49851" marR="49851" marT="0" marB="0" anchor="ctr"/>
                </a:tc>
                <a:tc rowSpan="7">
                  <a:txBody>
                    <a:bodyPr/>
                    <a:lstStyle/>
                    <a:p>
                      <a:pPr algn="ctr"/>
                      <a:r>
                        <a:rPr lang="zh-CN" sz="900" b="1" kern="100">
                          <a:effectLst/>
                          <a:latin typeface="宋体" panose="02010600030101010101" pitchFamily="2" charset="-122"/>
                          <a:ea typeface="宋体" panose="02010600030101010101" pitchFamily="2" charset="-122"/>
                          <a:cs typeface="宋体" panose="02010600030101010101" pitchFamily="2" charset="-122"/>
                        </a:rPr>
                        <a:t>以上工作次数为每年平均最少次数，具体实施需根据季节科学分配；人员配备：</a:t>
                      </a:r>
                      <a:r>
                        <a:rPr lang="en-US" sz="900" b="1" kern="100">
                          <a:effectLst/>
                          <a:latin typeface="宋体" panose="02010600030101010101" pitchFamily="2" charset="-122"/>
                          <a:ea typeface="宋体" panose="02010600030101010101" pitchFamily="2" charset="-122"/>
                          <a:cs typeface="宋体" panose="02010600030101010101" pitchFamily="2" charset="-122"/>
                        </a:rPr>
                        <a:t>10000</a:t>
                      </a:r>
                      <a:r>
                        <a:rPr lang="zh-CN" sz="900" b="1" kern="100">
                          <a:effectLst/>
                          <a:latin typeface="宋体" panose="02010600030101010101" pitchFamily="2" charset="-122"/>
                          <a:ea typeface="宋体" panose="02010600030101010101" pitchFamily="2" charset="-122"/>
                          <a:cs typeface="宋体" panose="02010600030101010101" pitchFamily="2" charset="-122"/>
                        </a:rPr>
                        <a:t>平方</a:t>
                      </a:r>
                      <a:r>
                        <a:rPr lang="en-US" sz="900" b="1" kern="100">
                          <a:effectLst/>
                          <a:latin typeface="宋体" panose="02010600030101010101" pitchFamily="2" charset="-122"/>
                          <a:ea typeface="宋体" panose="02010600030101010101" pitchFamily="2" charset="-122"/>
                          <a:cs typeface="宋体" panose="02010600030101010101" pitchFamily="2" charset="-122"/>
                        </a:rPr>
                        <a:t>/</a:t>
                      </a:r>
                      <a:r>
                        <a:rPr lang="zh-CN" sz="900" b="1" kern="100">
                          <a:effectLst/>
                          <a:latin typeface="宋体" panose="02010600030101010101" pitchFamily="2" charset="-122"/>
                          <a:ea typeface="宋体" panose="02010600030101010101" pitchFamily="2" charset="-122"/>
                          <a:cs typeface="宋体" panose="02010600030101010101" pitchFamily="2" charset="-122"/>
                        </a:rPr>
                        <a:t>人。保证日常绿地清洁，无杂物。</a:t>
                      </a:r>
                    </a:p>
                  </a:txBody>
                  <a:tcPr marL="76408" marR="76408" marT="38204" marB="38204" anchor="ctr"/>
                </a:tc>
                <a:extLst>
                  <a:ext uri="{0D108BD9-81ED-4DB2-BD59-A6C34878D82A}">
                    <a16:rowId xmlns:a16="http://schemas.microsoft.com/office/drawing/2014/main" val="10002"/>
                  </a:ext>
                </a:extLst>
              </a:tr>
              <a:tr h="309245">
                <a:tc vMerge="1">
                  <a:txBody>
                    <a:bodyPr/>
                    <a:lstStyle/>
                    <a:p>
                      <a:pPr algn="ctr"/>
                      <a:r>
                        <a:rPr lang="zh-CN" sz="900" b="1" kern="100">
                          <a:effectLst/>
                          <a:latin typeface="宋体" panose="02010600030101010101" pitchFamily="2" charset="-122"/>
                          <a:ea typeface="宋体" panose="02010600030101010101" pitchFamily="2" charset="-122"/>
                          <a:cs typeface="宋体" panose="02010600030101010101" pitchFamily="2" charset="-122"/>
                        </a:rPr>
                        <a:t>以上工作次数为每年平均最少次数，具体实施需根据季节科学分配；人员配备：</a:t>
                      </a:r>
                      <a:r>
                        <a:rPr lang="en-US" sz="900" b="1" kern="100">
                          <a:effectLst/>
                          <a:latin typeface="宋体" panose="02010600030101010101" pitchFamily="2" charset="-122"/>
                          <a:ea typeface="宋体" panose="02010600030101010101" pitchFamily="2" charset="-122"/>
                          <a:cs typeface="宋体" panose="02010600030101010101" pitchFamily="2" charset="-122"/>
                        </a:rPr>
                        <a:t>10000</a:t>
                      </a:r>
                      <a:r>
                        <a:rPr lang="zh-CN" sz="900" b="1" kern="100">
                          <a:effectLst/>
                          <a:latin typeface="宋体" panose="02010600030101010101" pitchFamily="2" charset="-122"/>
                          <a:ea typeface="宋体" panose="02010600030101010101" pitchFamily="2" charset="-122"/>
                          <a:cs typeface="宋体" panose="02010600030101010101" pitchFamily="2" charset="-122"/>
                        </a:rPr>
                        <a:t>平方</a:t>
                      </a:r>
                      <a:r>
                        <a:rPr lang="en-US" sz="900" b="1" kern="100">
                          <a:effectLst/>
                          <a:latin typeface="宋体" panose="02010600030101010101" pitchFamily="2" charset="-122"/>
                          <a:ea typeface="宋体" panose="02010600030101010101" pitchFamily="2" charset="-122"/>
                          <a:cs typeface="宋体" panose="02010600030101010101" pitchFamily="2" charset="-122"/>
                        </a:rPr>
                        <a:t>/</a:t>
                      </a:r>
                      <a:r>
                        <a:rPr lang="zh-CN" sz="900" b="1" kern="100">
                          <a:effectLst/>
                          <a:latin typeface="宋体" panose="02010600030101010101" pitchFamily="2" charset="-122"/>
                          <a:ea typeface="宋体" panose="02010600030101010101" pitchFamily="2" charset="-122"/>
                          <a:cs typeface="宋体" panose="02010600030101010101" pitchFamily="2" charset="-122"/>
                        </a:rPr>
                        <a:t>人。保证日常绿地清洁，无杂物。</a:t>
                      </a:r>
                    </a:p>
                  </a:txBody>
                  <a:tcPr/>
                </a:tc>
                <a:tc gridSpan="2">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灌木</a:t>
                      </a:r>
                    </a:p>
                  </a:txBody>
                  <a:tcPr marL="76408" marR="76408" marT="38204" marB="38204" anchor="ct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灌木</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6</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a:tc>
                <a:extLst>
                  <a:ext uri="{0D108BD9-81ED-4DB2-BD59-A6C34878D82A}">
                    <a16:rowId xmlns:a16="http://schemas.microsoft.com/office/drawing/2014/main" val="10003"/>
                  </a:ext>
                </a:extLst>
              </a:tr>
              <a:tr h="320040">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a:tc>
                <a:tc gridSpan="2">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绿篱</a:t>
                      </a:r>
                    </a:p>
                  </a:txBody>
                  <a:tcPr marL="76408" marR="76408" marT="38204" marB="38204" anchor="ctr"/>
                </a:tc>
                <a:tc hMerge="1">
                  <a:txBody>
                    <a:bodyPr/>
                    <a:lstStyle/>
                    <a:p>
                      <a:pPr algn="ctr">
                        <a:lnSpc>
                          <a:spcPct val="150000"/>
                        </a:lnSpc>
                      </a:pPr>
                      <a:r>
                        <a:rPr lang="zh-CN" sz="900" b="1" kern="100" dirty="0">
                          <a:effectLst/>
                          <a:latin typeface="宋体" panose="02010600030101010101" pitchFamily="2" charset="-122"/>
                          <a:ea typeface="宋体" panose="02010600030101010101" pitchFamily="2" charset="-122"/>
                        </a:rPr>
                        <a:t>绿篱</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a:tc>
                <a:extLst>
                  <a:ext uri="{0D108BD9-81ED-4DB2-BD59-A6C34878D82A}">
                    <a16:rowId xmlns:a16="http://schemas.microsoft.com/office/drawing/2014/main" val="10004"/>
                  </a:ext>
                </a:extLst>
              </a:tr>
              <a:tr h="751840">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一、二年生花卉</a:t>
                      </a:r>
                    </a:p>
                  </a:txBody>
                  <a:tcPr marL="76408" marR="76408" marT="38204" marB="38204"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一、二年生花卉</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a:t>
                      </a:r>
                    </a:p>
                  </a:txBody>
                  <a:tcPr marL="49851" marR="49851" marT="0" marB="0" anchor="ctr"/>
                </a:tc>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1</a:t>
                      </a:r>
                    </a:p>
                  </a:txBody>
                  <a:tcPr/>
                </a:tc>
                <a:extLst>
                  <a:ext uri="{0D108BD9-81ED-4DB2-BD59-A6C34878D82A}">
                    <a16:rowId xmlns:a16="http://schemas.microsoft.com/office/drawing/2014/main" val="10005"/>
                  </a:ext>
                </a:extLst>
              </a:tr>
              <a:tr h="528320">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1</a:t>
                      </a:r>
                    </a:p>
                  </a:txBody>
                  <a:tcPr/>
                </a:tc>
                <a:tc grid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宿根花卉</a:t>
                      </a:r>
                    </a:p>
                  </a:txBody>
                  <a:tcPr marL="76408" marR="76408" marT="38204" marB="38204" anchor="ctr"/>
                </a:tc>
                <a:tc hMerge="1">
                  <a:txBody>
                    <a:bodyPr/>
                    <a:lstStyle/>
                    <a:p>
                      <a:pPr algn="ctr">
                        <a:lnSpc>
                          <a:spcPct val="150000"/>
                        </a:lnSpc>
                      </a:pPr>
                      <a:r>
                        <a:rPr lang="zh-CN" sz="900" b="1" kern="100">
                          <a:effectLst/>
                          <a:latin typeface="宋体" panose="02010600030101010101" pitchFamily="2" charset="-122"/>
                          <a:ea typeface="宋体" panose="02010600030101010101" pitchFamily="2" charset="-122"/>
                        </a:rPr>
                        <a:t>宿根花卉</a:t>
                      </a:r>
                    </a:p>
                  </a:txBody>
                  <a:tcP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a:t>
                      </a:r>
                    </a:p>
                  </a:txBody>
                  <a:tcPr marL="49851" marR="49851" marT="0" marB="0" anchor="ctr"/>
                </a:tc>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1</a:t>
                      </a:r>
                    </a:p>
                  </a:txBody>
                  <a:tcPr/>
                </a:tc>
                <a:extLst>
                  <a:ext uri="{0D108BD9-81ED-4DB2-BD59-A6C34878D82A}">
                    <a16:rowId xmlns:a16="http://schemas.microsoft.com/office/drawing/2014/main" val="10006"/>
                  </a:ext>
                </a:extLst>
              </a:tr>
              <a:tr h="656590">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1</a:t>
                      </a:r>
                    </a:p>
                  </a:txBody>
                  <a:tcPr/>
                </a:tc>
                <a:tc rowSpan="2">
                  <a:txBody>
                    <a:bodyPr/>
                    <a:lstStyle/>
                    <a:p>
                      <a:pPr algn="ctr">
                        <a:lnSpc>
                          <a:spcPct val="150000"/>
                        </a:lnSpc>
                      </a:pPr>
                      <a:r>
                        <a:rPr lang="zh-CN" sz="900" b="1" kern="100">
                          <a:effectLst/>
                          <a:latin typeface="宋体" panose="02010600030101010101" pitchFamily="2" charset="-122"/>
                          <a:ea typeface="宋体" panose="02010600030101010101" pitchFamily="2" charset="-122"/>
                        </a:rPr>
                        <a:t>草坪</a:t>
                      </a:r>
                    </a:p>
                  </a:txBody>
                  <a:tcPr marL="76408" marR="76408" marT="38204" marB="38204" anchor="ct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冷季型</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851" marR="49851" marT="0" marB="0" anchor="ctr"/>
                </a:tc>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a:tc>
                <a:extLst>
                  <a:ext uri="{0D108BD9-81ED-4DB2-BD59-A6C34878D82A}">
                    <a16:rowId xmlns:a16="http://schemas.microsoft.com/office/drawing/2014/main" val="10007"/>
                  </a:ext>
                </a:extLst>
              </a:tr>
              <a:tr h="1203960">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a:tc>
                <a:tc vMerge="1">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a:tc>
                <a:tc>
                  <a:txBody>
                    <a:bodyPr/>
                    <a:lstStyle/>
                    <a:p>
                      <a:pPr algn="ctr">
                        <a:lnSpc>
                          <a:spcPct val="150000"/>
                        </a:lnSpc>
                      </a:pPr>
                      <a:r>
                        <a:rPr lang="zh-CN" sz="900" b="1" kern="100">
                          <a:effectLst/>
                          <a:latin typeface="宋体" panose="02010600030101010101" pitchFamily="2" charset="-122"/>
                          <a:ea typeface="宋体" panose="02010600030101010101" pitchFamily="2" charset="-122"/>
                        </a:rPr>
                        <a:t>暖季型</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10</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4</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12</a:t>
                      </a:r>
                    </a:p>
                  </a:txBody>
                  <a:tcPr marL="49851" marR="49851" marT="0" marB="0" anchor="ctr"/>
                </a:tc>
                <a:tc>
                  <a:txBody>
                    <a:bodyPr/>
                    <a:lstStyle/>
                    <a:p>
                      <a:pPr algn="ctr">
                        <a:lnSpc>
                          <a:spcPct val="150000"/>
                        </a:lnSpc>
                      </a:pPr>
                      <a:r>
                        <a:rPr lang="en-US" sz="900" b="1" kern="100">
                          <a:effectLst/>
                          <a:latin typeface="宋体" panose="02010600030101010101" pitchFamily="2" charset="-122"/>
                          <a:ea typeface="宋体" panose="02010600030101010101" pitchFamily="2" charset="-122"/>
                        </a:rPr>
                        <a:t>2</a:t>
                      </a:r>
                    </a:p>
                  </a:txBody>
                  <a:tcPr marL="49851" marR="49851" marT="0" marB="0" anchor="ctr"/>
                </a:tc>
                <a:tc>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4</a:t>
                      </a:r>
                    </a:p>
                  </a:txBody>
                  <a:tcPr marL="49851" marR="49851" marT="0" marB="0" anchor="ctr"/>
                </a:tc>
                <a:tc vMerge="1">
                  <a:txBody>
                    <a:bodyPr/>
                    <a:lstStyle/>
                    <a:p>
                      <a:pPr algn="ctr">
                        <a:lnSpc>
                          <a:spcPct val="150000"/>
                        </a:lnSpc>
                      </a:pPr>
                      <a:r>
                        <a:rPr lang="en-US" sz="900" b="1" kern="100" dirty="0">
                          <a:effectLst/>
                          <a:latin typeface="宋体" panose="02010600030101010101" pitchFamily="2" charset="-122"/>
                          <a:ea typeface="宋体" panose="02010600030101010101" pitchFamily="2" charset="-122"/>
                        </a:rPr>
                        <a:t>4</a:t>
                      </a:r>
                    </a:p>
                  </a:txBody>
                  <a:tcPr/>
                </a:tc>
                <a:extLst>
                  <a:ext uri="{0D108BD9-81ED-4DB2-BD59-A6C34878D82A}">
                    <a16:rowId xmlns:a16="http://schemas.microsoft.com/office/drawing/2014/main" val="10008"/>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48645" name="TextBox 2"/>
          <p:cNvSpPr txBox="1"/>
          <p:nvPr/>
        </p:nvSpPr>
        <p:spPr>
          <a:xfrm>
            <a:off x="1379181" y="3458798"/>
            <a:ext cx="7832423" cy="946413"/>
          </a:xfrm>
          <a:prstGeom prst="rect">
            <a:avLst/>
          </a:prstGeom>
        </p:spPr>
        <p:txBody>
          <a:bodyPr vert="horz" wrap="square" lIns="114300" tIns="57150" rIns="114300" bIns="57150" rtlCol="0" anchor="ctr" anchorCtr="0">
            <a:spAutoFit/>
          </a:bodyPr>
          <a:lstStyle/>
          <a:p>
            <a:pPr algn="ctr">
              <a:lnSpc>
                <a:spcPct val="120000"/>
              </a:lnSpc>
            </a:pPr>
            <a:r>
              <a:rPr lang="en-US" sz="4500" b="1">
                <a:solidFill>
                  <a:schemeClr val="lt1">
                    <a:alpha val="100000"/>
                  </a:schemeClr>
                </a:solidFill>
                <a:latin typeface="微软雅黑" panose="020B0503020204020204" charset="-122"/>
                <a:ea typeface="微软雅黑" panose="020B0503020204020204" charset="-122"/>
                <a:cs typeface="微软雅黑" panose="020B0503020204020204" charset="-122"/>
              </a:rPr>
              <a:t>绿化养护工作实施情况</a:t>
            </a:r>
          </a:p>
        </p:txBody>
      </p:sp>
      <p:sp>
        <p:nvSpPr>
          <p:cNvPr id="1048646" name="TextBox 3"/>
          <p:cNvSpPr txBox="1"/>
          <p:nvPr/>
        </p:nvSpPr>
        <p:spPr>
          <a:xfrm>
            <a:off x="727443" y="805278"/>
            <a:ext cx="9305925" cy="1287780"/>
          </a:xfrm>
          <a:prstGeom prst="rect">
            <a:avLst/>
          </a:prstGeom>
        </p:spPr>
        <p:txBody>
          <a:bodyPr vert="horz" wrap="square" lIns="114300" tIns="57150" rIns="114300" bIns="57150" rtlCol="0" anchor="t" anchorCtr="0">
            <a:spAutoFit/>
          </a:bodyPr>
          <a:lstStyle/>
          <a:p>
            <a:pPr>
              <a:lnSpc>
                <a:spcPct val="120000"/>
              </a:lnSpc>
            </a:pPr>
            <a:r>
              <a:rPr lang="en-US" sz="6600" b="1">
                <a:solidFill>
                  <a:srgbClr val="1F6E21">
                    <a:alpha val="100000"/>
                  </a:srgbClr>
                </a:solidFill>
                <a:latin typeface="微软雅黑" panose="020B0503020204020204" charset="-122"/>
                <a:ea typeface="微软雅黑" panose="020B0503020204020204" charset="-122"/>
                <a:cs typeface="微软雅黑" panose="020B0503020204020204" charset="-122"/>
              </a:rPr>
              <a:t>02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1048647" name="TextBox 3"/>
          <p:cNvSpPr txBox="1"/>
          <p:nvPr/>
        </p:nvSpPr>
        <p:spPr>
          <a:xfrm>
            <a:off x="476023" y="265330"/>
            <a:ext cx="11239500" cy="893445"/>
          </a:xfrm>
          <a:prstGeom prst="rect">
            <a:avLst/>
          </a:prstGeom>
        </p:spPr>
        <p:txBody>
          <a:bodyPr vert="horz" wrap="square" lIns="123825" tIns="123825" rIns="57150" bIns="123825" rtlCol="0" anchor="t" anchorCtr="0">
            <a:spAutoFit/>
          </a:bodyPr>
          <a:lstStyle/>
          <a:p>
            <a:pPr>
              <a:lnSpc>
                <a:spcPct val="140000"/>
              </a:lnSpc>
            </a:pPr>
            <a:r>
              <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项目安全管理</a:t>
            </a:r>
          </a:p>
        </p:txBody>
      </p:sp>
      <p:sp>
        <p:nvSpPr>
          <p:cNvPr id="1048648" name="AutoShape 4"/>
          <p:cNvSpPr/>
          <p:nvPr>
            <p:custDataLst>
              <p:tags r:id="rId1"/>
            </p:custDataLst>
          </p:nvPr>
        </p:nvSpPr>
        <p:spPr>
          <a:xfrm>
            <a:off x="2002791" y="1121410"/>
            <a:ext cx="2603500" cy="2426970"/>
          </a:xfrm>
          <a:prstGeom prst="roundRect">
            <a:avLst>
              <a:gd name="adj" fmla="val 16667"/>
            </a:avLst>
          </a:prstGeom>
          <a:solidFill>
            <a:schemeClr val="lt2">
              <a:alpha val="100000"/>
            </a:schemeClr>
          </a:solidFill>
        </p:spPr>
      </p:sp>
      <p:sp>
        <p:nvSpPr>
          <p:cNvPr id="1048649" name="TextBox 5"/>
          <p:cNvSpPr txBox="1"/>
          <p:nvPr>
            <p:custDataLst>
              <p:tags r:id="rId2"/>
            </p:custDataLst>
          </p:nvPr>
        </p:nvSpPr>
        <p:spPr>
          <a:xfrm>
            <a:off x="1604941" y="1295514"/>
            <a:ext cx="3251104" cy="490334"/>
          </a:xfrm>
          <a:prstGeom prst="rect">
            <a:avLst/>
          </a:prstGeom>
        </p:spPr>
        <p:txBody>
          <a:bodyPr vert="horz" wrap="square" lIns="66008" tIns="33052" rIns="66008" bIns="33052" rtlCol="0" anchor="ctr" anchorCtr="0">
            <a:noAutofit/>
          </a:bodyPr>
          <a:lstStyle/>
          <a:p>
            <a:pPr algn="ctr">
              <a:lnSpc>
                <a:spcPct val="120000"/>
              </a:lnSpc>
            </a:pPr>
            <a:r>
              <a:rPr lang="zh-CN" alt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消防安全培训</a:t>
            </a:r>
          </a:p>
        </p:txBody>
      </p:sp>
      <p:sp>
        <p:nvSpPr>
          <p:cNvPr id="1048650" name="TextBox 6"/>
          <p:cNvSpPr txBox="1"/>
          <p:nvPr>
            <p:custDataLst>
              <p:tags r:id="rId3"/>
            </p:custDataLst>
          </p:nvPr>
        </p:nvSpPr>
        <p:spPr>
          <a:xfrm>
            <a:off x="2354581" y="1789430"/>
            <a:ext cx="1891665" cy="2557780"/>
          </a:xfrm>
          <a:prstGeom prst="rect">
            <a:avLst/>
          </a:prstGeom>
        </p:spPr>
        <p:txBody>
          <a:bodyPr vert="horz" wrap="square" lIns="66008" tIns="33052" rIns="66008" bIns="33052" rtlCol="0" anchor="t" anchorCtr="0">
            <a:noAutofit/>
          </a:bodyPr>
          <a:lstStyle/>
          <a:p>
            <a:pPr algn="ctr">
              <a:lnSpc>
                <a:spcPct val="140000"/>
              </a:lnSpc>
            </a:pPr>
            <a:r>
              <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定期对项目部人员进行安全培训和消防应急演练、加强项目部人员安全防范</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意识。</a:t>
            </a:r>
            <a:endPar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51" name="AutoShape 4"/>
          <p:cNvSpPr/>
          <p:nvPr>
            <p:custDataLst>
              <p:tags r:id="rId4"/>
            </p:custDataLst>
          </p:nvPr>
        </p:nvSpPr>
        <p:spPr>
          <a:xfrm>
            <a:off x="4613275" y="1143002"/>
            <a:ext cx="2603500" cy="2406015"/>
          </a:xfrm>
          <a:prstGeom prst="roundRect">
            <a:avLst>
              <a:gd name="adj" fmla="val 16667"/>
            </a:avLst>
          </a:prstGeom>
          <a:solidFill>
            <a:schemeClr val="lt2">
              <a:alpha val="100000"/>
            </a:schemeClr>
          </a:solidFill>
        </p:spPr>
      </p:sp>
      <p:sp>
        <p:nvSpPr>
          <p:cNvPr id="1048652" name="TextBox 5"/>
          <p:cNvSpPr txBox="1"/>
          <p:nvPr>
            <p:custDataLst>
              <p:tags r:id="rId5"/>
            </p:custDataLst>
          </p:nvPr>
        </p:nvSpPr>
        <p:spPr>
          <a:xfrm>
            <a:off x="4215427" y="1317104"/>
            <a:ext cx="3251104" cy="490334"/>
          </a:xfrm>
          <a:prstGeom prst="rect">
            <a:avLst/>
          </a:prstGeom>
        </p:spPr>
        <p:txBody>
          <a:bodyPr vert="horz" wrap="square" lIns="66008" tIns="33052" rIns="66008" bIns="33052" rtlCol="0" anchor="ctr" anchorCtr="0">
            <a:noAutofit/>
          </a:bodyPr>
          <a:lstStyle/>
          <a:p>
            <a:pPr algn="ctr">
              <a:lnSpc>
                <a:spcPct val="120000"/>
              </a:lnSpc>
            </a:pPr>
            <a:r>
              <a:rPr lang="zh-CN" alt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安全文明交底</a:t>
            </a:r>
          </a:p>
        </p:txBody>
      </p:sp>
      <p:sp>
        <p:nvSpPr>
          <p:cNvPr id="1048653" name="TextBox 6"/>
          <p:cNvSpPr txBox="1"/>
          <p:nvPr>
            <p:custDataLst>
              <p:tags r:id="rId6"/>
            </p:custDataLst>
          </p:nvPr>
        </p:nvSpPr>
        <p:spPr>
          <a:xfrm>
            <a:off x="4965066" y="1811020"/>
            <a:ext cx="1891665" cy="2557780"/>
          </a:xfrm>
          <a:prstGeom prst="rect">
            <a:avLst/>
          </a:prstGeom>
        </p:spPr>
        <p:txBody>
          <a:bodyPr vert="horz" wrap="square" lIns="66008" tIns="33052" rIns="66008" bIns="33052" rtlCol="0" anchor="t" anchorCtr="0">
            <a:noAutofit/>
          </a:bodyPr>
          <a:lstStyle/>
          <a:p>
            <a:pPr algn="ctr">
              <a:lnSpc>
                <a:spcPct val="140000"/>
              </a:lnSpc>
            </a:pPr>
            <a:r>
              <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项目负责人签署安全生产责任书，并进行安全文明交底，员工予以确认安全责任的具体</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要求。</a:t>
            </a:r>
            <a:endPar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54" name="AutoShape 4"/>
          <p:cNvSpPr/>
          <p:nvPr>
            <p:custDataLst>
              <p:tags r:id="rId7"/>
            </p:custDataLst>
          </p:nvPr>
        </p:nvSpPr>
        <p:spPr>
          <a:xfrm>
            <a:off x="7507606" y="1158875"/>
            <a:ext cx="2603500" cy="2390140"/>
          </a:xfrm>
          <a:prstGeom prst="roundRect">
            <a:avLst>
              <a:gd name="adj" fmla="val 16667"/>
            </a:avLst>
          </a:prstGeom>
          <a:solidFill>
            <a:schemeClr val="lt2">
              <a:alpha val="100000"/>
            </a:schemeClr>
          </a:solidFill>
        </p:spPr>
      </p:sp>
      <p:sp>
        <p:nvSpPr>
          <p:cNvPr id="1048655" name="TextBox 6"/>
          <p:cNvSpPr txBox="1"/>
          <p:nvPr>
            <p:custDataLst>
              <p:tags r:id="rId8"/>
            </p:custDataLst>
          </p:nvPr>
        </p:nvSpPr>
        <p:spPr>
          <a:xfrm>
            <a:off x="7859397" y="1826895"/>
            <a:ext cx="1891665" cy="2557780"/>
          </a:xfrm>
          <a:prstGeom prst="rect">
            <a:avLst/>
          </a:prstGeom>
        </p:spPr>
        <p:txBody>
          <a:bodyPr vert="horz" wrap="square" lIns="66008" tIns="33052" rIns="66008" bIns="33052" rtlCol="0" anchor="t" anchorCtr="0">
            <a:noAutofit/>
          </a:bodyPr>
          <a:lstStyle/>
          <a:p>
            <a:pPr algn="ctr">
              <a:lnSpc>
                <a:spcPct val="140000"/>
              </a:lnSpc>
            </a:pPr>
            <a:r>
              <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员工身心健康是安全生产的</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基础条件，</a:t>
            </a:r>
            <a:r>
              <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定期进行血压测量和血糖</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测量。</a:t>
            </a:r>
            <a:endPar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56" name="TextBox 5"/>
          <p:cNvSpPr txBox="1"/>
          <p:nvPr>
            <p:custDataLst>
              <p:tags r:id="rId9"/>
            </p:custDataLst>
          </p:nvPr>
        </p:nvSpPr>
        <p:spPr>
          <a:xfrm>
            <a:off x="7086896" y="1320914"/>
            <a:ext cx="3251104" cy="490334"/>
          </a:xfrm>
          <a:prstGeom prst="rect">
            <a:avLst/>
          </a:prstGeom>
        </p:spPr>
        <p:txBody>
          <a:bodyPr vert="horz" wrap="square" lIns="66008" tIns="33052" rIns="66008" bIns="33052" rtlCol="0" anchor="ctr" anchorCtr="0">
            <a:noAutofit/>
          </a:bodyPr>
          <a:lstStyle/>
          <a:p>
            <a:pPr algn="ctr">
              <a:lnSpc>
                <a:spcPct val="120000"/>
              </a:lnSpc>
            </a:pPr>
            <a:r>
              <a:rPr lang="zh-CN" alt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员工健康监测</a:t>
            </a:r>
          </a:p>
        </p:txBody>
      </p:sp>
      <p:pic>
        <p:nvPicPr>
          <p:cNvPr id="2097158" name="图片 1"/>
          <p:cNvPicPr>
            <a:picLocks noChangeAspect="1"/>
          </p:cNvPicPr>
          <p:nvPr/>
        </p:nvPicPr>
        <p:blipFill>
          <a:blip r:embed="rId12"/>
          <a:stretch>
            <a:fillRect/>
          </a:stretch>
        </p:blipFill>
        <p:spPr>
          <a:xfrm>
            <a:off x="7571465" y="3733800"/>
            <a:ext cx="2880000" cy="2160000"/>
          </a:xfrm>
          <a:prstGeom prst="rect">
            <a:avLst/>
          </a:prstGeom>
        </p:spPr>
      </p:pic>
      <p:pic>
        <p:nvPicPr>
          <p:cNvPr id="2097159" name="图片 6"/>
          <p:cNvPicPr>
            <a:picLocks noChangeAspect="1"/>
          </p:cNvPicPr>
          <p:nvPr/>
        </p:nvPicPr>
        <p:blipFill>
          <a:blip r:embed="rId13"/>
          <a:stretch>
            <a:fillRect/>
          </a:stretch>
        </p:blipFill>
        <p:spPr>
          <a:xfrm rot="5400000">
            <a:off x="4910996" y="4069852"/>
            <a:ext cx="2486745" cy="1865059"/>
          </a:xfrm>
          <a:prstGeom prst="rect">
            <a:avLst/>
          </a:prstGeom>
        </p:spPr>
      </p:pic>
      <p:pic>
        <p:nvPicPr>
          <p:cNvPr id="2097160" name="图片 7" descr="30a1d134c6d600cd9294e77fd41b5a66"/>
          <p:cNvPicPr>
            <a:picLocks noChangeAspect="1"/>
          </p:cNvPicPr>
          <p:nvPr/>
        </p:nvPicPr>
        <p:blipFill>
          <a:blip r:embed="rId14"/>
          <a:stretch>
            <a:fillRect/>
          </a:stretch>
        </p:blipFill>
        <p:spPr>
          <a:xfrm>
            <a:off x="1828800" y="3759200"/>
            <a:ext cx="2880000" cy="215925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57" name="TextBox 3"/>
          <p:cNvSpPr txBox="1"/>
          <p:nvPr/>
        </p:nvSpPr>
        <p:spPr>
          <a:xfrm>
            <a:off x="476023" y="265330"/>
            <a:ext cx="11239500" cy="893445"/>
          </a:xfrm>
          <a:prstGeom prst="rect">
            <a:avLst/>
          </a:prstGeom>
        </p:spPr>
        <p:txBody>
          <a:bodyPr vert="horz" wrap="square" lIns="123825" tIns="123825" rIns="57150" bIns="123825" rtlCol="0" anchor="t" anchorCtr="0">
            <a:spAutoFit/>
          </a:bodyPr>
          <a:lstStyle/>
          <a:p>
            <a:pPr>
              <a:lnSpc>
                <a:spcPct val="140000"/>
              </a:lnSpc>
            </a:pPr>
            <a:r>
              <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养护工作完成量</a:t>
            </a:r>
          </a:p>
        </p:txBody>
      </p:sp>
      <p:graphicFrame>
        <p:nvGraphicFramePr>
          <p:cNvPr id="4194311" name="表格 8"/>
          <p:cNvGraphicFramePr>
            <a:graphicFrameLocks/>
          </p:cNvGraphicFramePr>
          <p:nvPr/>
        </p:nvGraphicFramePr>
        <p:xfrm>
          <a:off x="1066800" y="1981200"/>
          <a:ext cx="10223499" cy="2438400"/>
        </p:xfrm>
        <a:graphic>
          <a:graphicData uri="http://schemas.openxmlformats.org/drawingml/2006/table">
            <a:tbl>
              <a:tblPr/>
              <a:tblGrid>
                <a:gridCol w="1180877">
                  <a:extLst>
                    <a:ext uri="{9D8B030D-6E8A-4147-A177-3AD203B41FA5}">
                      <a16:colId xmlns:a16="http://schemas.microsoft.com/office/drawing/2014/main" val="20000"/>
                    </a:ext>
                  </a:extLst>
                </a:gridCol>
                <a:gridCol w="988641">
                  <a:extLst>
                    <a:ext uri="{9D8B030D-6E8A-4147-A177-3AD203B41FA5}">
                      <a16:colId xmlns:a16="http://schemas.microsoft.com/office/drawing/2014/main" val="20001"/>
                    </a:ext>
                  </a:extLst>
                </a:gridCol>
                <a:gridCol w="988641">
                  <a:extLst>
                    <a:ext uri="{9D8B030D-6E8A-4147-A177-3AD203B41FA5}">
                      <a16:colId xmlns:a16="http://schemas.microsoft.com/office/drawing/2014/main" val="20002"/>
                    </a:ext>
                  </a:extLst>
                </a:gridCol>
                <a:gridCol w="988641">
                  <a:extLst>
                    <a:ext uri="{9D8B030D-6E8A-4147-A177-3AD203B41FA5}">
                      <a16:colId xmlns:a16="http://schemas.microsoft.com/office/drawing/2014/main" val="20003"/>
                    </a:ext>
                  </a:extLst>
                </a:gridCol>
                <a:gridCol w="988641">
                  <a:extLst>
                    <a:ext uri="{9D8B030D-6E8A-4147-A177-3AD203B41FA5}">
                      <a16:colId xmlns:a16="http://schemas.microsoft.com/office/drawing/2014/main" val="20004"/>
                    </a:ext>
                  </a:extLst>
                </a:gridCol>
                <a:gridCol w="988641">
                  <a:extLst>
                    <a:ext uri="{9D8B030D-6E8A-4147-A177-3AD203B41FA5}">
                      <a16:colId xmlns:a16="http://schemas.microsoft.com/office/drawing/2014/main" val="20005"/>
                    </a:ext>
                  </a:extLst>
                </a:gridCol>
                <a:gridCol w="988641">
                  <a:extLst>
                    <a:ext uri="{9D8B030D-6E8A-4147-A177-3AD203B41FA5}">
                      <a16:colId xmlns:a16="http://schemas.microsoft.com/office/drawing/2014/main" val="20006"/>
                    </a:ext>
                  </a:extLst>
                </a:gridCol>
                <a:gridCol w="988641">
                  <a:extLst>
                    <a:ext uri="{9D8B030D-6E8A-4147-A177-3AD203B41FA5}">
                      <a16:colId xmlns:a16="http://schemas.microsoft.com/office/drawing/2014/main" val="20007"/>
                    </a:ext>
                  </a:extLst>
                </a:gridCol>
                <a:gridCol w="988641">
                  <a:extLst>
                    <a:ext uri="{9D8B030D-6E8A-4147-A177-3AD203B41FA5}">
                      <a16:colId xmlns:a16="http://schemas.microsoft.com/office/drawing/2014/main" val="20008"/>
                    </a:ext>
                  </a:extLst>
                </a:gridCol>
                <a:gridCol w="1092220">
                  <a:extLst>
                    <a:ext uri="{9D8B030D-6E8A-4147-A177-3AD203B41FA5}">
                      <a16:colId xmlns:a16="http://schemas.microsoft.com/office/drawing/2014/main" val="20009"/>
                    </a:ext>
                  </a:extLst>
                </a:gridCol>
                <a:gridCol w="41274">
                  <a:extLst>
                    <a:ext uri="{9D8B030D-6E8A-4147-A177-3AD203B41FA5}">
                      <a16:colId xmlns:a16="http://schemas.microsoft.com/office/drawing/2014/main" val="20010"/>
                    </a:ext>
                  </a:extLst>
                </a:gridCol>
              </a:tblGrid>
              <a:tr h="554608">
                <a:tc gridSpan="1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东南大学九龙湖校区北区</a:t>
                      </a:r>
                      <a:r>
                        <a:rPr lang="en-US" altLang="zh-CN" sz="1400" b="1" i="0" dirty="0">
                          <a:solidFill>
                            <a:srgbClr val="000000"/>
                          </a:solidFill>
                          <a:latin typeface="等线" panose="02010600030101010101" pitchFamily="2" charset="-122"/>
                          <a:ea typeface="等线" panose="02010600030101010101" pitchFamily="2" charset="-122"/>
                        </a:rPr>
                        <a:t>-</a:t>
                      </a:r>
                      <a:r>
                        <a:rPr lang="zh-CN" altLang="en-US" sz="1400" b="1" i="0" dirty="0">
                          <a:solidFill>
                            <a:srgbClr val="000000"/>
                          </a:solidFill>
                          <a:latin typeface="等线" panose="02010600030101010101" pitchFamily="2" charset="-122"/>
                          <a:ea typeface="等线" panose="02010600030101010101" pitchFamily="2" charset="-122"/>
                        </a:rPr>
                        <a:t>一级、二级、三级养护</a:t>
                      </a:r>
                    </a:p>
                  </a:txBody>
                  <a:tcPr marL="7937" marR="7937" marT="7937" marB="0" anchor="ctr">
                    <a:lnL>
                      <a:noFill/>
                    </a:lnL>
                    <a:lnR>
                      <a:noFill/>
                    </a:lnR>
                    <a:lnT>
                      <a:noFill/>
                    </a:lnT>
                    <a:lnB w="6350" cap="flat" cmpd="sng">
                      <a:solidFill>
                        <a:srgbClr val="000008"/>
                      </a:solidFill>
                      <a:prstDash val="solid"/>
                      <a:headEnd type="none" w="med" len="med"/>
                      <a:tailEnd type="none" w="med" len="med"/>
                    </a:lnB>
                    <a:solidFill>
                      <a:srgbClr val="70AD47"/>
                    </a:solidFill>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东南大学九龙湖校区北区</a:t>
                      </a:r>
                      <a:r>
                        <a:rPr lang="en-US" altLang="zh-CN" sz="1400" b="1" i="0" dirty="0">
                          <a:solidFill>
                            <a:srgbClr val="000000"/>
                          </a:solidFill>
                          <a:latin typeface="等线" panose="02010600030101010101" pitchFamily="2" charset="-122"/>
                          <a:ea typeface="等线" panose="02010600030101010101" pitchFamily="2" charset="-122"/>
                        </a:rPr>
                        <a:t>-</a:t>
                      </a:r>
                      <a:r>
                        <a:rPr lang="zh-CN" altLang="en-US" sz="1400" b="1" i="0" dirty="0">
                          <a:solidFill>
                            <a:srgbClr val="000000"/>
                          </a:solidFill>
                          <a:latin typeface="等线" panose="02010600030101010101" pitchFamily="2" charset="-122"/>
                          <a:ea typeface="等线" panose="02010600030101010101" pitchFamily="2" charset="-122"/>
                        </a:rPr>
                        <a:t>一级、二级、三级养护</a:t>
                      </a:r>
                    </a:p>
                  </a:txBody>
                  <a:tcPr>
                    <a:lnT>
                      <a:noFill/>
                    </a:lnT>
                    <a:lnB w="6350" cap="flat" cmpd="sng">
                      <a:solidFill>
                        <a:srgbClr val="000008"/>
                      </a:solidFill>
                      <a:prstDash val="solid"/>
                      <a:headEnd type="none" w="med" len="med"/>
                      <a:tailEnd type="none" w="med" len="med"/>
                    </a:lnB>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东南大学九龙湖校区北区</a:t>
                      </a:r>
                      <a:r>
                        <a:rPr lang="en-US" altLang="zh-CN" sz="1400" b="1" i="0" dirty="0">
                          <a:solidFill>
                            <a:srgbClr val="000000"/>
                          </a:solidFill>
                          <a:latin typeface="等线" panose="02010600030101010101" pitchFamily="2" charset="-122"/>
                          <a:ea typeface="等线" panose="02010600030101010101" pitchFamily="2" charset="-122"/>
                        </a:rPr>
                        <a:t>-</a:t>
                      </a:r>
                      <a:r>
                        <a:rPr lang="zh-CN" altLang="en-US" sz="1400" b="1" i="0" dirty="0">
                          <a:solidFill>
                            <a:srgbClr val="000000"/>
                          </a:solidFill>
                          <a:latin typeface="等线" panose="02010600030101010101" pitchFamily="2" charset="-122"/>
                          <a:ea typeface="等线" panose="02010600030101010101" pitchFamily="2" charset="-122"/>
                        </a:rPr>
                        <a:t>一级、二级、三级养护</a:t>
                      </a:r>
                    </a:p>
                  </a:txBody>
                  <a:tcPr>
                    <a:lnT>
                      <a:noFill/>
                    </a:lnT>
                    <a:lnB w="6350" cap="flat" cmpd="sng">
                      <a:solidFill>
                        <a:srgbClr val="000008"/>
                      </a:solidFill>
                      <a:prstDash val="solid"/>
                      <a:headEnd type="none" w="med" len="med"/>
                      <a:tailEnd type="none" w="med" len="med"/>
                    </a:lnB>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东南大学九龙湖校区北区</a:t>
                      </a:r>
                      <a:r>
                        <a:rPr lang="en-US" altLang="zh-CN" sz="1400" b="1" i="0" dirty="0">
                          <a:solidFill>
                            <a:srgbClr val="000000"/>
                          </a:solidFill>
                          <a:latin typeface="等线" panose="02010600030101010101" pitchFamily="2" charset="-122"/>
                          <a:ea typeface="等线" panose="02010600030101010101" pitchFamily="2" charset="-122"/>
                        </a:rPr>
                        <a:t>-</a:t>
                      </a:r>
                      <a:r>
                        <a:rPr lang="zh-CN" altLang="en-US" sz="1400" b="1" i="0" dirty="0">
                          <a:solidFill>
                            <a:srgbClr val="000000"/>
                          </a:solidFill>
                          <a:latin typeface="等线" panose="02010600030101010101" pitchFamily="2" charset="-122"/>
                          <a:ea typeface="等线" panose="02010600030101010101" pitchFamily="2" charset="-122"/>
                        </a:rPr>
                        <a:t>一级、二级、三级养护</a:t>
                      </a:r>
                    </a:p>
                  </a:txBody>
                  <a:tcPr>
                    <a:lnT>
                      <a:noFill/>
                    </a:lnT>
                    <a:lnB w="6350" cap="flat" cmpd="sng">
                      <a:solidFill>
                        <a:srgbClr val="000008"/>
                      </a:solidFill>
                      <a:prstDash val="solid"/>
                      <a:headEnd type="none" w="med" len="med"/>
                      <a:tailEnd type="none" w="med" len="med"/>
                    </a:lnB>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东南大学九龙湖校区北区</a:t>
                      </a:r>
                      <a:r>
                        <a:rPr lang="en-US" altLang="zh-CN" sz="1400" b="1" i="0" dirty="0">
                          <a:solidFill>
                            <a:srgbClr val="000000"/>
                          </a:solidFill>
                          <a:latin typeface="等线" panose="02010600030101010101" pitchFamily="2" charset="-122"/>
                          <a:ea typeface="等线" panose="02010600030101010101" pitchFamily="2" charset="-122"/>
                        </a:rPr>
                        <a:t>-</a:t>
                      </a:r>
                      <a:r>
                        <a:rPr lang="zh-CN" altLang="en-US" sz="1400" b="1" i="0" dirty="0">
                          <a:solidFill>
                            <a:srgbClr val="000000"/>
                          </a:solidFill>
                          <a:latin typeface="等线" panose="02010600030101010101" pitchFamily="2" charset="-122"/>
                          <a:ea typeface="等线" panose="02010600030101010101" pitchFamily="2" charset="-122"/>
                        </a:rPr>
                        <a:t>一级、二级、三级养护</a:t>
                      </a:r>
                    </a:p>
                  </a:txBody>
                  <a:tcPr>
                    <a:lnT>
                      <a:noFill/>
                    </a:lnT>
                    <a:lnB w="6350" cap="flat" cmpd="sng">
                      <a:solidFill>
                        <a:srgbClr val="000008"/>
                      </a:solidFill>
                      <a:prstDash val="solid"/>
                      <a:headEnd type="none" w="med" len="med"/>
                      <a:tailEnd type="none" w="med" len="med"/>
                    </a:lnB>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东南大学九龙湖校区北区</a:t>
                      </a:r>
                      <a:r>
                        <a:rPr lang="en-US" altLang="zh-CN" sz="1400" b="1" i="0" dirty="0">
                          <a:solidFill>
                            <a:srgbClr val="000000"/>
                          </a:solidFill>
                          <a:latin typeface="等线" panose="02010600030101010101" pitchFamily="2" charset="-122"/>
                          <a:ea typeface="等线" panose="02010600030101010101" pitchFamily="2" charset="-122"/>
                        </a:rPr>
                        <a:t>-</a:t>
                      </a:r>
                      <a:r>
                        <a:rPr lang="zh-CN" altLang="en-US" sz="1400" b="1" i="0" dirty="0">
                          <a:solidFill>
                            <a:srgbClr val="000000"/>
                          </a:solidFill>
                          <a:latin typeface="等线" panose="02010600030101010101" pitchFamily="2" charset="-122"/>
                          <a:ea typeface="等线" panose="02010600030101010101" pitchFamily="2" charset="-122"/>
                        </a:rPr>
                        <a:t>一级、二级、三级养护</a:t>
                      </a:r>
                    </a:p>
                  </a:txBody>
                  <a:tcPr>
                    <a:lnT>
                      <a:noFill/>
                    </a:lnT>
                    <a:lnB w="6350" cap="flat" cmpd="sng">
                      <a:solidFill>
                        <a:srgbClr val="000008"/>
                      </a:solidFill>
                      <a:prstDash val="solid"/>
                      <a:headEnd type="none" w="med" len="med"/>
                      <a:tailEnd type="none" w="med" len="med"/>
                    </a:lnB>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东南大学九龙湖校区北区</a:t>
                      </a:r>
                      <a:r>
                        <a:rPr lang="en-US" altLang="zh-CN" sz="1400" b="1" i="0" dirty="0">
                          <a:solidFill>
                            <a:srgbClr val="000000"/>
                          </a:solidFill>
                          <a:latin typeface="等线" panose="02010600030101010101" pitchFamily="2" charset="-122"/>
                          <a:ea typeface="等线" panose="02010600030101010101" pitchFamily="2" charset="-122"/>
                        </a:rPr>
                        <a:t>-</a:t>
                      </a:r>
                      <a:r>
                        <a:rPr lang="zh-CN" altLang="en-US" sz="1400" b="1" i="0" dirty="0">
                          <a:solidFill>
                            <a:srgbClr val="000000"/>
                          </a:solidFill>
                          <a:latin typeface="等线" panose="02010600030101010101" pitchFamily="2" charset="-122"/>
                          <a:ea typeface="等线" panose="02010600030101010101" pitchFamily="2" charset="-122"/>
                        </a:rPr>
                        <a:t>一级、二级、三级养护</a:t>
                      </a:r>
                    </a:p>
                  </a:txBody>
                  <a:tcPr>
                    <a:lnT>
                      <a:noFill/>
                    </a:lnT>
                    <a:lnB w="6350" cap="flat" cmpd="sng">
                      <a:solidFill>
                        <a:srgbClr val="000008"/>
                      </a:solidFill>
                      <a:prstDash val="solid"/>
                      <a:headEnd type="none" w="med" len="med"/>
                      <a:tailEnd type="none" w="med" len="med"/>
                    </a:lnB>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东南大学九龙湖校区北区</a:t>
                      </a:r>
                      <a:r>
                        <a:rPr lang="en-US" altLang="zh-CN" sz="1400" b="1" i="0" dirty="0">
                          <a:solidFill>
                            <a:srgbClr val="000000"/>
                          </a:solidFill>
                          <a:latin typeface="等线" panose="02010600030101010101" pitchFamily="2" charset="-122"/>
                          <a:ea typeface="等线" panose="02010600030101010101" pitchFamily="2" charset="-122"/>
                        </a:rPr>
                        <a:t>-</a:t>
                      </a:r>
                      <a:r>
                        <a:rPr lang="zh-CN" altLang="en-US" sz="1400" b="1" i="0" dirty="0">
                          <a:solidFill>
                            <a:srgbClr val="000000"/>
                          </a:solidFill>
                          <a:latin typeface="等线" panose="02010600030101010101" pitchFamily="2" charset="-122"/>
                          <a:ea typeface="等线" panose="02010600030101010101" pitchFamily="2" charset="-122"/>
                        </a:rPr>
                        <a:t>一级、二级、三级养护</a:t>
                      </a:r>
                    </a:p>
                  </a:txBody>
                  <a:tcPr>
                    <a:lnT>
                      <a:noFill/>
                    </a:lnT>
                    <a:lnB w="6350" cap="flat" cmpd="sng">
                      <a:solidFill>
                        <a:srgbClr val="000008"/>
                      </a:solidFill>
                      <a:prstDash val="solid"/>
                      <a:headEnd type="none" w="med" len="med"/>
                      <a:tailEnd type="none" w="med" len="med"/>
                    </a:lnB>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东南大学九龙湖校区北区</a:t>
                      </a:r>
                      <a:r>
                        <a:rPr lang="en-US" altLang="zh-CN" sz="1400" b="1" i="0" dirty="0">
                          <a:solidFill>
                            <a:srgbClr val="000000"/>
                          </a:solidFill>
                          <a:latin typeface="等线" panose="02010600030101010101" pitchFamily="2" charset="-122"/>
                          <a:ea typeface="等线" panose="02010600030101010101" pitchFamily="2" charset="-122"/>
                        </a:rPr>
                        <a:t>-</a:t>
                      </a:r>
                      <a:r>
                        <a:rPr lang="zh-CN" altLang="en-US" sz="1400" b="1" i="0" dirty="0">
                          <a:solidFill>
                            <a:srgbClr val="000000"/>
                          </a:solidFill>
                          <a:latin typeface="等线" panose="02010600030101010101" pitchFamily="2" charset="-122"/>
                          <a:ea typeface="等线" panose="02010600030101010101" pitchFamily="2" charset="-122"/>
                        </a:rPr>
                        <a:t>一级、二级、三级养护</a:t>
                      </a:r>
                    </a:p>
                  </a:txBody>
                  <a:tcPr>
                    <a:lnT>
                      <a:noFill/>
                    </a:lnT>
                    <a:lnB w="6350" cap="flat" cmpd="sng">
                      <a:solidFill>
                        <a:srgbClr val="000008"/>
                      </a:solidFill>
                      <a:prstDash val="solid"/>
                      <a:headEnd type="none" w="med" len="med"/>
                      <a:tailEnd type="none" w="med" len="med"/>
                    </a:lnB>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东南大学九龙湖校区北区</a:t>
                      </a:r>
                      <a:r>
                        <a:rPr lang="en-US" altLang="zh-CN" sz="1400" b="1" i="0" dirty="0">
                          <a:solidFill>
                            <a:srgbClr val="000000"/>
                          </a:solidFill>
                          <a:latin typeface="等线" panose="02010600030101010101" pitchFamily="2" charset="-122"/>
                          <a:ea typeface="等线" panose="02010600030101010101" pitchFamily="2" charset="-122"/>
                        </a:rPr>
                        <a:t>-</a:t>
                      </a:r>
                      <a:r>
                        <a:rPr lang="zh-CN" altLang="en-US" sz="1400" b="1" i="0" dirty="0">
                          <a:solidFill>
                            <a:srgbClr val="000000"/>
                          </a:solidFill>
                          <a:latin typeface="等线" panose="02010600030101010101" pitchFamily="2" charset="-122"/>
                          <a:ea typeface="等线" panose="02010600030101010101" pitchFamily="2" charset="-122"/>
                        </a:rPr>
                        <a:t>一级、二级、三级养护</a:t>
                      </a:r>
                    </a:p>
                  </a:txBody>
                  <a:tcPr>
                    <a:lnT>
                      <a:noFill/>
                    </a:lnT>
                    <a:lnB w="6350" cap="flat" cmpd="sng">
                      <a:solidFill>
                        <a:srgbClr val="000008"/>
                      </a:solidFill>
                      <a:prstDash val="solid"/>
                      <a:headEnd type="none" w="med" len="med"/>
                      <a:tailEnd type="none" w="med" len="med"/>
                    </a:lnB>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东南大学九龙湖校区北区</a:t>
                      </a:r>
                      <a:r>
                        <a:rPr lang="en-US" altLang="zh-CN" sz="1400" b="1" i="0" dirty="0">
                          <a:solidFill>
                            <a:srgbClr val="000000"/>
                          </a:solidFill>
                          <a:latin typeface="等线" panose="02010600030101010101" pitchFamily="2" charset="-122"/>
                          <a:ea typeface="等线" panose="02010600030101010101" pitchFamily="2" charset="-122"/>
                        </a:rPr>
                        <a:t>-</a:t>
                      </a:r>
                      <a:r>
                        <a:rPr lang="zh-CN" altLang="en-US" sz="1400" b="1" i="0" dirty="0">
                          <a:solidFill>
                            <a:srgbClr val="000000"/>
                          </a:solidFill>
                          <a:latin typeface="等线" panose="02010600030101010101" pitchFamily="2" charset="-122"/>
                          <a:ea typeface="等线" panose="02010600030101010101" pitchFamily="2" charset="-122"/>
                        </a:rPr>
                        <a:t>一级、二级、三级养护</a:t>
                      </a:r>
                    </a:p>
                  </a:txBody>
                  <a:tcPr/>
                </a:tc>
                <a:extLst>
                  <a:ext uri="{0D108BD9-81ED-4DB2-BD59-A6C34878D82A}">
                    <a16:rowId xmlns:a16="http://schemas.microsoft.com/office/drawing/2014/main" val="10000"/>
                  </a:ext>
                </a:extLst>
              </a:tr>
              <a:tr h="530625">
                <a:tc>
                  <a:txBody>
                    <a:bodyPr/>
                    <a:lstStyle/>
                    <a:p>
                      <a:pPr algn="ctr" fontAlgn="ctr"/>
                      <a:r>
                        <a:rPr lang="zh-CN" altLang="en-US" sz="1100" b="0" i="0">
                          <a:solidFill>
                            <a:srgbClr val="000000"/>
                          </a:solidFill>
                          <a:latin typeface="等线" panose="02010600030101010101" pitchFamily="2" charset="-122"/>
                          <a:ea typeface="等线" panose="02010600030101010101" pitchFamily="2" charset="-122"/>
                        </a:rPr>
                        <a:t>养护内容</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浇水</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草坪绿地修剪</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乔木提杆</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灌木绿篱修剪</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除草</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施肥</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病虫害防治</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smtClean="0">
                          <a:solidFill>
                            <a:srgbClr val="000000"/>
                          </a:solidFill>
                          <a:latin typeface="等线" panose="02010600030101010101" pitchFamily="2" charset="-122"/>
                          <a:ea typeface="等线" panose="02010600030101010101" pitchFamily="2" charset="-122"/>
                        </a:rPr>
                        <a:t>补植</a:t>
                      </a:r>
                      <a:endParaRPr lang="zh-CN" altLang="en-US"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lgn="ctr">
                      <a:solidFill>
                        <a:srgbClr val="000008"/>
                      </a:solidFill>
                      <a:prstDash val="solid"/>
                      <a:roun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绿地保洁</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endParaRPr lang="zh-CN" altLang="en-US"/>
                    </a:p>
                  </a:txBody>
                  <a:tcPr marL="7937" marR="7937" marT="7937" marB="0" anchor="ctr">
                    <a:lnL w="6350" cap="flat" cmpd="sng" algn="ctr">
                      <a:solidFill>
                        <a:srgbClr val="000008"/>
                      </a:solidFill>
                      <a:prstDash val="solid"/>
                      <a:round/>
                      <a:headEnd type="none" w="med" len="med"/>
                      <a:tailEnd type="none" w="med" len="med"/>
                    </a:lnL>
                    <a:lnR w="6350" cap="flat" cmpd="sng">
                      <a:solidFill>
                        <a:srgbClr val="000008"/>
                      </a:solidFill>
                      <a:prstDash val="solid"/>
                      <a:headEnd type="none" w="med" len="med"/>
                      <a:tailEnd type="none" w="med" len="med"/>
                    </a:lnR>
                    <a:lnT w="6350" cap="flat" cmpd="sng" algn="ctr">
                      <a:solidFill>
                        <a:srgbClr val="000008"/>
                      </a:solidFill>
                      <a:prstDash val="solid"/>
                      <a:round/>
                      <a:headEnd type="none" w="med" len="med"/>
                      <a:tailEnd type="none" w="med" len="med"/>
                    </a:lnT>
                    <a:lnB w="6350" cap="flat" cmpd="sng" algn="ctr">
                      <a:solidFill>
                        <a:srgbClr val="000008"/>
                      </a:solidFill>
                      <a:prstDash val="solid"/>
                      <a:round/>
                      <a:headEnd type="none" w="med" len="med"/>
                      <a:tailEnd type="none" w="med" len="med"/>
                    </a:lnB>
                    <a:solidFill>
                      <a:srgbClr val="FFC000"/>
                    </a:solidFill>
                  </a:tcPr>
                </a:tc>
                <a:extLst>
                  <a:ext uri="{0D108BD9-81ED-4DB2-BD59-A6C34878D82A}">
                    <a16:rowId xmlns:a16="http://schemas.microsoft.com/office/drawing/2014/main" val="10001"/>
                  </a:ext>
                </a:extLst>
              </a:tr>
              <a:tr h="458676">
                <a:tc>
                  <a:txBody>
                    <a:bodyPr/>
                    <a:lstStyle/>
                    <a:p>
                      <a:pPr algn="ctr" fontAlgn="ctr"/>
                      <a:r>
                        <a:rPr lang="zh-CN" altLang="en-US" sz="1100" b="0" i="0">
                          <a:solidFill>
                            <a:srgbClr val="000000"/>
                          </a:solidFill>
                          <a:latin typeface="等线" panose="02010600030101010101" pitchFamily="2" charset="-122"/>
                          <a:ea typeface="等线" panose="02010600030101010101" pitchFamily="2" charset="-122"/>
                        </a:rPr>
                        <a:t>养护频次（次）</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162</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142</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23</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85</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185</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58</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96</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15</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lgn="ctr">
                      <a:solidFill>
                        <a:srgbClr val="000008"/>
                      </a:solidFill>
                      <a:prstDash val="solid"/>
                      <a:roun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172</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endParaRPr lang="zh-CN" altLang="en-US"/>
                    </a:p>
                  </a:txBody>
                  <a:tcPr marL="7937" marR="7937" marT="7937" marB="0" anchor="ctr">
                    <a:lnL w="6350" cap="flat" cmpd="sng" algn="ctr">
                      <a:solidFill>
                        <a:srgbClr val="000008"/>
                      </a:solidFill>
                      <a:prstDash val="solid"/>
                      <a:round/>
                      <a:headEnd type="none" w="med" len="med"/>
                      <a:tailEnd type="none" w="med" len="med"/>
                    </a:lnL>
                    <a:lnR w="6350" cap="flat" cmpd="sng">
                      <a:solidFill>
                        <a:srgbClr val="000008"/>
                      </a:solidFill>
                      <a:prstDash val="solid"/>
                      <a:headEnd type="none" w="med" len="med"/>
                      <a:tailEnd type="none" w="med" len="med"/>
                    </a:lnR>
                    <a:lnT w="6350" cap="flat" cmpd="sng" algn="ctr">
                      <a:solidFill>
                        <a:srgbClr val="000008"/>
                      </a:solidFill>
                      <a:prstDash val="solid"/>
                      <a:round/>
                      <a:headEnd type="none" w="med" len="med"/>
                      <a:tailEnd type="none" w="med" len="med"/>
                    </a:lnT>
                    <a:lnB w="6350" cap="flat" cmpd="sng" algn="ctr">
                      <a:solidFill>
                        <a:srgbClr val="000008"/>
                      </a:solidFill>
                      <a:prstDash val="solid"/>
                      <a:round/>
                      <a:headEnd type="none" w="med" len="med"/>
                      <a:tailEnd type="none" w="med" len="med"/>
                    </a:lnB>
                    <a:noFill/>
                  </a:tcPr>
                </a:tc>
                <a:extLst>
                  <a:ext uri="{0D108BD9-81ED-4DB2-BD59-A6C34878D82A}">
                    <a16:rowId xmlns:a16="http://schemas.microsoft.com/office/drawing/2014/main" val="10002"/>
                  </a:ext>
                </a:extLst>
              </a:tr>
              <a:tr h="458676">
                <a:tc>
                  <a:txBody>
                    <a:bodyPr/>
                    <a:lstStyle/>
                    <a:p>
                      <a:pPr algn="ctr" fontAlgn="ctr"/>
                      <a:r>
                        <a:rPr lang="zh-CN" altLang="en-US" sz="1100" b="0" i="0">
                          <a:solidFill>
                            <a:srgbClr val="000000"/>
                          </a:solidFill>
                          <a:latin typeface="等线" panose="02010600030101010101" pitchFamily="2" charset="-122"/>
                          <a:ea typeface="等线" panose="02010600030101010101" pitchFamily="2" charset="-122"/>
                        </a:rPr>
                        <a:t>养护工作量</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smtClean="0">
                          <a:solidFill>
                            <a:srgbClr val="000000"/>
                          </a:solidFill>
                          <a:latin typeface="等线" panose="02010600030101010101" pitchFamily="2" charset="-122"/>
                          <a:ea typeface="等线" panose="02010600030101010101" pitchFamily="2" charset="-122"/>
                        </a:rPr>
                        <a:t>约</a:t>
                      </a:r>
                      <a:r>
                        <a:rPr lang="en-US" altLang="zh-CN" sz="1100" b="0" i="0" dirty="0" smtClean="0">
                          <a:solidFill>
                            <a:srgbClr val="000000"/>
                          </a:solidFill>
                          <a:latin typeface="等线" panose="02010600030101010101" pitchFamily="2" charset="-122"/>
                          <a:ea typeface="等线" panose="02010600030101010101" pitchFamily="2" charset="-122"/>
                        </a:rPr>
                        <a:t>45</a:t>
                      </a:r>
                      <a:r>
                        <a:rPr lang="zh-CN" altLang="en-US" sz="1100" b="0" i="0" dirty="0" smtClean="0">
                          <a:solidFill>
                            <a:srgbClr val="000000"/>
                          </a:solidFill>
                          <a:latin typeface="等线" panose="02010600030101010101" pitchFamily="2" charset="-122"/>
                          <a:ea typeface="等线" panose="02010600030101010101" pitchFamily="2" charset="-122"/>
                        </a:rPr>
                        <a:t>万</a:t>
                      </a:r>
                      <a:r>
                        <a:rPr lang="zh-CN" altLang="en-US" sz="1100" b="0" i="0" dirty="0">
                          <a:solidFill>
                            <a:srgbClr val="000000"/>
                          </a:solidFill>
                          <a:latin typeface="等线" panose="02010600030101010101" pitchFamily="2" charset="-122"/>
                          <a:ea typeface="等线" panose="02010600030101010101" pitchFamily="2" charset="-122"/>
                        </a:rPr>
                        <a:t>㎡</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约</a:t>
                      </a:r>
                      <a:r>
                        <a:rPr lang="en-US" altLang="zh-CN" sz="1100" b="0" i="0" dirty="0" smtClean="0">
                          <a:solidFill>
                            <a:srgbClr val="000000"/>
                          </a:solidFill>
                          <a:latin typeface="等线" panose="02010600030101010101" pitchFamily="2" charset="-122"/>
                          <a:ea typeface="等线" panose="02010600030101010101" pitchFamily="2" charset="-122"/>
                        </a:rPr>
                        <a:t>142</a:t>
                      </a:r>
                      <a:r>
                        <a:rPr lang="zh-CN" altLang="en-US" sz="1100" b="0" i="0" dirty="0" smtClean="0">
                          <a:solidFill>
                            <a:srgbClr val="000000"/>
                          </a:solidFill>
                          <a:latin typeface="等线" panose="02010600030101010101" pitchFamily="2" charset="-122"/>
                          <a:ea typeface="等线" panose="02010600030101010101" pitchFamily="2" charset="-122"/>
                        </a:rPr>
                        <a:t>万</a:t>
                      </a:r>
                      <a:r>
                        <a:rPr lang="zh-CN" altLang="en-US" sz="1100" b="0" i="0" dirty="0">
                          <a:solidFill>
                            <a:srgbClr val="000000"/>
                          </a:solidFill>
                          <a:latin typeface="等线" panose="02010600030101010101" pitchFamily="2" charset="-122"/>
                          <a:ea typeface="等线" panose="02010600030101010101" pitchFamily="2" charset="-122"/>
                        </a:rPr>
                        <a:t>㎡</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smtClean="0">
                          <a:solidFill>
                            <a:srgbClr val="000000"/>
                          </a:solidFill>
                          <a:latin typeface="等线" panose="02010600030101010101" pitchFamily="2" charset="-122"/>
                          <a:ea typeface="等线" panose="02010600030101010101" pitchFamily="2" charset="-122"/>
                        </a:rPr>
                        <a:t>约</a:t>
                      </a:r>
                      <a:r>
                        <a:rPr lang="en-US" altLang="zh-CN" sz="1100" b="0" i="0" dirty="0" smtClean="0">
                          <a:solidFill>
                            <a:srgbClr val="000000"/>
                          </a:solidFill>
                          <a:latin typeface="等线" panose="02010600030101010101" pitchFamily="2" charset="-122"/>
                          <a:ea typeface="等线" panose="02010600030101010101" pitchFamily="2" charset="-122"/>
                        </a:rPr>
                        <a:t>5310</a:t>
                      </a:r>
                      <a:r>
                        <a:rPr lang="zh-CN" altLang="en-US" sz="1100" b="0" i="0" dirty="0" smtClean="0">
                          <a:solidFill>
                            <a:srgbClr val="000000"/>
                          </a:solidFill>
                          <a:latin typeface="等线" panose="02010600030101010101" pitchFamily="2" charset="-122"/>
                          <a:ea typeface="等线" panose="02010600030101010101" pitchFamily="2" charset="-122"/>
                        </a:rPr>
                        <a:t>株</a:t>
                      </a:r>
                      <a:endParaRPr lang="zh-CN" altLang="en-US"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约</a:t>
                      </a:r>
                      <a:r>
                        <a:rPr lang="en-US" altLang="zh-CN" sz="1100" b="0" i="0" dirty="0" smtClean="0">
                          <a:solidFill>
                            <a:srgbClr val="000000"/>
                          </a:solidFill>
                          <a:latin typeface="等线" panose="02010600030101010101" pitchFamily="2" charset="-122"/>
                          <a:ea typeface="等线" panose="02010600030101010101" pitchFamily="2" charset="-122"/>
                        </a:rPr>
                        <a:t>13</a:t>
                      </a:r>
                      <a:r>
                        <a:rPr lang="zh-CN" altLang="en-US" sz="1100" b="0" i="0" dirty="0" smtClean="0">
                          <a:solidFill>
                            <a:srgbClr val="000000"/>
                          </a:solidFill>
                          <a:latin typeface="等线" panose="02010600030101010101" pitchFamily="2" charset="-122"/>
                          <a:ea typeface="等线" panose="02010600030101010101" pitchFamily="2" charset="-122"/>
                        </a:rPr>
                        <a:t>万</a:t>
                      </a:r>
                      <a:r>
                        <a:rPr lang="zh-CN" altLang="en-US" sz="1100" b="0" i="0" dirty="0">
                          <a:solidFill>
                            <a:srgbClr val="000000"/>
                          </a:solidFill>
                          <a:latin typeface="等线" panose="02010600030101010101" pitchFamily="2" charset="-122"/>
                          <a:ea typeface="等线" panose="02010600030101010101" pitchFamily="2" charset="-122"/>
                        </a:rPr>
                        <a:t>㎡</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约</a:t>
                      </a:r>
                      <a:r>
                        <a:rPr lang="en-US" altLang="zh-CN" sz="1100" b="0" i="0" dirty="0" smtClean="0">
                          <a:solidFill>
                            <a:srgbClr val="000000"/>
                          </a:solidFill>
                          <a:latin typeface="等线" panose="02010600030101010101" pitchFamily="2" charset="-122"/>
                          <a:ea typeface="等线" panose="02010600030101010101" pitchFamily="2" charset="-122"/>
                        </a:rPr>
                        <a:t>37</a:t>
                      </a:r>
                      <a:r>
                        <a:rPr lang="zh-CN" altLang="en-US" sz="1100" b="0" i="0" dirty="0" smtClean="0">
                          <a:solidFill>
                            <a:srgbClr val="000000"/>
                          </a:solidFill>
                          <a:latin typeface="等线" panose="02010600030101010101" pitchFamily="2" charset="-122"/>
                          <a:ea typeface="等线" panose="02010600030101010101" pitchFamily="2" charset="-122"/>
                        </a:rPr>
                        <a:t>万</a:t>
                      </a:r>
                      <a:r>
                        <a:rPr lang="zh-CN" altLang="en-US" sz="1100" b="0" i="0" dirty="0">
                          <a:solidFill>
                            <a:srgbClr val="000000"/>
                          </a:solidFill>
                          <a:latin typeface="等线" panose="02010600030101010101" pitchFamily="2" charset="-122"/>
                          <a:ea typeface="等线" panose="02010600030101010101" pitchFamily="2" charset="-122"/>
                        </a:rPr>
                        <a:t>㎡</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约</a:t>
                      </a:r>
                      <a:r>
                        <a:rPr lang="en-US" altLang="zh-CN" sz="1100" b="0" i="0" dirty="0" smtClean="0">
                          <a:solidFill>
                            <a:srgbClr val="000000"/>
                          </a:solidFill>
                          <a:latin typeface="等线" panose="02010600030101010101" pitchFamily="2" charset="-122"/>
                          <a:ea typeface="等线" panose="02010600030101010101" pitchFamily="2" charset="-122"/>
                        </a:rPr>
                        <a:t>13</a:t>
                      </a:r>
                      <a:r>
                        <a:rPr lang="zh-CN" altLang="en-US" sz="1100" b="0" i="0" dirty="0" smtClean="0">
                          <a:solidFill>
                            <a:srgbClr val="000000"/>
                          </a:solidFill>
                          <a:latin typeface="等线" panose="02010600030101010101" pitchFamily="2" charset="-122"/>
                          <a:ea typeface="等线" panose="02010600030101010101" pitchFamily="2" charset="-122"/>
                        </a:rPr>
                        <a:t>万</a:t>
                      </a:r>
                      <a:r>
                        <a:rPr lang="zh-CN" altLang="en-US" sz="1100" b="0" i="0" dirty="0">
                          <a:solidFill>
                            <a:srgbClr val="000000"/>
                          </a:solidFill>
                          <a:latin typeface="等线" panose="02010600030101010101" pitchFamily="2" charset="-122"/>
                          <a:ea typeface="等线" panose="02010600030101010101" pitchFamily="2" charset="-122"/>
                        </a:rPr>
                        <a:t>㎡</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约</a:t>
                      </a:r>
                      <a:r>
                        <a:rPr lang="en-US" altLang="zh-CN" sz="1100" b="0" i="0" dirty="0">
                          <a:solidFill>
                            <a:srgbClr val="000000"/>
                          </a:solidFill>
                          <a:latin typeface="等线" panose="02010600030101010101" pitchFamily="2" charset="-122"/>
                          <a:ea typeface="等线" panose="02010600030101010101" pitchFamily="2" charset="-122"/>
                        </a:rPr>
                        <a:t>20</a:t>
                      </a:r>
                      <a:r>
                        <a:rPr lang="zh-CN" altLang="en-US" sz="1100" b="0" i="0" dirty="0" smtClean="0">
                          <a:solidFill>
                            <a:srgbClr val="000000"/>
                          </a:solidFill>
                          <a:latin typeface="等线" panose="02010600030101010101" pitchFamily="2" charset="-122"/>
                          <a:ea typeface="等线" panose="02010600030101010101" pitchFamily="2" charset="-122"/>
                        </a:rPr>
                        <a:t>万</a:t>
                      </a:r>
                      <a:r>
                        <a:rPr lang="zh-CN" altLang="en-US" sz="1100" b="0" i="0" dirty="0">
                          <a:solidFill>
                            <a:srgbClr val="000000"/>
                          </a:solidFill>
                          <a:latin typeface="等线" panose="02010600030101010101" pitchFamily="2" charset="-122"/>
                          <a:ea typeface="等线" panose="02010600030101010101" pitchFamily="2" charset="-122"/>
                        </a:rPr>
                        <a:t>㎡</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smtClean="0">
                          <a:solidFill>
                            <a:srgbClr val="000000"/>
                          </a:solidFill>
                          <a:latin typeface="等线" panose="02010600030101010101" pitchFamily="2" charset="-122"/>
                          <a:ea typeface="等线" panose="02010600030101010101" pitchFamily="2" charset="-122"/>
                        </a:rPr>
                        <a:t>约</a:t>
                      </a:r>
                      <a:r>
                        <a:rPr lang="en-US" altLang="zh-CN" sz="1100" b="0" i="0" dirty="0" smtClean="0">
                          <a:solidFill>
                            <a:srgbClr val="000000"/>
                          </a:solidFill>
                          <a:latin typeface="等线" panose="02010600030101010101" pitchFamily="2" charset="-122"/>
                          <a:ea typeface="等线" panose="02010600030101010101" pitchFamily="2" charset="-122"/>
                        </a:rPr>
                        <a:t>0.9</a:t>
                      </a:r>
                      <a:r>
                        <a:rPr lang="zh-CN" altLang="en-US" sz="1100" b="0" i="0" dirty="0" smtClean="0">
                          <a:solidFill>
                            <a:srgbClr val="000000"/>
                          </a:solidFill>
                          <a:latin typeface="等线" panose="02010600030101010101" pitchFamily="2" charset="-122"/>
                          <a:ea typeface="等线" panose="02010600030101010101" pitchFamily="2" charset="-122"/>
                        </a:rPr>
                        <a:t>万㎡</a:t>
                      </a:r>
                      <a:endParaRPr lang="zh-CN" altLang="en-US"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lgn="ctr">
                      <a:solidFill>
                        <a:srgbClr val="000008"/>
                      </a:solidFill>
                      <a:prstDash val="solid"/>
                      <a:roun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0" i="0" dirty="0">
                          <a:solidFill>
                            <a:srgbClr val="000000"/>
                          </a:solidFill>
                          <a:latin typeface="等线" panose="02010600030101010101" pitchFamily="2" charset="-122"/>
                          <a:ea typeface="等线" panose="02010600030101010101" pitchFamily="2" charset="-122"/>
                        </a:rPr>
                        <a:t>约</a:t>
                      </a:r>
                      <a:r>
                        <a:rPr lang="en-US" altLang="zh-CN" sz="1100" b="0" i="0" dirty="0" smtClean="0">
                          <a:solidFill>
                            <a:srgbClr val="000000"/>
                          </a:solidFill>
                          <a:latin typeface="等线" panose="02010600030101010101" pitchFamily="2" charset="-122"/>
                          <a:ea typeface="等线" panose="02010600030101010101" pitchFamily="2" charset="-122"/>
                        </a:rPr>
                        <a:t>255</a:t>
                      </a:r>
                      <a:r>
                        <a:rPr lang="zh-CN" altLang="en-US" sz="1100" b="0" i="0" dirty="0" smtClean="0">
                          <a:solidFill>
                            <a:srgbClr val="000000"/>
                          </a:solidFill>
                          <a:latin typeface="等线" panose="02010600030101010101" pitchFamily="2" charset="-122"/>
                          <a:ea typeface="等线" panose="02010600030101010101" pitchFamily="2" charset="-122"/>
                        </a:rPr>
                        <a:t>万</a:t>
                      </a:r>
                      <a:r>
                        <a:rPr lang="zh-CN" altLang="en-US" sz="1100" b="0" i="0" dirty="0">
                          <a:solidFill>
                            <a:srgbClr val="000000"/>
                          </a:solidFill>
                          <a:latin typeface="等线" panose="02010600030101010101" pitchFamily="2" charset="-122"/>
                          <a:ea typeface="等线" panose="02010600030101010101" pitchFamily="2" charset="-122"/>
                        </a:rPr>
                        <a:t>㎡</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endParaRPr lang="zh-CN" altLang="en-US"/>
                    </a:p>
                  </a:txBody>
                  <a:tcPr marL="7937" marR="7937" marT="7937" marB="0" anchor="ctr">
                    <a:lnL w="6350" cap="flat" cmpd="sng" algn="ctr">
                      <a:solidFill>
                        <a:srgbClr val="000008"/>
                      </a:solidFill>
                      <a:prstDash val="solid"/>
                      <a:round/>
                      <a:headEnd type="none" w="med" len="med"/>
                      <a:tailEnd type="none" w="med" len="med"/>
                    </a:lnL>
                    <a:lnR w="6350" cap="flat" cmpd="sng">
                      <a:solidFill>
                        <a:srgbClr val="000008"/>
                      </a:solidFill>
                      <a:prstDash val="solid"/>
                      <a:headEnd type="none" w="med" len="med"/>
                      <a:tailEnd type="none" w="med" len="med"/>
                    </a:lnR>
                    <a:lnT w="6350" cap="flat" cmpd="sng" algn="ctr">
                      <a:solidFill>
                        <a:srgbClr val="000008"/>
                      </a:solidFill>
                      <a:prstDash val="solid"/>
                      <a:round/>
                      <a:headEnd type="none" w="med" len="med"/>
                      <a:tailEnd type="none" w="med" len="med"/>
                    </a:lnT>
                    <a:lnB w="6350" cap="flat" cmpd="sng" algn="ctr">
                      <a:solidFill>
                        <a:srgbClr val="000008"/>
                      </a:solidFill>
                      <a:prstDash val="solid"/>
                      <a:round/>
                      <a:headEnd type="none" w="med" len="med"/>
                      <a:tailEnd type="none" w="med" len="med"/>
                    </a:lnB>
                    <a:solidFill>
                      <a:srgbClr val="FFC000"/>
                    </a:solidFill>
                  </a:tcPr>
                </a:tc>
                <a:extLst>
                  <a:ext uri="{0D108BD9-81ED-4DB2-BD59-A6C34878D82A}">
                    <a16:rowId xmlns:a16="http://schemas.microsoft.com/office/drawing/2014/main" val="10003"/>
                  </a:ext>
                </a:extLst>
              </a:tr>
              <a:tr h="435815">
                <a:tc>
                  <a:txBody>
                    <a:bodyPr/>
                    <a:lstStyle/>
                    <a:p>
                      <a:pPr algn="ctr" fontAlgn="ctr"/>
                      <a:r>
                        <a:rPr lang="zh-CN" altLang="en-US" sz="1100" b="0" i="0">
                          <a:solidFill>
                            <a:srgbClr val="000000"/>
                          </a:solidFill>
                          <a:latin typeface="等线" panose="02010600030101010101" pitchFamily="2" charset="-122"/>
                          <a:ea typeface="等线" panose="02010600030101010101" pitchFamily="2" charset="-122"/>
                        </a:rPr>
                        <a:t>人工（工日）</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396</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1065</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136</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655</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816</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152</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202</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135</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0" i="0" dirty="0" smtClean="0">
                          <a:solidFill>
                            <a:srgbClr val="000000"/>
                          </a:solidFill>
                          <a:latin typeface="等线" panose="02010600030101010101" pitchFamily="2" charset="-122"/>
                          <a:ea typeface="等线" panose="02010600030101010101" pitchFamily="2" charset="-122"/>
                        </a:rPr>
                        <a:t>253</a:t>
                      </a:r>
                      <a:endParaRPr lang="en-US" altLang="zh-CN" sz="1100" b="0"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lgn="ctr">
                      <a:solidFill>
                        <a:srgbClr val="000008"/>
                      </a:solidFill>
                      <a:prstDash val="solid"/>
                      <a:round/>
                      <a:headEnd type="none" w="med" len="med"/>
                      <a:tailEnd type="none" w="med" len="med"/>
                    </a:lnT>
                    <a:lnB w="6350" cap="flat" cmpd="sng">
                      <a:solidFill>
                        <a:srgbClr val="000008"/>
                      </a:solidFill>
                      <a:prstDash val="solid"/>
                      <a:headEnd type="none" w="med" len="med"/>
                      <a:tailEnd type="none" w="med" len="med"/>
                    </a:lnB>
                    <a:noFill/>
                  </a:tcPr>
                </a:tc>
                <a:tc>
                  <a:txBody>
                    <a:bodyPr/>
                    <a:lstStyle/>
                    <a:p>
                      <a:endParaRPr lang="zh-CN" altLang="en-US" dirty="0"/>
                    </a:p>
                  </a:txBody>
                  <a:tcPr marL="7937" marR="7937" marT="7937" marB="0" anchor="ctr">
                    <a:lnL w="6350" cap="flat" cmpd="sng" algn="ctr">
                      <a:solidFill>
                        <a:srgbClr val="000008"/>
                      </a:solidFill>
                      <a:prstDash val="solid"/>
                      <a:round/>
                      <a:headEnd type="none" w="med" len="med"/>
                      <a:tailEnd type="none" w="med" len="med"/>
                    </a:lnL>
                    <a:lnR w="6350" cap="flat" cmpd="sng">
                      <a:solidFill>
                        <a:srgbClr val="000008"/>
                      </a:solidFill>
                      <a:prstDash val="solid"/>
                      <a:headEnd type="none" w="med" len="med"/>
                      <a:tailEnd type="none" w="med" len="med"/>
                    </a:lnR>
                    <a:lnT w="6350" cap="flat" cmpd="sng" algn="ctr">
                      <a:solidFill>
                        <a:srgbClr val="000008"/>
                      </a:solidFill>
                      <a:prstDash val="solid"/>
                      <a:round/>
                      <a:headEnd type="none" w="med" len="med"/>
                      <a:tailEnd type="none" w="med" len="med"/>
                    </a:lnT>
                    <a:lnB w="6350" cap="flat" cmpd="sng">
                      <a:solidFill>
                        <a:srgbClr val="000008"/>
                      </a:solidFill>
                      <a:prstDash val="soli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1048658" name="TextBox 6"/>
          <p:cNvSpPr txBox="1"/>
          <p:nvPr>
            <p:custDataLst>
              <p:tags r:id="rId1"/>
            </p:custDataLst>
          </p:nvPr>
        </p:nvSpPr>
        <p:spPr>
          <a:xfrm>
            <a:off x="990601" y="1295402"/>
            <a:ext cx="7428231" cy="1056005"/>
          </a:xfrm>
          <a:prstGeom prst="rect">
            <a:avLst/>
          </a:prstGeom>
        </p:spPr>
        <p:txBody>
          <a:bodyPr vert="horz" wrap="square" lIns="66008" tIns="33052" rIns="66008" bIns="33052" rtlCol="0" anchor="t" anchorCtr="0">
            <a:noAutofit/>
          </a:bodyPr>
          <a:lstStyle/>
          <a:p>
            <a:pPr algn="l">
              <a:lnSpc>
                <a:spcPct val="140000"/>
              </a:lnSpc>
            </a:pPr>
            <a:r>
              <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上</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半年</a:t>
            </a:r>
            <a:r>
              <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北区养护工作量面积总计约</a:t>
            </a:r>
            <a:r>
              <a:rPr lang="en-US" altLang="zh-CN"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526</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万</a:t>
            </a:r>
            <a:r>
              <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㎡，用人工为</a:t>
            </a:r>
            <a:r>
              <a:rPr lang="en-US" altLang="zh-CN"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3810</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工日</a:t>
            </a:r>
            <a:r>
              <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48659" name="TextBox 3"/>
          <p:cNvSpPr txBox="1"/>
          <p:nvPr/>
        </p:nvSpPr>
        <p:spPr>
          <a:xfrm>
            <a:off x="476023" y="265330"/>
            <a:ext cx="11239500" cy="893445"/>
          </a:xfrm>
          <a:prstGeom prst="rect">
            <a:avLst/>
          </a:prstGeom>
        </p:spPr>
        <p:txBody>
          <a:bodyPr vert="horz" wrap="square" lIns="123825" tIns="123825" rIns="57150" bIns="123825" rtlCol="0" anchor="t" anchorCtr="0">
            <a:spAutoFit/>
          </a:bodyPr>
          <a:lstStyle/>
          <a:p>
            <a:pPr>
              <a:lnSpc>
                <a:spcPct val="140000"/>
              </a:lnSpc>
            </a:pPr>
            <a:r>
              <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月度工作实施情况</a:t>
            </a:r>
          </a:p>
        </p:txBody>
      </p:sp>
      <p:graphicFrame>
        <p:nvGraphicFramePr>
          <p:cNvPr id="4194312" name="表格 1"/>
          <p:cNvGraphicFramePr>
            <a:graphicFrameLocks/>
          </p:cNvGraphicFramePr>
          <p:nvPr/>
        </p:nvGraphicFramePr>
        <p:xfrm>
          <a:off x="977900" y="1798320"/>
          <a:ext cx="10236202" cy="3413760"/>
        </p:xfrm>
        <a:graphic>
          <a:graphicData uri="http://schemas.openxmlformats.org/drawingml/2006/table">
            <a:tbl>
              <a:tblPr/>
              <a:tblGrid>
                <a:gridCol w="1092200">
                  <a:extLst>
                    <a:ext uri="{9D8B030D-6E8A-4147-A177-3AD203B41FA5}">
                      <a16:colId xmlns:a16="http://schemas.microsoft.com/office/drawing/2014/main" val="20000"/>
                    </a:ext>
                  </a:extLst>
                </a:gridCol>
                <a:gridCol w="6869431">
                  <a:extLst>
                    <a:ext uri="{9D8B030D-6E8A-4147-A177-3AD203B41FA5}">
                      <a16:colId xmlns:a16="http://schemas.microsoft.com/office/drawing/2014/main" val="20001"/>
                    </a:ext>
                  </a:extLst>
                </a:gridCol>
                <a:gridCol w="2274571">
                  <a:extLst>
                    <a:ext uri="{9D8B030D-6E8A-4147-A177-3AD203B41FA5}">
                      <a16:colId xmlns:a16="http://schemas.microsoft.com/office/drawing/2014/main" val="20002"/>
                    </a:ext>
                  </a:extLst>
                </a:gridCol>
              </a:tblGrid>
              <a:tr h="426720">
                <a:tc gridSpan="3">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月度工作实施情况</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70AD47"/>
                    </a:solidFill>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月度工作实施情况</a:t>
                      </a:r>
                    </a:p>
                  </a:txBody>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xBody>
                    <a:bodyPr/>
                    <a:lstStyle/>
                    <a:p>
                      <a:pPr algn="ctr" fontAlgn="ctr"/>
                      <a:r>
                        <a:rPr lang="zh-CN" altLang="en-US" sz="1400" b="1" i="0" dirty="0">
                          <a:solidFill>
                            <a:srgbClr val="000000"/>
                          </a:solidFill>
                          <a:latin typeface="等线" panose="02010600030101010101" pitchFamily="2" charset="-122"/>
                          <a:ea typeface="等线" panose="02010600030101010101" pitchFamily="2" charset="-122"/>
                        </a:rPr>
                        <a:t>月度工作实施情况</a:t>
                      </a:r>
                    </a:p>
                  </a:txBody>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extLst>
                  <a:ext uri="{0D108BD9-81ED-4DB2-BD59-A6C34878D82A}">
                    <a16:rowId xmlns:a16="http://schemas.microsoft.com/office/drawing/2014/main" val="10000"/>
                  </a:ext>
                </a:extLst>
              </a:tr>
              <a:tr h="426720">
                <a:tc>
                  <a:txBody>
                    <a:bodyPr/>
                    <a:lstStyle/>
                    <a:p>
                      <a:pPr algn="ctr" fontAlgn="ctr"/>
                      <a:r>
                        <a:rPr lang="zh-CN" altLang="en-US" sz="1100" b="1" i="0">
                          <a:solidFill>
                            <a:srgbClr val="000000"/>
                          </a:solidFill>
                          <a:latin typeface="等线" panose="02010600030101010101" pitchFamily="2" charset="-122"/>
                          <a:ea typeface="等线" panose="02010600030101010101" pitchFamily="2" charset="-122"/>
                        </a:rPr>
                        <a:t>月份</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1" i="0">
                          <a:solidFill>
                            <a:srgbClr val="000000"/>
                          </a:solidFill>
                          <a:latin typeface="等线" panose="02010600030101010101" pitchFamily="2" charset="-122"/>
                          <a:ea typeface="等线" panose="02010600030101010101" pitchFamily="2" charset="-122"/>
                        </a:rPr>
                        <a:t>主要工作内容</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tc>
                  <a:txBody>
                    <a:bodyPr/>
                    <a:lstStyle/>
                    <a:p>
                      <a:pPr algn="ctr" fontAlgn="ctr"/>
                      <a:r>
                        <a:rPr lang="zh-CN" altLang="en-US" sz="1100" b="1" i="0">
                          <a:solidFill>
                            <a:srgbClr val="000000"/>
                          </a:solidFill>
                          <a:latin typeface="等线" panose="02010600030101010101" pitchFamily="2" charset="-122"/>
                          <a:ea typeface="等线" panose="02010600030101010101" pitchFamily="2" charset="-122"/>
                        </a:rPr>
                        <a:t>备注</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FFC000"/>
                    </a:solidFill>
                  </a:tcPr>
                </a:tc>
                <a:extLst>
                  <a:ext uri="{0D108BD9-81ED-4DB2-BD59-A6C34878D82A}">
                    <a16:rowId xmlns:a16="http://schemas.microsoft.com/office/drawing/2014/main" val="10001"/>
                  </a:ext>
                </a:extLst>
              </a:tr>
              <a:tr h="426720">
                <a:tc>
                  <a:txBody>
                    <a:bodyPr/>
                    <a:lstStyle/>
                    <a:p>
                      <a:pPr algn="ctr" fontAlgn="ctr"/>
                      <a:r>
                        <a:rPr lang="zh-CN" altLang="en-US" sz="1100" b="1" i="0" dirty="0" smtClean="0">
                          <a:solidFill>
                            <a:srgbClr val="000000"/>
                          </a:solidFill>
                          <a:latin typeface="等线" panose="02010600030101010101" pitchFamily="2" charset="-122"/>
                          <a:ea typeface="等线" panose="02010600030101010101" pitchFamily="2" charset="-122"/>
                        </a:rPr>
                        <a:t>一月</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zh-CN" altLang="en-US" sz="1100" b="1" i="0" dirty="0" smtClean="0">
                          <a:solidFill>
                            <a:srgbClr val="000000"/>
                          </a:solidFill>
                          <a:latin typeface="等线" panose="02010600030101010101" pitchFamily="2" charset="-122"/>
                          <a:ea typeface="等线" panose="02010600030101010101" pitchFamily="2" charset="-122"/>
                        </a:rPr>
                        <a:t>冬季植物保护、行道树修剪</a:t>
                      </a:r>
                      <a:r>
                        <a:rPr lang="zh-CN" altLang="en-US" sz="1100" b="1" i="0" dirty="0">
                          <a:solidFill>
                            <a:srgbClr val="000000"/>
                          </a:solidFill>
                          <a:latin typeface="等线" panose="02010600030101010101" pitchFamily="2" charset="-122"/>
                          <a:ea typeface="等线" panose="02010600030101010101" pitchFamily="2" charset="-122"/>
                        </a:rPr>
                        <a:t>、灌木绿篱整修、病虫害防治、苗木浇水、绿地保洁</a:t>
                      </a:r>
                      <a:r>
                        <a:rPr lang="zh-CN" altLang="en-US" sz="1100" b="1" i="0" dirty="0" smtClean="0">
                          <a:solidFill>
                            <a:srgbClr val="000000"/>
                          </a:solidFill>
                          <a:latin typeface="等线" panose="02010600030101010101" pitchFamily="2" charset="-122"/>
                          <a:ea typeface="等线" panose="02010600030101010101" pitchFamily="2" charset="-122"/>
                        </a:rPr>
                        <a:t>、防寒防冻措施</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1" i="0" dirty="0">
                          <a:solidFill>
                            <a:srgbClr val="000000"/>
                          </a:solidFill>
                          <a:latin typeface="等线" panose="02010600030101010101" pitchFamily="2" charset="-122"/>
                          <a:ea typeface="等线" panose="02010600030101010101" pitchFamily="2" charset="-122"/>
                        </a:rPr>
                        <a:t>/</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extLst>
                  <a:ext uri="{0D108BD9-81ED-4DB2-BD59-A6C34878D82A}">
                    <a16:rowId xmlns:a16="http://schemas.microsoft.com/office/drawing/2014/main" val="10002"/>
                  </a:ext>
                </a:extLst>
              </a:tr>
              <a:tr h="426720">
                <a:tc>
                  <a:txBody>
                    <a:bodyPr/>
                    <a:lstStyle/>
                    <a:p>
                      <a:pPr algn="ctr" fontAlgn="ctr"/>
                      <a:r>
                        <a:rPr lang="zh-CN" altLang="en-US" sz="1100" b="1" i="0" dirty="0">
                          <a:solidFill>
                            <a:srgbClr val="000000"/>
                          </a:solidFill>
                          <a:latin typeface="等线" panose="02010600030101010101" pitchFamily="2" charset="-122"/>
                          <a:ea typeface="等线" panose="02010600030101010101" pitchFamily="2" charset="-122"/>
                        </a:rPr>
                        <a:t>二</a:t>
                      </a:r>
                      <a:r>
                        <a:rPr lang="zh-CN" altLang="en-US" sz="1100" b="1" i="0" dirty="0" smtClean="0">
                          <a:solidFill>
                            <a:srgbClr val="000000"/>
                          </a:solidFill>
                          <a:latin typeface="等线" panose="02010600030101010101" pitchFamily="2" charset="-122"/>
                          <a:ea typeface="等线" panose="02010600030101010101" pitchFamily="2" charset="-122"/>
                        </a:rPr>
                        <a:t>月</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zh-CN" altLang="en-US" sz="1100" b="1" i="0" dirty="0" smtClean="0">
                          <a:solidFill>
                            <a:srgbClr val="000000"/>
                          </a:solidFill>
                          <a:latin typeface="等线" panose="02010600030101010101" pitchFamily="2" charset="-122"/>
                          <a:ea typeface="等线" panose="02010600030101010101" pitchFamily="2" charset="-122"/>
                        </a:rPr>
                        <a:t>保留防寒设施，清理枯枝、休眠期修剪</a:t>
                      </a:r>
                      <a:r>
                        <a:rPr lang="zh-CN" altLang="en-US" sz="1100" b="1" i="0" dirty="0">
                          <a:solidFill>
                            <a:srgbClr val="000000"/>
                          </a:solidFill>
                          <a:latin typeface="等线" panose="02010600030101010101" pitchFamily="2" charset="-122"/>
                          <a:ea typeface="等线" panose="02010600030101010101" pitchFamily="2" charset="-122"/>
                        </a:rPr>
                        <a:t>、灌木绿篱整修、病虫害防治、绿地保洁</a:t>
                      </a:r>
                      <a:r>
                        <a:rPr lang="zh-CN" altLang="en-US" sz="1100" b="1" i="0" dirty="0" smtClean="0">
                          <a:solidFill>
                            <a:srgbClr val="000000"/>
                          </a:solidFill>
                          <a:latin typeface="等线" panose="02010600030101010101" pitchFamily="2" charset="-122"/>
                          <a:ea typeface="等线" panose="02010600030101010101" pitchFamily="2" charset="-122"/>
                        </a:rPr>
                        <a:t>、</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zh-CN" altLang="en-US" sz="1100" b="1" i="0" dirty="0">
                          <a:solidFill>
                            <a:srgbClr val="000000"/>
                          </a:solidFill>
                          <a:latin typeface="等线" panose="02010600030101010101" pitchFamily="2" charset="-122"/>
                          <a:ea typeface="等线" panose="02010600030101010101" pitchFamily="2" charset="-122"/>
                        </a:rPr>
                        <a:t>寒假</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extLst>
                  <a:ext uri="{0D108BD9-81ED-4DB2-BD59-A6C34878D82A}">
                    <a16:rowId xmlns:a16="http://schemas.microsoft.com/office/drawing/2014/main" val="10003"/>
                  </a:ext>
                </a:extLst>
              </a:tr>
              <a:tr h="426720">
                <a:tc>
                  <a:txBody>
                    <a:bodyPr/>
                    <a:lstStyle/>
                    <a:p>
                      <a:pPr algn="ctr" fontAlgn="ctr"/>
                      <a:r>
                        <a:rPr lang="zh-CN" altLang="en-US" sz="1100" b="1" i="0" dirty="0">
                          <a:solidFill>
                            <a:srgbClr val="000000"/>
                          </a:solidFill>
                          <a:latin typeface="等线" panose="02010600030101010101" pitchFamily="2" charset="-122"/>
                          <a:ea typeface="等线" panose="02010600030101010101" pitchFamily="2" charset="-122"/>
                        </a:rPr>
                        <a:t>三</a:t>
                      </a:r>
                      <a:r>
                        <a:rPr lang="zh-CN" altLang="en-US" sz="1100" b="1" i="0" dirty="0" smtClean="0">
                          <a:solidFill>
                            <a:srgbClr val="000000"/>
                          </a:solidFill>
                          <a:latin typeface="等线" panose="02010600030101010101" pitchFamily="2" charset="-122"/>
                          <a:ea typeface="等线" panose="02010600030101010101" pitchFamily="2" charset="-122"/>
                        </a:rPr>
                        <a:t>月</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zh-CN" altLang="en-US" sz="1100" b="1" i="0" dirty="0">
                          <a:solidFill>
                            <a:srgbClr val="000000"/>
                          </a:solidFill>
                          <a:latin typeface="等线" panose="02010600030101010101" pitchFamily="2" charset="-122"/>
                          <a:ea typeface="等线" panose="02010600030101010101" pitchFamily="2" charset="-122"/>
                        </a:rPr>
                        <a:t>苗木补植、浇水、草坪修剪、乔木提杆修剪、灌木绿篱整修、病虫害防治、施肥、绿地保洁</a:t>
                      </a:r>
                      <a:r>
                        <a:rPr lang="zh-CN" altLang="en-US" sz="1100" b="1" i="0" dirty="0" smtClean="0">
                          <a:solidFill>
                            <a:srgbClr val="000000"/>
                          </a:solidFill>
                          <a:latin typeface="等线" panose="02010600030101010101" pitchFamily="2" charset="-122"/>
                          <a:ea typeface="等线" panose="02010600030101010101" pitchFamily="2" charset="-122"/>
                        </a:rPr>
                        <a:t>、</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1" i="0" dirty="0">
                          <a:solidFill>
                            <a:srgbClr val="000000"/>
                          </a:solidFill>
                          <a:latin typeface="等线" panose="02010600030101010101" pitchFamily="2" charset="-122"/>
                          <a:ea typeface="等线" panose="02010600030101010101" pitchFamily="2" charset="-122"/>
                        </a:rPr>
                        <a:t>/</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extLst>
                  <a:ext uri="{0D108BD9-81ED-4DB2-BD59-A6C34878D82A}">
                    <a16:rowId xmlns:a16="http://schemas.microsoft.com/office/drawing/2014/main" val="10004"/>
                  </a:ext>
                </a:extLst>
              </a:tr>
              <a:tr h="426720">
                <a:tc>
                  <a:txBody>
                    <a:bodyPr/>
                    <a:lstStyle/>
                    <a:p>
                      <a:pPr algn="ctr" fontAlgn="ctr"/>
                      <a:r>
                        <a:rPr lang="zh-CN" altLang="en-US" sz="1100" b="1" i="0" dirty="0">
                          <a:solidFill>
                            <a:srgbClr val="000000"/>
                          </a:solidFill>
                          <a:latin typeface="等线" panose="02010600030101010101" pitchFamily="2" charset="-122"/>
                          <a:ea typeface="等线" panose="02010600030101010101" pitchFamily="2" charset="-122"/>
                        </a:rPr>
                        <a:t>四</a:t>
                      </a:r>
                      <a:r>
                        <a:rPr lang="zh-CN" altLang="en-US" sz="1100" b="1" i="0" dirty="0" smtClean="0">
                          <a:solidFill>
                            <a:srgbClr val="000000"/>
                          </a:solidFill>
                          <a:latin typeface="等线" panose="02010600030101010101" pitchFamily="2" charset="-122"/>
                          <a:ea typeface="等线" panose="02010600030101010101" pitchFamily="2" charset="-122"/>
                        </a:rPr>
                        <a:t>月</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zh-CN" altLang="en-US" sz="1100" b="1" i="0" dirty="0">
                          <a:solidFill>
                            <a:srgbClr val="000000"/>
                          </a:solidFill>
                          <a:latin typeface="等线" panose="02010600030101010101" pitchFamily="2" charset="-122"/>
                          <a:ea typeface="等线" panose="02010600030101010101" pitchFamily="2" charset="-122"/>
                        </a:rPr>
                        <a:t>苗木补植、浇水、草坪修剪、乔木提杆修剪、灌木绿篱整修、病虫害防治</a:t>
                      </a:r>
                      <a:r>
                        <a:rPr lang="zh-CN" altLang="en-US" sz="1100" b="1" i="0" dirty="0" smtClean="0">
                          <a:solidFill>
                            <a:srgbClr val="000000"/>
                          </a:solidFill>
                          <a:latin typeface="等线" panose="02010600030101010101" pitchFamily="2" charset="-122"/>
                          <a:ea typeface="等线" panose="02010600030101010101" pitchFamily="2" charset="-122"/>
                        </a:rPr>
                        <a:t>、施肥、绿地保洁</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1" i="0" dirty="0">
                          <a:solidFill>
                            <a:srgbClr val="000000"/>
                          </a:solidFill>
                          <a:latin typeface="等线" panose="02010600030101010101" pitchFamily="2" charset="-122"/>
                          <a:ea typeface="等线" panose="02010600030101010101" pitchFamily="2" charset="-122"/>
                        </a:rPr>
                        <a:t>/</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extLst>
                  <a:ext uri="{0D108BD9-81ED-4DB2-BD59-A6C34878D82A}">
                    <a16:rowId xmlns:a16="http://schemas.microsoft.com/office/drawing/2014/main" val="10005"/>
                  </a:ext>
                </a:extLst>
              </a:tr>
              <a:tr h="426720">
                <a:tc>
                  <a:txBody>
                    <a:bodyPr/>
                    <a:lstStyle/>
                    <a:p>
                      <a:pPr algn="ctr" fontAlgn="ctr"/>
                      <a:r>
                        <a:rPr lang="zh-CN" altLang="en-US" sz="1100" b="1" i="0" dirty="0" smtClean="0">
                          <a:solidFill>
                            <a:srgbClr val="000000"/>
                          </a:solidFill>
                          <a:latin typeface="等线" panose="02010600030101010101" pitchFamily="2" charset="-122"/>
                          <a:ea typeface="等线" panose="02010600030101010101" pitchFamily="2" charset="-122"/>
                        </a:rPr>
                        <a:t>五月</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zh-CN" altLang="en-US" sz="1100" b="1" i="0" dirty="0">
                          <a:solidFill>
                            <a:srgbClr val="000000"/>
                          </a:solidFill>
                          <a:latin typeface="等线" panose="02010600030101010101" pitchFamily="2" charset="-122"/>
                          <a:ea typeface="等线" panose="02010600030101010101" pitchFamily="2" charset="-122"/>
                        </a:rPr>
                        <a:t>乔木提杆修剪、灌木绿篱整修、病虫害防治、苗木浇水</a:t>
                      </a:r>
                      <a:r>
                        <a:rPr lang="zh-CN" altLang="en-US" sz="1100" b="1" i="0" dirty="0" smtClean="0">
                          <a:solidFill>
                            <a:srgbClr val="000000"/>
                          </a:solidFill>
                          <a:latin typeface="等线" panose="02010600030101010101" pitchFamily="2" charset="-122"/>
                          <a:ea typeface="等线" panose="02010600030101010101" pitchFamily="2" charset="-122"/>
                        </a:rPr>
                        <a:t>、绿地保洁，校庆环境保障</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en-US" altLang="zh-CN" sz="1100" b="1" i="0" dirty="0">
                          <a:solidFill>
                            <a:srgbClr val="000000"/>
                          </a:solidFill>
                          <a:latin typeface="等线" panose="02010600030101010101" pitchFamily="2" charset="-122"/>
                          <a:ea typeface="等线" panose="02010600030101010101" pitchFamily="2" charset="-122"/>
                        </a:rPr>
                        <a:t>/</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extLst>
                  <a:ext uri="{0D108BD9-81ED-4DB2-BD59-A6C34878D82A}">
                    <a16:rowId xmlns:a16="http://schemas.microsoft.com/office/drawing/2014/main" val="10006"/>
                  </a:ext>
                </a:extLst>
              </a:tr>
              <a:tr h="426720">
                <a:tc>
                  <a:txBody>
                    <a:bodyPr/>
                    <a:lstStyle/>
                    <a:p>
                      <a:pPr algn="ctr" fontAlgn="ctr"/>
                      <a:r>
                        <a:rPr lang="zh-CN" altLang="en-US" sz="1100" b="1" i="0" dirty="0" smtClean="0">
                          <a:solidFill>
                            <a:srgbClr val="000000"/>
                          </a:solidFill>
                          <a:latin typeface="等线" panose="02010600030101010101" pitchFamily="2" charset="-122"/>
                          <a:ea typeface="等线" panose="02010600030101010101" pitchFamily="2" charset="-122"/>
                        </a:rPr>
                        <a:t>六月</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zh-CN" altLang="en-US" sz="1100" b="1" i="0" dirty="0">
                          <a:solidFill>
                            <a:srgbClr val="000000"/>
                          </a:solidFill>
                          <a:latin typeface="等线" panose="02010600030101010101" pitchFamily="2" charset="-122"/>
                          <a:ea typeface="等线" panose="02010600030101010101" pitchFamily="2" charset="-122"/>
                        </a:rPr>
                        <a:t>乔木提杆修剪、病虫害</a:t>
                      </a:r>
                      <a:r>
                        <a:rPr lang="zh-CN" altLang="en-US" sz="1100" b="1" i="0" dirty="0" smtClean="0">
                          <a:solidFill>
                            <a:srgbClr val="000000"/>
                          </a:solidFill>
                          <a:latin typeface="等线" panose="02010600030101010101" pitchFamily="2" charset="-122"/>
                          <a:ea typeface="等线" panose="02010600030101010101" pitchFamily="2" charset="-122"/>
                        </a:rPr>
                        <a:t>防治、苗木浇水、绿地保洁，校庆环境保障</a:t>
                      </a:r>
                      <a:endParaRPr lang="zh-CN" altLang="en-US" sz="1100" b="1" i="0" dirty="0">
                        <a:solidFill>
                          <a:srgbClr val="000000"/>
                        </a:solidFill>
                        <a:latin typeface="等线" panose="02010600030101010101" pitchFamily="2" charset="-122"/>
                        <a:ea typeface="等线" panose="02010600030101010101" pitchFamily="2" charset="-122"/>
                      </a:endParaRP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fontAlgn="ctr"/>
                      <a:r>
                        <a:rPr lang="zh-CN" altLang="en-US" sz="1100" b="1" i="0" dirty="0">
                          <a:solidFill>
                            <a:srgbClr val="000000"/>
                          </a:solidFill>
                          <a:latin typeface="等线" panose="02010600030101010101" pitchFamily="2" charset="-122"/>
                          <a:ea typeface="等线" panose="02010600030101010101" pitchFamily="2" charset="-122"/>
                        </a:rPr>
                        <a:t>毕业季</a:t>
                      </a:r>
                    </a:p>
                  </a:txBody>
                  <a:tcPr marL="7937" marR="7937" marT="7937"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60" name="TextBox 3"/>
          <p:cNvSpPr txBox="1"/>
          <p:nvPr/>
        </p:nvSpPr>
        <p:spPr>
          <a:xfrm>
            <a:off x="476251" y="265430"/>
            <a:ext cx="4249420" cy="857250"/>
          </a:xfrm>
          <a:prstGeom prst="rect">
            <a:avLst/>
          </a:prstGeom>
        </p:spPr>
        <p:txBody>
          <a:bodyPr vert="horz" wrap="square" lIns="123825" tIns="123825" rIns="57150" bIns="123825" rtlCol="0" anchor="t" anchorCtr="0">
            <a:noAutofit/>
          </a:bodyPr>
          <a:lstStyle/>
          <a:p>
            <a:pPr>
              <a:lnSpc>
                <a:spcPct val="140000"/>
              </a:lnSpc>
            </a:pP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补水</a:t>
            </a:r>
            <a:endPar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61" name="Text Placeholder 3"/>
          <p:cNvSpPr txBox="1"/>
          <p:nvPr>
            <p:custDataLst>
              <p:tags r:id="rId1"/>
            </p:custDataLst>
          </p:nvPr>
        </p:nvSpPr>
        <p:spPr>
          <a:xfrm>
            <a:off x="990601" y="1494157"/>
            <a:ext cx="2662555" cy="4402455"/>
          </a:xfrm>
          <a:prstGeom prst="rect">
            <a:avLst/>
          </a:prstGeom>
          <a:noFill/>
          <a:ln w="9525">
            <a:noFill/>
          </a:ln>
        </p:spPr>
        <p:txBody>
          <a:bodyPr wrap="square" lIns="0" tIns="0" rIns="0" bIns="0">
            <a:noAutofit/>
          </a:bodyPr>
          <a:lstStyle/>
          <a:p>
            <a:pPr algn="l">
              <a:lnSpc>
                <a:spcPct val="150000"/>
              </a:lnSpc>
              <a:buClrTx/>
              <a:buSzTx/>
              <a:buFontTx/>
            </a:pPr>
            <a:r>
              <a:rPr lang="en-US" altLang="zh-CN" sz="1600" dirty="0" smtClean="0">
                <a:solidFill>
                  <a:schemeClr val="tx1"/>
                </a:solidFill>
                <a:latin typeface="+mn-ea"/>
                <a:cs typeface="+mn-ea"/>
                <a:sym typeface="+mn-lt"/>
              </a:rPr>
              <a:t>    </a:t>
            </a:r>
            <a:r>
              <a:rPr lang="zh-CN" altLang="en-US" sz="1600" dirty="0" smtClean="0">
                <a:solidFill>
                  <a:schemeClr val="tx1"/>
                </a:solidFill>
                <a:latin typeface="+mn-ea"/>
                <a:cs typeface="+mn-ea"/>
                <a:sym typeface="+mn-lt"/>
              </a:rPr>
              <a:t>今年元月份以来雨水充足，</a:t>
            </a:r>
            <a:r>
              <a:rPr lang="zh-CN" altLang="en-US" sz="1600" dirty="0" smtClean="0">
                <a:latin typeface="+mn-ea"/>
                <a:cs typeface="+mn-ea"/>
                <a:sym typeface="+mn-lt"/>
              </a:rPr>
              <a:t>有利于促进苗木、草坪早萌发生长</a:t>
            </a:r>
            <a:r>
              <a:rPr lang="zh-CN" altLang="en-US" sz="1600" dirty="0">
                <a:solidFill>
                  <a:schemeClr val="tx1"/>
                </a:solidFill>
                <a:latin typeface="+mn-ea"/>
                <a:cs typeface="+mn-ea"/>
                <a:sym typeface="+mn-lt"/>
              </a:rPr>
              <a:t>，提前进入绿意盎然的春季。针对春季补植的苗木，在雨水加持的环境里，也及时进行人工补水，保障新栽苗木根系健康生长。</a:t>
            </a:r>
          </a:p>
          <a:p>
            <a:pPr algn="l">
              <a:lnSpc>
                <a:spcPct val="150000"/>
              </a:lnSpc>
              <a:buClrTx/>
              <a:buSzTx/>
              <a:buFontTx/>
            </a:pPr>
            <a:endParaRPr lang="zh-CN" altLang="en-US" sz="1600" dirty="0">
              <a:solidFill>
                <a:schemeClr val="tx1"/>
              </a:solidFill>
              <a:latin typeface="+mn-ea"/>
              <a:cs typeface="+mn-ea"/>
              <a:sym typeface="+mn-lt"/>
            </a:endParaRPr>
          </a:p>
          <a:p>
            <a:pPr algn="l">
              <a:lnSpc>
                <a:spcPct val="150000"/>
              </a:lnSpc>
              <a:buClrTx/>
              <a:buSzTx/>
              <a:buFontTx/>
            </a:pPr>
            <a:endParaRPr lang="zh-CN" altLang="en-US" sz="1600" dirty="0">
              <a:solidFill>
                <a:schemeClr val="tx1"/>
              </a:solidFill>
              <a:latin typeface="+mn-ea"/>
              <a:cs typeface="+mn-ea"/>
              <a:sym typeface="+mn-lt"/>
            </a:endParaRPr>
          </a:p>
          <a:p>
            <a:pPr algn="l">
              <a:lnSpc>
                <a:spcPct val="150000"/>
              </a:lnSpc>
              <a:buClrTx/>
              <a:buSzTx/>
              <a:buFontTx/>
            </a:pPr>
            <a:endParaRPr lang="zh-CN" altLang="zh-CN" sz="1600" dirty="0">
              <a:solidFill>
                <a:schemeClr val="tx1"/>
              </a:solidFill>
              <a:latin typeface="+mn-ea"/>
              <a:cs typeface="+mn-ea"/>
              <a:sym typeface="+mn-lt"/>
            </a:endParaRPr>
          </a:p>
        </p:txBody>
      </p:sp>
      <p:pic>
        <p:nvPicPr>
          <p:cNvPr id="2097161" name="图片 5" descr="fd2b0adae9d1221bfbbe44751d27b68f"/>
          <p:cNvPicPr>
            <a:picLocks noChangeAspect="1"/>
          </p:cNvPicPr>
          <p:nvPr/>
        </p:nvPicPr>
        <p:blipFill>
          <a:blip r:embed="rId4"/>
          <a:stretch>
            <a:fillRect/>
          </a:stretch>
        </p:blipFill>
        <p:spPr>
          <a:xfrm>
            <a:off x="4495800" y="1333500"/>
            <a:ext cx="3240000" cy="2430000"/>
          </a:xfrm>
          <a:prstGeom prst="rect">
            <a:avLst/>
          </a:prstGeom>
        </p:spPr>
      </p:pic>
      <p:pic>
        <p:nvPicPr>
          <p:cNvPr id="2097162" name="图片 7" descr="92c61c0e6f3bfe114859af011756999b"/>
          <p:cNvPicPr>
            <a:picLocks noChangeAspect="1"/>
          </p:cNvPicPr>
          <p:nvPr/>
        </p:nvPicPr>
        <p:blipFill>
          <a:blip r:embed="rId5"/>
          <a:stretch>
            <a:fillRect/>
          </a:stretch>
        </p:blipFill>
        <p:spPr>
          <a:xfrm>
            <a:off x="7848600" y="1333500"/>
            <a:ext cx="3240000" cy="2430000"/>
          </a:xfrm>
          <a:prstGeom prst="rect">
            <a:avLst/>
          </a:prstGeom>
        </p:spPr>
      </p:pic>
      <p:pic>
        <p:nvPicPr>
          <p:cNvPr id="2097163" name="图片 8" descr="5335c175035c955f364af65b121aa8aa"/>
          <p:cNvPicPr>
            <a:picLocks noChangeAspect="1"/>
          </p:cNvPicPr>
          <p:nvPr/>
        </p:nvPicPr>
        <p:blipFill>
          <a:blip r:embed="rId6"/>
          <a:stretch>
            <a:fillRect/>
          </a:stretch>
        </p:blipFill>
        <p:spPr>
          <a:xfrm>
            <a:off x="4495800" y="3886200"/>
            <a:ext cx="3240000" cy="2430000"/>
          </a:xfrm>
          <a:prstGeom prst="rect">
            <a:avLst/>
          </a:prstGeom>
        </p:spPr>
      </p:pic>
      <p:pic>
        <p:nvPicPr>
          <p:cNvPr id="2097164" name="图片 9" descr="ae4ff47ccde8a9004343605db4218150"/>
          <p:cNvPicPr>
            <a:picLocks noChangeAspect="1"/>
          </p:cNvPicPr>
          <p:nvPr/>
        </p:nvPicPr>
        <p:blipFill>
          <a:blip r:embed="rId7"/>
          <a:stretch>
            <a:fillRect/>
          </a:stretch>
        </p:blipFill>
        <p:spPr>
          <a:xfrm>
            <a:off x="7848600" y="3886200"/>
            <a:ext cx="3240000" cy="242915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62" name="TextBox 3"/>
          <p:cNvSpPr txBox="1"/>
          <p:nvPr/>
        </p:nvSpPr>
        <p:spPr>
          <a:xfrm>
            <a:off x="476023" y="265329"/>
            <a:ext cx="11239500" cy="869951"/>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草坪修剪</a:t>
            </a:r>
            <a:endPar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63" name="Text Placeholder 3"/>
          <p:cNvSpPr txBox="1"/>
          <p:nvPr>
            <p:custDataLst>
              <p:tags r:id="rId1"/>
            </p:custDataLst>
          </p:nvPr>
        </p:nvSpPr>
        <p:spPr>
          <a:xfrm>
            <a:off x="1371601" y="1494157"/>
            <a:ext cx="2662555" cy="4402455"/>
          </a:xfrm>
          <a:prstGeom prst="rect">
            <a:avLst/>
          </a:prstGeom>
          <a:noFill/>
          <a:ln w="9525">
            <a:noFill/>
          </a:ln>
        </p:spPr>
        <p:txBody>
          <a:bodyPr wrap="square" lIns="0" tIns="0" rIns="0" bIns="0">
            <a:noAutofit/>
          </a:bodyPr>
          <a:lstStyle/>
          <a:p>
            <a:pPr algn="l">
              <a:lnSpc>
                <a:spcPct val="150000"/>
              </a:lnSpc>
              <a:buClrTx/>
              <a:buSzTx/>
              <a:buFontTx/>
            </a:pPr>
            <a:endParaRPr lang="zh-CN" altLang="zh-CN" sz="1600" dirty="0">
              <a:solidFill>
                <a:schemeClr val="tx1"/>
              </a:solidFill>
              <a:latin typeface="+mn-ea"/>
              <a:cs typeface="+mn-ea"/>
              <a:sym typeface="+mn-lt"/>
            </a:endParaRPr>
          </a:p>
        </p:txBody>
      </p:sp>
      <p:sp>
        <p:nvSpPr>
          <p:cNvPr id="1048664" name="矩形 6"/>
          <p:cNvSpPr/>
          <p:nvPr/>
        </p:nvSpPr>
        <p:spPr>
          <a:xfrm>
            <a:off x="1118235" y="1295400"/>
            <a:ext cx="2463165" cy="4301490"/>
          </a:xfrm>
          <a:prstGeom prst="rect">
            <a:avLst/>
          </a:prstGeom>
        </p:spPr>
        <p:txBody>
          <a:bodyPr wrap="square">
            <a:spAutoFit/>
          </a:bodyPr>
          <a:lstStyle/>
          <a:p>
            <a:pPr>
              <a:lnSpc>
                <a:spcPct val="150000"/>
              </a:lnSpc>
            </a:pPr>
            <a:r>
              <a:rPr lang="en-US" altLang="zh-CN" sz="1600" dirty="0" smtClean="0">
                <a:latin typeface="+mn-ea"/>
                <a:cs typeface="+mn-ea"/>
                <a:sym typeface="+mn-lt"/>
              </a:rPr>
              <a:t>    </a:t>
            </a:r>
            <a:r>
              <a:rPr lang="zh-CN" altLang="en-US" sz="1600" dirty="0" smtClean="0">
                <a:latin typeface="+mn-ea"/>
                <a:cs typeface="+mn-ea"/>
                <a:sym typeface="+mn-lt"/>
              </a:rPr>
              <a:t>不间断对校园</a:t>
            </a:r>
            <a:r>
              <a:rPr lang="zh-CN" altLang="en-US" sz="1600" dirty="0">
                <a:latin typeface="+mn-ea"/>
                <a:cs typeface="+mn-ea"/>
                <a:sym typeface="+mn-lt"/>
              </a:rPr>
              <a:t>内的草坪、林下绿地进行修剪</a:t>
            </a:r>
            <a:r>
              <a:rPr lang="zh-CN" altLang="en-US" sz="1600" dirty="0" smtClean="0">
                <a:latin typeface="+mn-ea"/>
                <a:cs typeface="+mn-ea"/>
                <a:sym typeface="+mn-lt"/>
              </a:rPr>
              <a:t>，修剪后及时清理草屑，使</a:t>
            </a:r>
            <a:r>
              <a:rPr lang="zh-CN" altLang="en-US" sz="1600" dirty="0">
                <a:latin typeface="+mn-ea"/>
                <a:cs typeface="+mn-ea"/>
                <a:sym typeface="+mn-lt"/>
              </a:rPr>
              <a:t>绿地保持良好面貌</a:t>
            </a:r>
            <a:r>
              <a:rPr lang="zh-CN" altLang="en-US" sz="1600" dirty="0" smtClean="0">
                <a:latin typeface="+mn-ea"/>
                <a:cs typeface="+mn-ea"/>
                <a:sym typeface="+mn-lt"/>
              </a:rPr>
              <a:t>。</a:t>
            </a:r>
            <a:endParaRPr lang="en-US" altLang="zh-CN" sz="1600" dirty="0" smtClean="0">
              <a:latin typeface="+mn-ea"/>
              <a:cs typeface="+mn-ea"/>
              <a:sym typeface="+mn-lt"/>
            </a:endParaRPr>
          </a:p>
          <a:p>
            <a:pPr>
              <a:lnSpc>
                <a:spcPct val="150000"/>
              </a:lnSpc>
            </a:pPr>
            <a:endParaRPr lang="en-US" altLang="zh-CN" sz="1600" dirty="0">
              <a:latin typeface="+mn-ea"/>
              <a:cs typeface="+mn-ea"/>
              <a:sym typeface="+mn-lt"/>
            </a:endParaRPr>
          </a:p>
          <a:p>
            <a:pPr>
              <a:lnSpc>
                <a:spcPct val="150000"/>
              </a:lnSpc>
            </a:pPr>
            <a:endParaRPr lang="en-US" altLang="zh-CN" dirty="0" smtClean="0">
              <a:latin typeface="+mn-ea"/>
              <a:cs typeface="+mn-ea"/>
              <a:sym typeface="+mn-lt"/>
            </a:endParaRPr>
          </a:p>
          <a:p>
            <a:pPr>
              <a:lnSpc>
                <a:spcPct val="150000"/>
              </a:lnSpc>
            </a:pPr>
            <a:endParaRPr lang="en-US" altLang="zh-CN" dirty="0">
              <a:latin typeface="+mn-ea"/>
              <a:cs typeface="+mn-ea"/>
              <a:sym typeface="+mn-lt"/>
            </a:endParaRPr>
          </a:p>
          <a:p>
            <a:pPr>
              <a:lnSpc>
                <a:spcPct val="150000"/>
              </a:lnSpc>
            </a:pPr>
            <a:endParaRPr lang="en-US" altLang="zh-CN" dirty="0" smtClean="0">
              <a:latin typeface="+mn-ea"/>
              <a:cs typeface="+mn-ea"/>
              <a:sym typeface="+mn-lt"/>
            </a:endParaRPr>
          </a:p>
          <a:p>
            <a:pPr>
              <a:lnSpc>
                <a:spcPct val="150000"/>
              </a:lnSpc>
            </a:pPr>
            <a:endParaRPr lang="en-US" altLang="zh-CN" dirty="0">
              <a:latin typeface="+mn-ea"/>
              <a:cs typeface="+mn-ea"/>
              <a:sym typeface="+mn-lt"/>
            </a:endParaRPr>
          </a:p>
          <a:p>
            <a:pPr>
              <a:lnSpc>
                <a:spcPct val="150000"/>
              </a:lnSpc>
            </a:pPr>
            <a:endParaRPr lang="en-US" altLang="zh-CN" dirty="0" smtClean="0">
              <a:latin typeface="+mn-ea"/>
              <a:cs typeface="+mn-ea"/>
              <a:sym typeface="+mn-lt"/>
            </a:endParaRPr>
          </a:p>
          <a:p>
            <a:pPr>
              <a:lnSpc>
                <a:spcPct val="150000"/>
              </a:lnSpc>
            </a:pPr>
            <a:endParaRPr lang="zh-CN" altLang="en-US" dirty="0">
              <a:latin typeface="+mn-ea"/>
              <a:cs typeface="+mn-ea"/>
              <a:sym typeface="+mn-lt"/>
            </a:endParaRPr>
          </a:p>
        </p:txBody>
      </p:sp>
      <p:pic>
        <p:nvPicPr>
          <p:cNvPr id="2097165" name="图片 8" descr="ef43233e9425c7ab2d81f843278e5620"/>
          <p:cNvPicPr>
            <a:picLocks noChangeAspect="1"/>
          </p:cNvPicPr>
          <p:nvPr/>
        </p:nvPicPr>
        <p:blipFill>
          <a:blip r:embed="rId4"/>
          <a:stretch>
            <a:fillRect/>
          </a:stretch>
        </p:blipFill>
        <p:spPr>
          <a:xfrm>
            <a:off x="4572000" y="3810000"/>
            <a:ext cx="3240000" cy="2430000"/>
          </a:xfrm>
          <a:prstGeom prst="rect">
            <a:avLst/>
          </a:prstGeom>
        </p:spPr>
      </p:pic>
      <p:pic>
        <p:nvPicPr>
          <p:cNvPr id="2097166" name="图片 9" descr="f0998a7c5b69ebbc8c59215d8f25d473"/>
          <p:cNvPicPr>
            <a:picLocks noChangeAspect="1"/>
          </p:cNvPicPr>
          <p:nvPr/>
        </p:nvPicPr>
        <p:blipFill>
          <a:blip r:embed="rId5"/>
          <a:stretch>
            <a:fillRect/>
          </a:stretch>
        </p:blipFill>
        <p:spPr>
          <a:xfrm>
            <a:off x="7885430" y="1295400"/>
            <a:ext cx="3240000" cy="2430000"/>
          </a:xfrm>
          <a:prstGeom prst="rect">
            <a:avLst/>
          </a:prstGeom>
        </p:spPr>
      </p:pic>
      <p:pic>
        <p:nvPicPr>
          <p:cNvPr id="2097167" name="图片 10" descr="50aae6cd7ccd079e9a68709033804089"/>
          <p:cNvPicPr>
            <a:picLocks noChangeAspect="1"/>
          </p:cNvPicPr>
          <p:nvPr/>
        </p:nvPicPr>
        <p:blipFill>
          <a:blip r:embed="rId6"/>
          <a:stretch>
            <a:fillRect/>
          </a:stretch>
        </p:blipFill>
        <p:spPr>
          <a:xfrm>
            <a:off x="7885430" y="3810000"/>
            <a:ext cx="3240000" cy="2430000"/>
          </a:xfrm>
          <a:prstGeom prst="rect">
            <a:avLst/>
          </a:prstGeom>
        </p:spPr>
      </p:pic>
      <p:pic>
        <p:nvPicPr>
          <p:cNvPr id="2097168" name="图片 11" descr="75a9ae688586b337e7e7902a6f7a9137"/>
          <p:cNvPicPr>
            <a:picLocks noChangeAspect="1"/>
          </p:cNvPicPr>
          <p:nvPr/>
        </p:nvPicPr>
        <p:blipFill>
          <a:blip r:embed="rId7"/>
          <a:stretch>
            <a:fillRect/>
          </a:stretch>
        </p:blipFill>
        <p:spPr>
          <a:xfrm>
            <a:off x="4572000" y="1295400"/>
            <a:ext cx="3240000" cy="2430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65" name="TextBox 3"/>
          <p:cNvSpPr txBox="1"/>
          <p:nvPr/>
        </p:nvSpPr>
        <p:spPr>
          <a:xfrm>
            <a:off x="476023" y="265329"/>
            <a:ext cx="11239500" cy="869951"/>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病虫害防治工作</a:t>
            </a:r>
            <a:endPar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66" name="Text Placeholder 3"/>
          <p:cNvSpPr txBox="1"/>
          <p:nvPr>
            <p:custDataLst>
              <p:tags r:id="rId1"/>
            </p:custDataLst>
          </p:nvPr>
        </p:nvSpPr>
        <p:spPr>
          <a:xfrm>
            <a:off x="1143001" y="1341755"/>
            <a:ext cx="2662555" cy="4402455"/>
          </a:xfrm>
          <a:prstGeom prst="rect">
            <a:avLst/>
          </a:prstGeom>
          <a:noFill/>
          <a:ln w="9525">
            <a:noFill/>
          </a:ln>
        </p:spPr>
        <p:txBody>
          <a:bodyPr wrap="square" lIns="0" tIns="0" rIns="0" bIns="0">
            <a:noAutofit/>
          </a:bodyPr>
          <a:lstStyle/>
          <a:p>
            <a:pPr algn="l">
              <a:lnSpc>
                <a:spcPct val="150000"/>
              </a:lnSpc>
              <a:buClrTx/>
              <a:buSzTx/>
              <a:buFontTx/>
            </a:pPr>
            <a:r>
              <a:rPr lang="zh-CN" altLang="en-US" sz="1600" dirty="0" smtClean="0">
                <a:solidFill>
                  <a:schemeClr val="tx1"/>
                </a:solidFill>
                <a:latin typeface="+mn-ea"/>
                <a:cs typeface="+mn-ea"/>
                <a:sym typeface="+mn-lt"/>
              </a:rPr>
              <a:t>   针对校园绿化养护特点，病虫害防治核心策略以“预防为主，综合治理”，采取药物喷洒，根部灌药，人工干预等有效措施。</a:t>
            </a:r>
            <a:r>
              <a:rPr lang="zh-CN" altLang="zh-CN" sz="1600" dirty="0">
                <a:latin typeface="+mn-ea"/>
                <a:cs typeface="+mn-ea"/>
                <a:sym typeface="+mn-lt"/>
              </a:rPr>
              <a:t>今年蚜虫危害较大，经过多次持续治理得以控制。</a:t>
            </a:r>
            <a:endParaRPr lang="zh-CN" altLang="zh-CN" sz="1600" dirty="0">
              <a:solidFill>
                <a:schemeClr val="tx1"/>
              </a:solidFill>
              <a:latin typeface="+mn-ea"/>
              <a:cs typeface="+mn-ea"/>
              <a:sym typeface="+mn-lt"/>
            </a:endParaRPr>
          </a:p>
          <a:p>
            <a:pPr algn="l">
              <a:lnSpc>
                <a:spcPct val="150000"/>
              </a:lnSpc>
              <a:buClrTx/>
              <a:buSzTx/>
              <a:buFontTx/>
            </a:pPr>
            <a:r>
              <a:rPr lang="zh-CN" altLang="en-US" sz="1600" dirty="0" smtClean="0">
                <a:solidFill>
                  <a:schemeClr val="tx1"/>
                </a:solidFill>
                <a:latin typeface="+mn-ea"/>
                <a:cs typeface="+mn-ea"/>
                <a:sym typeface="+mn-lt"/>
              </a:rPr>
              <a:t>同时加强日常巡查，监测预警，减少病虫害的发生和治理。</a:t>
            </a:r>
          </a:p>
          <a:p>
            <a:pPr algn="l">
              <a:lnSpc>
                <a:spcPct val="150000"/>
              </a:lnSpc>
              <a:buClrTx/>
              <a:buSzTx/>
              <a:buFontTx/>
            </a:pPr>
            <a:r>
              <a:rPr lang="en-US" altLang="zh-CN" sz="1600" dirty="0">
                <a:solidFill>
                  <a:schemeClr val="tx1"/>
                </a:solidFill>
                <a:latin typeface="+mn-ea"/>
                <a:cs typeface="+mn-ea"/>
                <a:sym typeface="+mn-lt"/>
              </a:rPr>
              <a:t>  </a:t>
            </a:r>
            <a:endParaRPr lang="zh-CN" altLang="zh-CN" sz="1600" dirty="0">
              <a:solidFill>
                <a:schemeClr val="tx1"/>
              </a:solidFill>
              <a:latin typeface="+mn-ea"/>
              <a:cs typeface="+mn-ea"/>
              <a:sym typeface="+mn-lt"/>
            </a:endParaRPr>
          </a:p>
        </p:txBody>
      </p:sp>
      <p:pic>
        <p:nvPicPr>
          <p:cNvPr id="2097169" name="图片 6" descr="c3a8debdbc3e42ea8277714faa47689d"/>
          <p:cNvPicPr>
            <a:picLocks noChangeAspect="1"/>
          </p:cNvPicPr>
          <p:nvPr/>
        </p:nvPicPr>
        <p:blipFill>
          <a:blip r:embed="rId4"/>
          <a:stretch>
            <a:fillRect/>
          </a:stretch>
        </p:blipFill>
        <p:spPr>
          <a:xfrm>
            <a:off x="4648200" y="3733800"/>
            <a:ext cx="3240000" cy="2430000"/>
          </a:xfrm>
          <a:prstGeom prst="rect">
            <a:avLst/>
          </a:prstGeom>
        </p:spPr>
      </p:pic>
      <p:pic>
        <p:nvPicPr>
          <p:cNvPr id="2097170" name="图片 8" descr="8365ba962e1a025ccade8273fc59dfc2"/>
          <p:cNvPicPr>
            <a:picLocks noChangeAspect="1"/>
          </p:cNvPicPr>
          <p:nvPr/>
        </p:nvPicPr>
        <p:blipFill>
          <a:blip r:embed="rId5"/>
          <a:stretch>
            <a:fillRect/>
          </a:stretch>
        </p:blipFill>
        <p:spPr>
          <a:xfrm>
            <a:off x="4648200" y="1161415"/>
            <a:ext cx="3240000" cy="2430000"/>
          </a:xfrm>
          <a:prstGeom prst="rect">
            <a:avLst/>
          </a:prstGeom>
        </p:spPr>
      </p:pic>
      <p:pic>
        <p:nvPicPr>
          <p:cNvPr id="2097171" name="图片 10" descr="5139184fcb1a45c2a031418e965f3976"/>
          <p:cNvPicPr>
            <a:picLocks noChangeAspect="1"/>
          </p:cNvPicPr>
          <p:nvPr/>
        </p:nvPicPr>
        <p:blipFill>
          <a:blip r:embed="rId6"/>
          <a:stretch>
            <a:fillRect/>
          </a:stretch>
        </p:blipFill>
        <p:spPr>
          <a:xfrm>
            <a:off x="8001000" y="1172210"/>
            <a:ext cx="3240000" cy="2430000"/>
          </a:xfrm>
          <a:prstGeom prst="rect">
            <a:avLst/>
          </a:prstGeom>
        </p:spPr>
      </p:pic>
      <p:pic>
        <p:nvPicPr>
          <p:cNvPr id="2097172" name="图片 12" descr="5a1a3ebf5dcf5965549d29814a4064f4"/>
          <p:cNvPicPr>
            <a:picLocks noChangeAspect="1"/>
          </p:cNvPicPr>
          <p:nvPr/>
        </p:nvPicPr>
        <p:blipFill>
          <a:blip r:embed="rId7"/>
          <a:stretch>
            <a:fillRect/>
          </a:stretch>
        </p:blipFill>
        <p:spPr>
          <a:xfrm>
            <a:off x="8001000" y="3733800"/>
            <a:ext cx="3240000" cy="2430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2097152" name="Picture 2"/>
          <p:cNvPicPr>
            <a:picLocks noChangeAspect="1"/>
          </p:cNvPicPr>
          <p:nvPr/>
        </p:nvPicPr>
        <p:blipFill>
          <a:blip r:embed="rId3"/>
          <a:srcRect/>
          <a:stretch>
            <a:fillRect/>
          </a:stretch>
        </p:blipFill>
        <p:spPr>
          <a:xfrm>
            <a:off x="0" y="0"/>
            <a:ext cx="12192000" cy="6858000"/>
          </a:xfrm>
          <a:prstGeom prst="rect">
            <a:avLst/>
          </a:prstGeom>
        </p:spPr>
      </p:pic>
      <p:sp>
        <p:nvSpPr>
          <p:cNvPr id="1048592" name="TextBox 3"/>
          <p:cNvSpPr txBox="1"/>
          <p:nvPr/>
        </p:nvSpPr>
        <p:spPr>
          <a:xfrm>
            <a:off x="7095419" y="311915"/>
            <a:ext cx="3679715" cy="977265"/>
          </a:xfrm>
          <a:prstGeom prst="rect">
            <a:avLst/>
          </a:prstGeom>
        </p:spPr>
        <p:txBody>
          <a:bodyPr vert="horz" wrap="square" lIns="91440" tIns="45720" rIns="91440" bIns="45720" rtlCol="0" anchor="ctr" anchorCtr="0">
            <a:normAutofit/>
          </a:bodyPr>
          <a:lstStyle/>
          <a:p>
            <a:pPr algn="r">
              <a:lnSpc>
                <a:spcPct val="100000"/>
              </a:lnSpc>
              <a:spcBef>
                <a:spcPts val="375"/>
              </a:spcBef>
            </a:pPr>
            <a:r>
              <a:rPr lang="en-US" sz="5400" b="1">
                <a:solidFill>
                  <a:srgbClr val="1F6E21">
                    <a:alpha val="100000"/>
                  </a:srgbClr>
                </a:solidFill>
                <a:latin typeface="微软雅黑" panose="020B0503020204020204" charset="-122"/>
                <a:ea typeface="微软雅黑" panose="020B0503020204020204" charset="-122"/>
                <a:cs typeface="微软雅黑" panose="020B0503020204020204" charset="-122"/>
              </a:rPr>
              <a:t>目  录</a:t>
            </a:r>
          </a:p>
        </p:txBody>
      </p:sp>
      <p:sp>
        <p:nvSpPr>
          <p:cNvPr id="1048593" name="TextBox 4"/>
          <p:cNvSpPr txBox="1"/>
          <p:nvPr/>
        </p:nvSpPr>
        <p:spPr>
          <a:xfrm>
            <a:off x="7684509" y="1080538"/>
            <a:ext cx="4070351" cy="766889"/>
          </a:xfrm>
          <a:prstGeom prst="rect">
            <a:avLst/>
          </a:prstGeom>
        </p:spPr>
        <p:txBody>
          <a:bodyPr vert="horz" wrap="square" lIns="114300" tIns="57150" rIns="114300" bIns="57150" rtlCol="0" anchor="ctr" anchorCtr="0">
            <a:normAutofit/>
          </a:bodyPr>
          <a:lstStyle/>
          <a:p>
            <a:pPr algn="ctr">
              <a:lnSpc>
                <a:spcPct val="120000"/>
              </a:lnSpc>
            </a:pPr>
            <a:r>
              <a:rPr lang="en-US" sz="1800">
                <a:solidFill>
                  <a:srgbClr val="1F6E21">
                    <a:alpha val="100000"/>
                  </a:srgbClr>
                </a:solidFill>
                <a:latin typeface="微软雅黑" panose="020B0503020204020204" charset="-122"/>
                <a:ea typeface="微软雅黑" panose="020B0503020204020204" charset="-122"/>
                <a:cs typeface="微软雅黑" panose="020B0503020204020204" charset="-122"/>
              </a:rPr>
              <a:t>CATALOGUE</a:t>
            </a:r>
          </a:p>
        </p:txBody>
      </p:sp>
      <p:sp>
        <p:nvSpPr>
          <p:cNvPr id="1048594" name="TextBox 5"/>
          <p:cNvSpPr txBox="1"/>
          <p:nvPr/>
        </p:nvSpPr>
        <p:spPr>
          <a:xfrm>
            <a:off x="950873" y="868323"/>
            <a:ext cx="6733635" cy="5766433"/>
          </a:xfrm>
          <a:prstGeom prst="rect">
            <a:avLst/>
          </a:prstGeom>
        </p:spPr>
        <p:txBody>
          <a:bodyPr vert="horz" wrap="square" lIns="91440" tIns="45720" rIns="91440" bIns="45720" rtlCol="0" anchor="ctr" anchorCtr="0">
            <a:noAutofit/>
          </a:bodyPr>
          <a:lstStyle/>
          <a:p>
            <a:pPr marL="228600" lvl="1" indent="-228600" algn="l">
              <a:lnSpc>
                <a:spcPct val="150000"/>
              </a:lnSpc>
              <a:spcBef>
                <a:spcPts val="375"/>
              </a:spcBef>
              <a:buFont typeface="Arial" panose="020B0604020202020204"/>
              <a:buChar char="•"/>
            </a:pPr>
            <a:r>
              <a:rPr lang="en-US" sz="2400" dirty="0" err="1">
                <a:solidFill>
                  <a:srgbClr val="232323">
                    <a:alpha val="100000"/>
                  </a:srgbClr>
                </a:solidFill>
                <a:latin typeface="微软雅黑" panose="020B0503020204020204" charset="-122"/>
                <a:ea typeface="微软雅黑" panose="020B0503020204020204" charset="-122"/>
                <a:cs typeface="微软雅黑" panose="020B0503020204020204" charset="-122"/>
              </a:rPr>
              <a:t>绿化养护工作</a:t>
            </a:r>
            <a:r>
              <a:rPr lang="zh-CN" altLang="en-US" sz="2400" dirty="0">
                <a:solidFill>
                  <a:srgbClr val="232323">
                    <a:alpha val="100000"/>
                  </a:srgbClr>
                </a:solidFill>
                <a:latin typeface="微软雅黑" panose="020B0503020204020204" charset="-122"/>
                <a:ea typeface="微软雅黑" panose="020B0503020204020204" charset="-122"/>
                <a:cs typeface="微软雅黑" panose="020B0503020204020204" charset="-122"/>
              </a:rPr>
              <a:t>概述</a:t>
            </a:r>
            <a:endParaRPr lang="en-US" sz="2400" dirty="0">
              <a:solidFill>
                <a:srgbClr val="232323">
                  <a:alpha val="100000"/>
                </a:srgbClr>
              </a:solidFill>
              <a:latin typeface="微软雅黑" panose="020B0503020204020204" charset="-122"/>
              <a:ea typeface="微软雅黑" panose="020B0503020204020204" charset="-122"/>
              <a:cs typeface="微软雅黑" panose="020B0503020204020204" charset="-122"/>
            </a:endParaRPr>
          </a:p>
          <a:p>
            <a:pPr marL="228600" lvl="1" indent="-228600" algn="l">
              <a:lnSpc>
                <a:spcPct val="150000"/>
              </a:lnSpc>
              <a:spcBef>
                <a:spcPts val="375"/>
              </a:spcBef>
              <a:buFont typeface="Arial" panose="020B0604020202020204"/>
              <a:buChar char="•"/>
            </a:pPr>
            <a:r>
              <a:rPr lang="en-US" sz="2400" dirty="0" err="1">
                <a:solidFill>
                  <a:srgbClr val="232323">
                    <a:alpha val="100000"/>
                  </a:srgbClr>
                </a:solidFill>
                <a:latin typeface="微软雅黑" panose="020B0503020204020204" charset="-122"/>
                <a:ea typeface="微软雅黑" panose="020B0503020204020204" charset="-122"/>
                <a:cs typeface="微软雅黑" panose="020B0503020204020204" charset="-122"/>
              </a:rPr>
              <a:t>绿化养护工作实施情况</a:t>
            </a:r>
            <a:endParaRPr lang="en-US" sz="2400" dirty="0">
              <a:solidFill>
                <a:srgbClr val="232323">
                  <a:alpha val="100000"/>
                </a:srgbClr>
              </a:solidFill>
              <a:latin typeface="微软雅黑" panose="020B0503020204020204" charset="-122"/>
              <a:ea typeface="微软雅黑" panose="020B0503020204020204" charset="-122"/>
              <a:cs typeface="微软雅黑" panose="020B0503020204020204" charset="-122"/>
            </a:endParaRPr>
          </a:p>
          <a:p>
            <a:pPr marL="228600" lvl="1" indent="-228600" algn="l">
              <a:lnSpc>
                <a:spcPct val="150000"/>
              </a:lnSpc>
              <a:spcBef>
                <a:spcPts val="375"/>
              </a:spcBef>
              <a:buFont typeface="Arial" panose="020B0604020202020204"/>
              <a:buChar char="•"/>
            </a:pPr>
            <a:r>
              <a:rPr lang="zh-CN" altLang="en-US" sz="2400" dirty="0">
                <a:solidFill>
                  <a:srgbClr val="232323">
                    <a:alpha val="100000"/>
                  </a:srgbClr>
                </a:solidFill>
                <a:latin typeface="微软雅黑" panose="020B0503020204020204" charset="-122"/>
                <a:ea typeface="微软雅黑" panose="020B0503020204020204" charset="-122"/>
                <a:cs typeface="微软雅黑" panose="020B0503020204020204" charset="-122"/>
              </a:rPr>
              <a:t>工作中存在的问题及解决方案</a:t>
            </a:r>
          </a:p>
          <a:p>
            <a:pPr marL="228600" lvl="1" indent="-228600" algn="l">
              <a:lnSpc>
                <a:spcPct val="150000"/>
              </a:lnSpc>
              <a:spcBef>
                <a:spcPts val="375"/>
              </a:spcBef>
              <a:buFont typeface="Arial" panose="020B0604020202020204"/>
              <a:buChar char="•"/>
            </a:pPr>
            <a:r>
              <a:rPr lang="en-US" sz="2400" dirty="0" err="1" smtClean="0">
                <a:solidFill>
                  <a:srgbClr val="232323">
                    <a:alpha val="100000"/>
                  </a:srgbClr>
                </a:solidFill>
                <a:latin typeface="微软雅黑" panose="020B0503020204020204" charset="-122"/>
                <a:ea typeface="微软雅黑" panose="020B0503020204020204" charset="-122"/>
                <a:cs typeface="微软雅黑" panose="020B0503020204020204" charset="-122"/>
              </a:rPr>
              <a:t>绿化品质提升与改进</a:t>
            </a:r>
            <a:endParaRPr lang="en-US" sz="2400" dirty="0">
              <a:solidFill>
                <a:srgbClr val="232323">
                  <a:alpha val="100000"/>
                </a:srgbClr>
              </a:solidFill>
              <a:latin typeface="微软雅黑" panose="020B0503020204020204" charset="-122"/>
              <a:ea typeface="微软雅黑" panose="020B0503020204020204" charset="-122"/>
              <a:cs typeface="微软雅黑" panose="020B0503020204020204" charset="-122"/>
            </a:endParaRPr>
          </a:p>
          <a:p>
            <a:pPr marL="228600" lvl="1" indent="-228600" algn="l">
              <a:lnSpc>
                <a:spcPct val="150000"/>
              </a:lnSpc>
              <a:spcBef>
                <a:spcPts val="375"/>
              </a:spcBef>
              <a:buFont typeface="Arial" panose="020B0604020202020204"/>
              <a:buChar char="•"/>
            </a:pPr>
            <a:r>
              <a:rPr lang="zh-CN" altLang="en-US" sz="2400" dirty="0">
                <a:solidFill>
                  <a:srgbClr val="232323">
                    <a:alpha val="100000"/>
                  </a:srgbClr>
                </a:solidFill>
                <a:latin typeface="微软雅黑" panose="020B0503020204020204" charset="-122"/>
                <a:ea typeface="微软雅黑" panose="020B0503020204020204" charset="-122"/>
                <a:cs typeface="微软雅黑" panose="020B0503020204020204" charset="-122"/>
              </a:rPr>
              <a:t>下一阶段工作计划</a:t>
            </a:r>
          </a:p>
          <a:p>
            <a:pPr marL="228600" lvl="1" indent="-228600" algn="l">
              <a:lnSpc>
                <a:spcPct val="150000"/>
              </a:lnSpc>
              <a:spcBef>
                <a:spcPts val="375"/>
              </a:spcBef>
              <a:buFont typeface="Arial" panose="020B0604020202020204"/>
              <a:buChar char="•"/>
            </a:pPr>
            <a:r>
              <a:rPr lang="en-US" sz="2400" dirty="0" err="1">
                <a:solidFill>
                  <a:srgbClr val="232323">
                    <a:alpha val="100000"/>
                  </a:srgbClr>
                </a:solidFill>
                <a:latin typeface="微软雅黑" panose="020B0503020204020204" charset="-122"/>
                <a:ea typeface="微软雅黑" panose="020B0503020204020204" charset="-122"/>
                <a:cs typeface="微软雅黑" panose="020B0503020204020204" charset="-122"/>
              </a:rPr>
              <a:t>总结与展望</a:t>
            </a:r>
            <a:endParaRPr lang="en-US" sz="2400" dirty="0">
              <a:solidFill>
                <a:srgbClr val="232323">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67" name="TextBox 3"/>
          <p:cNvSpPr txBox="1"/>
          <p:nvPr/>
        </p:nvSpPr>
        <p:spPr>
          <a:xfrm>
            <a:off x="476023" y="265329"/>
            <a:ext cx="11239500" cy="869951"/>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施肥工作</a:t>
            </a:r>
            <a:endPar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68" name="Text Placeholder 3"/>
          <p:cNvSpPr txBox="1"/>
          <p:nvPr>
            <p:custDataLst>
              <p:tags r:id="rId1"/>
            </p:custDataLst>
          </p:nvPr>
        </p:nvSpPr>
        <p:spPr>
          <a:xfrm>
            <a:off x="1143001" y="1341755"/>
            <a:ext cx="2662555" cy="4402455"/>
          </a:xfrm>
          <a:prstGeom prst="rect">
            <a:avLst/>
          </a:prstGeom>
          <a:noFill/>
          <a:ln w="9525">
            <a:noFill/>
          </a:ln>
        </p:spPr>
        <p:txBody>
          <a:bodyPr wrap="square" lIns="0" tIns="0" rIns="0" bIns="0">
            <a:noAutofit/>
          </a:bodyPr>
          <a:lstStyle/>
          <a:p>
            <a:pPr algn="l">
              <a:lnSpc>
                <a:spcPct val="150000"/>
              </a:lnSpc>
              <a:buClrTx/>
              <a:buSzTx/>
              <a:buFontTx/>
            </a:pPr>
            <a:r>
              <a:rPr lang="zh-CN" altLang="en-US" sz="1600" dirty="0" smtClean="0">
                <a:latin typeface="+mn-ea"/>
                <a:cs typeface="+mn-ea"/>
                <a:sym typeface="+mn-lt"/>
              </a:rPr>
              <a:t>   根据植物生长情况及季节性的特点，利用雨天施肥，并交替进行叶面喷肥，及时补充植株生长所需要的养分，以达到较好的观赏效果。</a:t>
            </a:r>
            <a:endParaRPr lang="zh-CN" altLang="zh-CN" sz="1600" dirty="0">
              <a:solidFill>
                <a:schemeClr val="tx1"/>
              </a:solidFill>
              <a:latin typeface="+mn-ea"/>
              <a:cs typeface="+mn-ea"/>
              <a:sym typeface="+mn-lt"/>
            </a:endParaRPr>
          </a:p>
        </p:txBody>
      </p:sp>
      <p:pic>
        <p:nvPicPr>
          <p:cNvPr id="2097173" name="图片 3" descr="09e243166d42e03b0143a577daab0475"/>
          <p:cNvPicPr>
            <a:picLocks noChangeAspect="1"/>
          </p:cNvPicPr>
          <p:nvPr/>
        </p:nvPicPr>
        <p:blipFill>
          <a:blip r:embed="rId4"/>
          <a:stretch>
            <a:fillRect/>
          </a:stretch>
        </p:blipFill>
        <p:spPr>
          <a:xfrm>
            <a:off x="7848600" y="1161415"/>
            <a:ext cx="3240000" cy="2430000"/>
          </a:xfrm>
          <a:prstGeom prst="rect">
            <a:avLst/>
          </a:prstGeom>
        </p:spPr>
      </p:pic>
      <p:pic>
        <p:nvPicPr>
          <p:cNvPr id="2097174" name="图片 4" descr="c99afe924af165f07af3c8b603b32908"/>
          <p:cNvPicPr>
            <a:picLocks noChangeAspect="1"/>
          </p:cNvPicPr>
          <p:nvPr/>
        </p:nvPicPr>
        <p:blipFill>
          <a:blip r:embed="rId5"/>
          <a:stretch>
            <a:fillRect/>
          </a:stretch>
        </p:blipFill>
        <p:spPr>
          <a:xfrm>
            <a:off x="4495800" y="1161415"/>
            <a:ext cx="3240000" cy="2430000"/>
          </a:xfrm>
          <a:prstGeom prst="rect">
            <a:avLst/>
          </a:prstGeom>
        </p:spPr>
      </p:pic>
      <p:pic>
        <p:nvPicPr>
          <p:cNvPr id="2097175" name="图片 6" descr="380bf9f4c08016480b800278bb74edf4"/>
          <p:cNvPicPr>
            <a:picLocks noChangeAspect="1"/>
          </p:cNvPicPr>
          <p:nvPr/>
        </p:nvPicPr>
        <p:blipFill>
          <a:blip r:embed="rId6"/>
          <a:stretch>
            <a:fillRect/>
          </a:stretch>
        </p:blipFill>
        <p:spPr>
          <a:xfrm>
            <a:off x="7848600" y="3709670"/>
            <a:ext cx="3240000" cy="2430000"/>
          </a:xfrm>
          <a:prstGeom prst="rect">
            <a:avLst/>
          </a:prstGeom>
        </p:spPr>
      </p:pic>
      <p:pic>
        <p:nvPicPr>
          <p:cNvPr id="2097176" name="图片 10" descr="7c8c4ac44dfc475e1aa3ed661160291f"/>
          <p:cNvPicPr>
            <a:picLocks noChangeAspect="1"/>
          </p:cNvPicPr>
          <p:nvPr/>
        </p:nvPicPr>
        <p:blipFill>
          <a:blip r:embed="rId7"/>
          <a:stretch>
            <a:fillRect/>
          </a:stretch>
        </p:blipFill>
        <p:spPr>
          <a:xfrm>
            <a:off x="4495800" y="3709670"/>
            <a:ext cx="3240000" cy="2429156"/>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69" name="TextBox 3"/>
          <p:cNvSpPr txBox="1"/>
          <p:nvPr/>
        </p:nvSpPr>
        <p:spPr>
          <a:xfrm>
            <a:off x="476023" y="265330"/>
            <a:ext cx="11239500" cy="893445"/>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苗木</a:t>
            </a: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整修</a:t>
            </a:r>
          </a:p>
        </p:txBody>
      </p:sp>
      <p:sp>
        <p:nvSpPr>
          <p:cNvPr id="1048670" name="Text Placeholder 3"/>
          <p:cNvSpPr txBox="1"/>
          <p:nvPr>
            <p:custDataLst>
              <p:tags r:id="rId1"/>
            </p:custDataLst>
          </p:nvPr>
        </p:nvSpPr>
        <p:spPr>
          <a:xfrm>
            <a:off x="1066801" y="1341755"/>
            <a:ext cx="2662555" cy="4402455"/>
          </a:xfrm>
          <a:prstGeom prst="rect">
            <a:avLst/>
          </a:prstGeom>
          <a:noFill/>
          <a:ln w="9525">
            <a:noFill/>
          </a:ln>
        </p:spPr>
        <p:txBody>
          <a:bodyPr wrap="square" lIns="0" tIns="0" rIns="0" bIns="0">
            <a:noAutofit/>
          </a:bodyPr>
          <a:lstStyle/>
          <a:p>
            <a:pPr>
              <a:lnSpc>
                <a:spcPct val="150000"/>
              </a:lnSpc>
            </a:pPr>
            <a:r>
              <a:rPr lang="zh-CN" altLang="en-US" sz="1600" dirty="0" smtClean="0">
                <a:latin typeface="+mn-ea"/>
                <a:cs typeface="+mn-ea"/>
                <a:sym typeface="+mn-lt"/>
              </a:rPr>
              <a:t>    定期</a:t>
            </a:r>
            <a:r>
              <a:rPr lang="zh-CN" altLang="en-US" sz="1600" dirty="0">
                <a:latin typeface="+mn-ea"/>
                <a:cs typeface="+mn-ea"/>
                <a:sym typeface="+mn-lt"/>
              </a:rPr>
              <a:t>将灌木修剪成组合式、多层式、球形式、半球式等造型，有趣美观，且能增加绿篱的通透及减少病虫害的</a:t>
            </a:r>
            <a:r>
              <a:rPr lang="zh-CN" altLang="en-US" sz="1600" dirty="0" smtClean="0">
                <a:latin typeface="+mn-ea"/>
                <a:cs typeface="+mn-ea"/>
                <a:sym typeface="+mn-lt"/>
              </a:rPr>
              <a:t>滋生，保持不干扰交通视线。</a:t>
            </a:r>
            <a:endParaRPr lang="zh-CN" altLang="en-US" sz="1600" dirty="0">
              <a:latin typeface="+mn-ea"/>
              <a:cs typeface="+mn-ea"/>
              <a:sym typeface="+mn-lt"/>
            </a:endParaRPr>
          </a:p>
        </p:txBody>
      </p:sp>
      <p:pic>
        <p:nvPicPr>
          <p:cNvPr id="2097177" name="图片 1" descr="f66a941ef55a452b231193f8a6c54a1a"/>
          <p:cNvPicPr>
            <a:picLocks noChangeAspect="1"/>
          </p:cNvPicPr>
          <p:nvPr/>
        </p:nvPicPr>
        <p:blipFill>
          <a:blip r:embed="rId4"/>
          <a:stretch>
            <a:fillRect/>
          </a:stretch>
        </p:blipFill>
        <p:spPr>
          <a:xfrm>
            <a:off x="7812405" y="1219200"/>
            <a:ext cx="3240000" cy="2430000"/>
          </a:xfrm>
          <a:prstGeom prst="rect">
            <a:avLst/>
          </a:prstGeom>
        </p:spPr>
      </p:pic>
      <p:pic>
        <p:nvPicPr>
          <p:cNvPr id="2097178" name="图片 7" descr="19962a73382d4cfabbca1a9f202ee782"/>
          <p:cNvPicPr>
            <a:picLocks noChangeAspect="1"/>
          </p:cNvPicPr>
          <p:nvPr/>
        </p:nvPicPr>
        <p:blipFill>
          <a:blip r:embed="rId5"/>
          <a:stretch>
            <a:fillRect/>
          </a:stretch>
        </p:blipFill>
        <p:spPr>
          <a:xfrm>
            <a:off x="4476115" y="1214120"/>
            <a:ext cx="3240000" cy="2430000"/>
          </a:xfrm>
          <a:prstGeom prst="rect">
            <a:avLst/>
          </a:prstGeom>
        </p:spPr>
      </p:pic>
      <p:pic>
        <p:nvPicPr>
          <p:cNvPr id="2097179" name="图片 9" descr="68c78627fa7356a8cf74c88c5b479dab"/>
          <p:cNvPicPr>
            <a:picLocks noChangeAspect="1"/>
          </p:cNvPicPr>
          <p:nvPr/>
        </p:nvPicPr>
        <p:blipFill>
          <a:blip r:embed="rId6"/>
          <a:stretch>
            <a:fillRect/>
          </a:stretch>
        </p:blipFill>
        <p:spPr>
          <a:xfrm>
            <a:off x="4476115" y="3733800"/>
            <a:ext cx="3240000" cy="2430000"/>
          </a:xfrm>
          <a:prstGeom prst="rect">
            <a:avLst/>
          </a:prstGeom>
        </p:spPr>
      </p:pic>
      <p:pic>
        <p:nvPicPr>
          <p:cNvPr id="2097180" name="图片 12" descr="4bcc2be46c861ff336d9a4a15bb37b11"/>
          <p:cNvPicPr>
            <a:picLocks noChangeAspect="1"/>
          </p:cNvPicPr>
          <p:nvPr/>
        </p:nvPicPr>
        <p:blipFill>
          <a:blip r:embed="rId7"/>
          <a:stretch>
            <a:fillRect/>
          </a:stretch>
        </p:blipFill>
        <p:spPr>
          <a:xfrm>
            <a:off x="7812405" y="3731895"/>
            <a:ext cx="3240000" cy="2429156"/>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71" name="TextBox 3"/>
          <p:cNvSpPr txBox="1"/>
          <p:nvPr/>
        </p:nvSpPr>
        <p:spPr>
          <a:xfrm>
            <a:off x="476023" y="265329"/>
            <a:ext cx="11239500" cy="893445"/>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除萌、枯枝修剪</a:t>
            </a:r>
          </a:p>
        </p:txBody>
      </p:sp>
      <p:sp>
        <p:nvSpPr>
          <p:cNvPr id="1048672" name="Text Placeholder 3"/>
          <p:cNvSpPr txBox="1"/>
          <p:nvPr>
            <p:custDataLst>
              <p:tags r:id="rId1"/>
            </p:custDataLst>
          </p:nvPr>
        </p:nvSpPr>
        <p:spPr>
          <a:xfrm>
            <a:off x="1066801" y="1341755"/>
            <a:ext cx="2662555" cy="4402455"/>
          </a:xfrm>
          <a:prstGeom prst="rect">
            <a:avLst/>
          </a:prstGeom>
          <a:noFill/>
          <a:ln w="9525">
            <a:noFill/>
          </a:ln>
        </p:spPr>
        <p:txBody>
          <a:bodyPr wrap="square" lIns="0" tIns="0" rIns="0" bIns="0">
            <a:noAutofit/>
          </a:bodyPr>
          <a:lstStyle/>
          <a:p>
            <a:pPr>
              <a:lnSpc>
                <a:spcPct val="150000"/>
              </a:lnSpc>
            </a:pPr>
            <a:r>
              <a:rPr lang="zh-CN" altLang="en-US" sz="1600" dirty="0" smtClean="0">
                <a:latin typeface="+mn-ea"/>
                <a:cs typeface="+mn-ea"/>
                <a:sym typeface="+mn-lt"/>
              </a:rPr>
              <a:t>    乔木的生长需要通过不断地整形修剪，去除干扰的萌蘖枝，清理</a:t>
            </a:r>
            <a:r>
              <a:rPr lang="zh-CN" altLang="en-US" sz="1600" dirty="0">
                <a:latin typeface="+mn-ea"/>
                <a:cs typeface="+mn-ea"/>
                <a:sym typeface="+mn-lt"/>
              </a:rPr>
              <a:t>枯败枝</a:t>
            </a:r>
            <a:r>
              <a:rPr lang="zh-CN" altLang="en-US" sz="1600" dirty="0" smtClean="0">
                <a:latin typeface="+mn-ea"/>
                <a:cs typeface="+mn-ea"/>
                <a:sym typeface="+mn-lt"/>
              </a:rPr>
              <a:t>，让乔木健康生长，保持向上的生长势，展现树冠的姿态美观及高大茂盛。</a:t>
            </a:r>
            <a:endParaRPr lang="zh-CN" altLang="en-US" sz="1600" dirty="0">
              <a:latin typeface="+mn-ea"/>
              <a:cs typeface="+mn-ea"/>
              <a:sym typeface="+mn-lt"/>
            </a:endParaRPr>
          </a:p>
        </p:txBody>
      </p:sp>
      <p:pic>
        <p:nvPicPr>
          <p:cNvPr id="2097181" name="图片 1" descr="1d60156a3ba9cf6cc3cf88dab4a890a9"/>
          <p:cNvPicPr>
            <a:picLocks noChangeAspect="1"/>
          </p:cNvPicPr>
          <p:nvPr/>
        </p:nvPicPr>
        <p:blipFill>
          <a:blip r:embed="rId4"/>
          <a:stretch>
            <a:fillRect/>
          </a:stretch>
        </p:blipFill>
        <p:spPr>
          <a:xfrm>
            <a:off x="7847330" y="1341755"/>
            <a:ext cx="3240000" cy="2430000"/>
          </a:xfrm>
          <a:prstGeom prst="rect">
            <a:avLst/>
          </a:prstGeom>
        </p:spPr>
      </p:pic>
      <p:pic>
        <p:nvPicPr>
          <p:cNvPr id="2097182" name="图片 3" descr="03eee3394c446b3228f96ddb31f45ef1"/>
          <p:cNvPicPr>
            <a:picLocks noChangeAspect="1"/>
          </p:cNvPicPr>
          <p:nvPr/>
        </p:nvPicPr>
        <p:blipFill>
          <a:blip r:embed="rId5"/>
          <a:stretch>
            <a:fillRect/>
          </a:stretch>
        </p:blipFill>
        <p:spPr>
          <a:xfrm>
            <a:off x="7847330" y="3886200"/>
            <a:ext cx="3240000" cy="2429156"/>
          </a:xfrm>
          <a:prstGeom prst="rect">
            <a:avLst/>
          </a:prstGeom>
        </p:spPr>
      </p:pic>
      <p:pic>
        <p:nvPicPr>
          <p:cNvPr id="2097183" name="图片 4" descr="5fed88be564257626d40b3d81c3d58e1"/>
          <p:cNvPicPr>
            <a:picLocks noChangeAspect="1"/>
          </p:cNvPicPr>
          <p:nvPr/>
        </p:nvPicPr>
        <p:blipFill>
          <a:blip r:embed="rId6"/>
          <a:stretch>
            <a:fillRect/>
          </a:stretch>
        </p:blipFill>
        <p:spPr>
          <a:xfrm>
            <a:off x="4495800" y="1343025"/>
            <a:ext cx="3240000" cy="2429156"/>
          </a:xfrm>
          <a:prstGeom prst="rect">
            <a:avLst/>
          </a:prstGeom>
        </p:spPr>
      </p:pic>
      <p:pic>
        <p:nvPicPr>
          <p:cNvPr id="2097184" name="图片 5" descr="cf44fc596f397b67ffd19de7a810186a"/>
          <p:cNvPicPr>
            <a:picLocks noChangeAspect="1"/>
          </p:cNvPicPr>
          <p:nvPr/>
        </p:nvPicPr>
        <p:blipFill>
          <a:blip r:embed="rId7"/>
          <a:stretch>
            <a:fillRect/>
          </a:stretch>
        </p:blipFill>
        <p:spPr>
          <a:xfrm>
            <a:off x="4495800" y="3886200"/>
            <a:ext cx="3240000" cy="2429156"/>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73" name="TextBox 3"/>
          <p:cNvSpPr txBox="1"/>
          <p:nvPr/>
        </p:nvSpPr>
        <p:spPr>
          <a:xfrm>
            <a:off x="476023" y="265330"/>
            <a:ext cx="11239500" cy="893445"/>
          </a:xfrm>
          <a:prstGeom prst="rect">
            <a:avLst/>
          </a:prstGeom>
        </p:spPr>
        <p:txBody>
          <a:bodyPr vert="horz" wrap="square" lIns="123825" tIns="123825" rIns="57150" bIns="123825" rtlCol="0" anchor="t" anchorCtr="0">
            <a:spAutoFit/>
          </a:bodyPr>
          <a:lstStyle/>
          <a:p>
            <a:pPr>
              <a:lnSpc>
                <a:spcPct val="140000"/>
              </a:lnSpc>
            </a:pPr>
            <a:r>
              <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绿地保洁</a:t>
            </a:r>
          </a:p>
        </p:txBody>
      </p:sp>
      <p:sp>
        <p:nvSpPr>
          <p:cNvPr id="1048674" name="Text Placeholder 3"/>
          <p:cNvSpPr txBox="1"/>
          <p:nvPr>
            <p:custDataLst>
              <p:tags r:id="rId1"/>
            </p:custDataLst>
          </p:nvPr>
        </p:nvSpPr>
        <p:spPr>
          <a:xfrm>
            <a:off x="914401" y="1417957"/>
            <a:ext cx="2662555" cy="4402455"/>
          </a:xfrm>
          <a:prstGeom prst="rect">
            <a:avLst/>
          </a:prstGeom>
          <a:noFill/>
          <a:ln w="9525">
            <a:noFill/>
          </a:ln>
        </p:spPr>
        <p:txBody>
          <a:bodyPr wrap="square" lIns="0" tIns="0" rIns="0" bIns="0">
            <a:noAutofit/>
          </a:bodyPr>
          <a:lstStyle/>
          <a:p>
            <a:pPr algn="l">
              <a:lnSpc>
                <a:spcPct val="150000"/>
              </a:lnSpc>
              <a:buClrTx/>
              <a:buSzTx/>
              <a:buFontTx/>
            </a:pPr>
            <a:r>
              <a:rPr lang="en-US" altLang="zh-CN" sz="1600" dirty="0">
                <a:solidFill>
                  <a:schemeClr val="tx1"/>
                </a:solidFill>
                <a:latin typeface="+mn-ea"/>
                <a:cs typeface="+mn-ea"/>
                <a:sym typeface="+mn-lt"/>
              </a:rPr>
              <a:t>    </a:t>
            </a:r>
            <a:r>
              <a:rPr lang="zh-CN" altLang="en-US" sz="1600" dirty="0">
                <a:solidFill>
                  <a:schemeClr val="tx1"/>
                </a:solidFill>
                <a:latin typeface="+mn-ea"/>
                <a:cs typeface="+mn-ea"/>
                <a:sym typeface="+mn-lt"/>
              </a:rPr>
              <a:t>根据季节变化，及时对绿地内的落叶、杂草、枯枝和白色垃圾进行清理，尤其在雨后和秋冬季节，加大清理枯枝败叶的工作力度，保持绿地整洁的同时，可以预防火灾，减少防病虫害的滋生。</a:t>
            </a:r>
          </a:p>
        </p:txBody>
      </p:sp>
      <p:pic>
        <p:nvPicPr>
          <p:cNvPr id="2097185" name="图片 1" descr="afcede5b9f467c4e2cd0237f5658c497"/>
          <p:cNvPicPr>
            <a:picLocks noChangeAspect="1"/>
          </p:cNvPicPr>
          <p:nvPr/>
        </p:nvPicPr>
        <p:blipFill>
          <a:blip r:embed="rId4"/>
          <a:stretch>
            <a:fillRect/>
          </a:stretch>
        </p:blipFill>
        <p:spPr>
          <a:xfrm>
            <a:off x="4495800" y="1116965"/>
            <a:ext cx="3240000" cy="2430000"/>
          </a:xfrm>
          <a:prstGeom prst="rect">
            <a:avLst/>
          </a:prstGeom>
        </p:spPr>
      </p:pic>
      <p:pic>
        <p:nvPicPr>
          <p:cNvPr id="2097186" name="图片 3" descr="a6590d216b4efafdcf135819c0891a31"/>
          <p:cNvPicPr>
            <a:picLocks noChangeAspect="1"/>
          </p:cNvPicPr>
          <p:nvPr/>
        </p:nvPicPr>
        <p:blipFill>
          <a:blip r:embed="rId5"/>
          <a:stretch>
            <a:fillRect/>
          </a:stretch>
        </p:blipFill>
        <p:spPr>
          <a:xfrm>
            <a:off x="7848600" y="3657600"/>
            <a:ext cx="3240000" cy="2429156"/>
          </a:xfrm>
          <a:prstGeom prst="rect">
            <a:avLst/>
          </a:prstGeom>
        </p:spPr>
      </p:pic>
      <p:pic>
        <p:nvPicPr>
          <p:cNvPr id="2097187" name="图片 5" descr="4f87e5db4c84a3e5963bd4d3e8fcf555"/>
          <p:cNvPicPr>
            <a:picLocks noChangeAspect="1"/>
          </p:cNvPicPr>
          <p:nvPr/>
        </p:nvPicPr>
        <p:blipFill>
          <a:blip r:embed="rId6"/>
          <a:stretch>
            <a:fillRect/>
          </a:stretch>
        </p:blipFill>
        <p:spPr>
          <a:xfrm>
            <a:off x="4495800" y="3657600"/>
            <a:ext cx="3240000" cy="2429156"/>
          </a:xfrm>
          <a:prstGeom prst="rect">
            <a:avLst/>
          </a:prstGeom>
        </p:spPr>
      </p:pic>
      <p:pic>
        <p:nvPicPr>
          <p:cNvPr id="2097188" name="图片 6" descr="bdad0fe442cdf30cc15b068273ee5b34"/>
          <p:cNvPicPr>
            <a:picLocks noChangeAspect="1"/>
          </p:cNvPicPr>
          <p:nvPr/>
        </p:nvPicPr>
        <p:blipFill>
          <a:blip r:embed="rId7"/>
          <a:stretch>
            <a:fillRect/>
          </a:stretch>
        </p:blipFill>
        <p:spPr>
          <a:xfrm>
            <a:off x="7848600" y="1116965"/>
            <a:ext cx="3240000" cy="2430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75" name="TextBox 3"/>
          <p:cNvSpPr txBox="1"/>
          <p:nvPr/>
        </p:nvSpPr>
        <p:spPr>
          <a:xfrm>
            <a:off x="476023" y="265329"/>
            <a:ext cx="11239500" cy="869951"/>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除草工作</a:t>
            </a:r>
            <a:endPar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76" name="Text Placeholder 3"/>
          <p:cNvSpPr txBox="1"/>
          <p:nvPr>
            <p:custDataLst>
              <p:tags r:id="rId1"/>
            </p:custDataLst>
          </p:nvPr>
        </p:nvSpPr>
        <p:spPr>
          <a:xfrm>
            <a:off x="1219201" y="1417957"/>
            <a:ext cx="2662555" cy="4402455"/>
          </a:xfrm>
          <a:prstGeom prst="rect">
            <a:avLst/>
          </a:prstGeom>
          <a:noFill/>
          <a:ln w="9525">
            <a:noFill/>
          </a:ln>
        </p:spPr>
        <p:txBody>
          <a:bodyPr wrap="square" lIns="0" tIns="0" rIns="0" bIns="0">
            <a:noAutofit/>
          </a:bodyPr>
          <a:lstStyle/>
          <a:p>
            <a:pPr algn="l">
              <a:lnSpc>
                <a:spcPct val="150000"/>
              </a:lnSpc>
              <a:buClrTx/>
              <a:buSzTx/>
              <a:buFontTx/>
            </a:pPr>
            <a:r>
              <a:rPr lang="en-US" altLang="zh-CN" sz="1600" dirty="0" smtClean="0">
                <a:latin typeface="+mn-ea"/>
                <a:cs typeface="+mn-ea"/>
                <a:sym typeface="+mn-lt"/>
              </a:rPr>
              <a:t>    </a:t>
            </a:r>
            <a:r>
              <a:rPr lang="zh-CN" altLang="en-US" sz="1600" dirty="0" smtClean="0">
                <a:latin typeface="+mn-ea"/>
                <a:cs typeface="+mn-ea"/>
                <a:sym typeface="+mn-lt"/>
              </a:rPr>
              <a:t>春夏季是植物生长旺盛的时期，杂草会与植物争夺水分、养分和光照，影响植物生长，除草可以控制杂草争夺资源，减少病虫害的发生，保持景色美观。</a:t>
            </a:r>
            <a:endParaRPr lang="zh-CN" altLang="en-US" sz="1600" dirty="0">
              <a:solidFill>
                <a:schemeClr val="tx1"/>
              </a:solidFill>
              <a:latin typeface="+mn-ea"/>
              <a:cs typeface="+mn-ea"/>
              <a:sym typeface="+mn-lt"/>
            </a:endParaRPr>
          </a:p>
          <a:p>
            <a:pPr algn="l">
              <a:lnSpc>
                <a:spcPct val="150000"/>
              </a:lnSpc>
              <a:buClrTx/>
              <a:buSzTx/>
              <a:buFontTx/>
            </a:pPr>
            <a:endParaRPr lang="zh-CN" altLang="en-US" sz="1600" dirty="0">
              <a:solidFill>
                <a:schemeClr val="tx1"/>
              </a:solidFill>
              <a:latin typeface="+mn-ea"/>
              <a:cs typeface="+mn-ea"/>
              <a:sym typeface="+mn-lt"/>
            </a:endParaRPr>
          </a:p>
        </p:txBody>
      </p:sp>
      <p:pic>
        <p:nvPicPr>
          <p:cNvPr id="2097189" name="图片 1" descr="01d3f31239ba1568e2915dbc0997de33"/>
          <p:cNvPicPr>
            <a:picLocks noChangeAspect="1"/>
          </p:cNvPicPr>
          <p:nvPr/>
        </p:nvPicPr>
        <p:blipFill>
          <a:blip r:embed="rId4"/>
          <a:stretch>
            <a:fillRect/>
          </a:stretch>
        </p:blipFill>
        <p:spPr>
          <a:xfrm>
            <a:off x="8001000" y="1295400"/>
            <a:ext cx="3240000" cy="2429157"/>
          </a:xfrm>
          <a:prstGeom prst="rect">
            <a:avLst/>
          </a:prstGeom>
        </p:spPr>
      </p:pic>
      <p:pic>
        <p:nvPicPr>
          <p:cNvPr id="2097190" name="图片 5" descr="4de19189c8ed7623ba6127af2cb3b827"/>
          <p:cNvPicPr>
            <a:picLocks noChangeAspect="1"/>
          </p:cNvPicPr>
          <p:nvPr/>
        </p:nvPicPr>
        <p:blipFill>
          <a:blip r:embed="rId5"/>
          <a:stretch>
            <a:fillRect/>
          </a:stretch>
        </p:blipFill>
        <p:spPr>
          <a:xfrm>
            <a:off x="8001000" y="3810000"/>
            <a:ext cx="3240000" cy="2430000"/>
          </a:xfrm>
          <a:prstGeom prst="rect">
            <a:avLst/>
          </a:prstGeom>
        </p:spPr>
      </p:pic>
      <p:pic>
        <p:nvPicPr>
          <p:cNvPr id="2097191" name="图片 9" descr="396ff8460b1224060a4c46c1d7e993fa"/>
          <p:cNvPicPr>
            <a:picLocks noChangeAspect="1"/>
          </p:cNvPicPr>
          <p:nvPr/>
        </p:nvPicPr>
        <p:blipFill>
          <a:blip r:embed="rId6"/>
          <a:stretch>
            <a:fillRect/>
          </a:stretch>
        </p:blipFill>
        <p:spPr>
          <a:xfrm>
            <a:off x="4648200" y="3810000"/>
            <a:ext cx="3240000" cy="2429156"/>
          </a:xfrm>
          <a:prstGeom prst="rect">
            <a:avLst/>
          </a:prstGeom>
        </p:spPr>
      </p:pic>
      <p:pic>
        <p:nvPicPr>
          <p:cNvPr id="2097192" name="图片 10" descr="432ac17ee04f39d4a9763a5607916337"/>
          <p:cNvPicPr>
            <a:picLocks noChangeAspect="1"/>
          </p:cNvPicPr>
          <p:nvPr/>
        </p:nvPicPr>
        <p:blipFill>
          <a:blip r:embed="rId7"/>
          <a:stretch>
            <a:fillRect/>
          </a:stretch>
        </p:blipFill>
        <p:spPr>
          <a:xfrm>
            <a:off x="4648200" y="1295400"/>
            <a:ext cx="3240000" cy="2429156"/>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77" name="TextBox 3"/>
          <p:cNvSpPr txBox="1"/>
          <p:nvPr/>
        </p:nvSpPr>
        <p:spPr>
          <a:xfrm>
            <a:off x="476023" y="265330"/>
            <a:ext cx="11239500" cy="893445"/>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绿地补栽</a:t>
            </a:r>
            <a:endPar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78" name="Text Placeholder 3"/>
          <p:cNvSpPr txBox="1"/>
          <p:nvPr>
            <p:custDataLst>
              <p:tags r:id="rId1"/>
            </p:custDataLst>
          </p:nvPr>
        </p:nvSpPr>
        <p:spPr>
          <a:xfrm>
            <a:off x="1219200" y="1417955"/>
            <a:ext cx="2472690" cy="4402455"/>
          </a:xfrm>
          <a:prstGeom prst="rect">
            <a:avLst/>
          </a:prstGeom>
          <a:noFill/>
          <a:ln w="9525">
            <a:noFill/>
          </a:ln>
        </p:spPr>
        <p:txBody>
          <a:bodyPr wrap="square" lIns="0" tIns="0" rIns="0" bIns="0">
            <a:noAutofit/>
          </a:bodyPr>
          <a:lstStyle/>
          <a:p>
            <a:pPr algn="l">
              <a:lnSpc>
                <a:spcPct val="150000"/>
              </a:lnSpc>
              <a:buClrTx/>
              <a:buSzTx/>
              <a:buFontTx/>
            </a:pPr>
            <a:r>
              <a:rPr lang="zh-CN" altLang="en-US" sz="1600" dirty="0" smtClean="0">
                <a:solidFill>
                  <a:schemeClr val="tx1"/>
                </a:solidFill>
                <a:latin typeface="+mn-ea"/>
                <a:cs typeface="+mn-ea"/>
                <a:sym typeface="+mn-lt"/>
              </a:rPr>
              <a:t>  因校园建设需要，绿地时有开挖施工，根据施工恢复情况，及时进行绿地补植复绿，减少施工后黄土裸露对环境的影响。</a:t>
            </a:r>
            <a:endParaRPr lang="zh-CN" sz="1600" dirty="0">
              <a:solidFill>
                <a:schemeClr val="tx1"/>
              </a:solidFill>
              <a:latin typeface="+mn-ea"/>
              <a:cs typeface="+mn-ea"/>
              <a:sym typeface="+mn-lt"/>
            </a:endParaRPr>
          </a:p>
        </p:txBody>
      </p:sp>
      <p:pic>
        <p:nvPicPr>
          <p:cNvPr id="2097193" name="图片 3" descr="b9ac70630e0d8e26ee3f79fc2b93296b"/>
          <p:cNvPicPr>
            <a:picLocks noChangeAspect="1"/>
          </p:cNvPicPr>
          <p:nvPr/>
        </p:nvPicPr>
        <p:blipFill>
          <a:blip r:embed="rId4"/>
          <a:stretch>
            <a:fillRect/>
          </a:stretch>
        </p:blipFill>
        <p:spPr>
          <a:xfrm>
            <a:off x="8077200" y="1238250"/>
            <a:ext cx="3240000" cy="2429156"/>
          </a:xfrm>
          <a:prstGeom prst="rect">
            <a:avLst/>
          </a:prstGeom>
        </p:spPr>
      </p:pic>
      <p:pic>
        <p:nvPicPr>
          <p:cNvPr id="2097194" name="图片 7" descr="147164ea009248a693d01201f3a10761"/>
          <p:cNvPicPr>
            <a:picLocks noChangeAspect="1"/>
          </p:cNvPicPr>
          <p:nvPr/>
        </p:nvPicPr>
        <p:blipFill>
          <a:blip r:embed="rId5"/>
          <a:stretch>
            <a:fillRect/>
          </a:stretch>
        </p:blipFill>
        <p:spPr>
          <a:xfrm>
            <a:off x="8077200" y="3746500"/>
            <a:ext cx="3240000" cy="2430000"/>
          </a:xfrm>
          <a:prstGeom prst="rect">
            <a:avLst/>
          </a:prstGeom>
        </p:spPr>
      </p:pic>
      <p:pic>
        <p:nvPicPr>
          <p:cNvPr id="2097195" name="图片 8" descr="e4cb422dea248bef51163e24857f3950"/>
          <p:cNvPicPr>
            <a:picLocks noChangeAspect="1"/>
          </p:cNvPicPr>
          <p:nvPr/>
        </p:nvPicPr>
        <p:blipFill>
          <a:blip r:embed="rId6"/>
          <a:stretch>
            <a:fillRect/>
          </a:stretch>
        </p:blipFill>
        <p:spPr>
          <a:xfrm>
            <a:off x="4724400" y="1238885"/>
            <a:ext cx="3240000" cy="2429156"/>
          </a:xfrm>
          <a:prstGeom prst="rect">
            <a:avLst/>
          </a:prstGeom>
        </p:spPr>
      </p:pic>
      <p:pic>
        <p:nvPicPr>
          <p:cNvPr id="2097196" name="图片 9" descr="30787cd5b2acb4c72d912f5a1906a30b"/>
          <p:cNvPicPr>
            <a:picLocks noChangeAspect="1"/>
          </p:cNvPicPr>
          <p:nvPr/>
        </p:nvPicPr>
        <p:blipFill>
          <a:blip r:embed="rId7"/>
          <a:stretch>
            <a:fillRect/>
          </a:stretch>
        </p:blipFill>
        <p:spPr>
          <a:xfrm>
            <a:off x="4724400" y="3747770"/>
            <a:ext cx="3240000" cy="242915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79" name="TextBox 3"/>
          <p:cNvSpPr txBox="1"/>
          <p:nvPr/>
        </p:nvSpPr>
        <p:spPr>
          <a:xfrm>
            <a:off x="476023" y="164284"/>
            <a:ext cx="11239500" cy="893445"/>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花卉补植</a:t>
            </a:r>
            <a:endPar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80" name="Text Placeholder 3"/>
          <p:cNvSpPr txBox="1"/>
          <p:nvPr>
            <p:custDataLst>
              <p:tags r:id="rId1"/>
            </p:custDataLst>
          </p:nvPr>
        </p:nvSpPr>
        <p:spPr>
          <a:xfrm>
            <a:off x="1143000" y="1417955"/>
            <a:ext cx="2662555" cy="2547620"/>
          </a:xfrm>
          <a:prstGeom prst="rect">
            <a:avLst/>
          </a:prstGeom>
          <a:noFill/>
          <a:ln w="9525">
            <a:noFill/>
          </a:ln>
        </p:spPr>
        <p:txBody>
          <a:bodyPr wrap="square" lIns="0" tIns="0" rIns="0" bIns="0">
            <a:noAutofit/>
          </a:bodyPr>
          <a:lstStyle/>
          <a:p>
            <a:pPr algn="l">
              <a:lnSpc>
                <a:spcPct val="150000"/>
              </a:lnSpc>
              <a:buClrTx/>
              <a:buSzTx/>
              <a:buFontTx/>
            </a:pPr>
            <a:r>
              <a:rPr lang="en-US" altLang="zh-CN" sz="1600" dirty="0" smtClean="0">
                <a:solidFill>
                  <a:schemeClr val="tx1"/>
                </a:solidFill>
                <a:latin typeface="+mn-ea"/>
                <a:cs typeface="+mn-ea"/>
                <a:sym typeface="+mn-lt"/>
              </a:rPr>
              <a:t>  </a:t>
            </a:r>
            <a:r>
              <a:rPr lang="zh-CN" altLang="en-US" sz="1600" dirty="0" smtClean="0">
                <a:solidFill>
                  <a:schemeClr val="tx1"/>
                </a:solidFill>
                <a:latin typeface="+mn-ea"/>
                <a:cs typeface="+mn-ea"/>
                <a:sym typeface="+mn-lt"/>
              </a:rPr>
              <a:t>为保障新人文楼东二月兰、教学楼南月见草的花期观赏效果，根据生长状态及时进行补植和移栽。</a:t>
            </a:r>
          </a:p>
          <a:p>
            <a:pPr algn="l">
              <a:lnSpc>
                <a:spcPct val="150000"/>
              </a:lnSpc>
              <a:buClrTx/>
              <a:buSzTx/>
              <a:buFontTx/>
            </a:pPr>
            <a:r>
              <a:rPr lang="zh-CN" altLang="en-US" sz="1600" dirty="0" smtClean="0">
                <a:solidFill>
                  <a:schemeClr val="tx1"/>
                </a:solidFill>
                <a:latin typeface="+mn-ea"/>
                <a:cs typeface="+mn-ea"/>
                <a:sym typeface="+mn-lt"/>
              </a:rPr>
              <a:t> </a:t>
            </a:r>
            <a:endParaRPr lang="zh-CN" sz="1600" dirty="0">
              <a:solidFill>
                <a:schemeClr val="tx1"/>
              </a:solidFill>
              <a:latin typeface="+mn-ea"/>
              <a:cs typeface="+mn-ea"/>
              <a:sym typeface="+mn-lt"/>
            </a:endParaRPr>
          </a:p>
        </p:txBody>
      </p:sp>
      <p:pic>
        <p:nvPicPr>
          <p:cNvPr id="2097197" name="图片 1" descr="4cd6d18efaf01b5f050342219e6db6ea"/>
          <p:cNvPicPr>
            <a:picLocks noChangeAspect="1"/>
          </p:cNvPicPr>
          <p:nvPr/>
        </p:nvPicPr>
        <p:blipFill>
          <a:blip r:embed="rId4"/>
          <a:stretch>
            <a:fillRect/>
          </a:stretch>
        </p:blipFill>
        <p:spPr>
          <a:xfrm>
            <a:off x="4648200" y="1253490"/>
            <a:ext cx="3240000" cy="2430000"/>
          </a:xfrm>
          <a:prstGeom prst="rect">
            <a:avLst/>
          </a:prstGeom>
        </p:spPr>
      </p:pic>
      <p:pic>
        <p:nvPicPr>
          <p:cNvPr id="2097198" name="图片 3" descr="c2f3096ebf57c20dcde8c6e652d47251"/>
          <p:cNvPicPr>
            <a:picLocks noChangeAspect="1"/>
          </p:cNvPicPr>
          <p:nvPr/>
        </p:nvPicPr>
        <p:blipFill>
          <a:blip r:embed="rId5"/>
          <a:stretch>
            <a:fillRect/>
          </a:stretch>
        </p:blipFill>
        <p:spPr>
          <a:xfrm>
            <a:off x="8001000" y="1254760"/>
            <a:ext cx="3240000" cy="2429156"/>
          </a:xfrm>
          <a:prstGeom prst="rect">
            <a:avLst/>
          </a:prstGeom>
        </p:spPr>
      </p:pic>
      <p:pic>
        <p:nvPicPr>
          <p:cNvPr id="2097199" name="图片 4" descr="0095b45a8e6d571e4ec9d11a380fcf8b"/>
          <p:cNvPicPr>
            <a:picLocks noChangeAspect="1"/>
          </p:cNvPicPr>
          <p:nvPr/>
        </p:nvPicPr>
        <p:blipFill>
          <a:blip r:embed="rId6"/>
          <a:stretch>
            <a:fillRect/>
          </a:stretch>
        </p:blipFill>
        <p:spPr>
          <a:xfrm>
            <a:off x="8001000" y="3810000"/>
            <a:ext cx="3240000" cy="2430000"/>
          </a:xfrm>
          <a:prstGeom prst="rect">
            <a:avLst/>
          </a:prstGeom>
        </p:spPr>
      </p:pic>
      <p:pic>
        <p:nvPicPr>
          <p:cNvPr id="2097200" name="图片 5" descr="316d8245e3dc1c2e90e82a96952a3d8f"/>
          <p:cNvPicPr>
            <a:picLocks noChangeAspect="1"/>
          </p:cNvPicPr>
          <p:nvPr/>
        </p:nvPicPr>
        <p:blipFill>
          <a:blip r:embed="rId7"/>
          <a:stretch>
            <a:fillRect/>
          </a:stretch>
        </p:blipFill>
        <p:spPr>
          <a:xfrm>
            <a:off x="4648200" y="3810000"/>
            <a:ext cx="3240000" cy="2430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81" name="TextBox 3"/>
          <p:cNvSpPr txBox="1"/>
          <p:nvPr/>
        </p:nvSpPr>
        <p:spPr>
          <a:xfrm>
            <a:off x="476023" y="164284"/>
            <a:ext cx="11239500" cy="893445"/>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季节性花卉播种</a:t>
            </a:r>
            <a:endPar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82" name="Text Placeholder 3"/>
          <p:cNvSpPr txBox="1"/>
          <p:nvPr>
            <p:custDataLst>
              <p:tags r:id="rId1"/>
            </p:custDataLst>
          </p:nvPr>
        </p:nvSpPr>
        <p:spPr>
          <a:xfrm>
            <a:off x="1143000" y="1417955"/>
            <a:ext cx="2662555" cy="2547620"/>
          </a:xfrm>
          <a:prstGeom prst="rect">
            <a:avLst/>
          </a:prstGeom>
          <a:noFill/>
          <a:ln w="9525">
            <a:noFill/>
          </a:ln>
        </p:spPr>
        <p:txBody>
          <a:bodyPr wrap="square" lIns="0" tIns="0" rIns="0" bIns="0">
            <a:noAutofit/>
          </a:bodyPr>
          <a:lstStyle/>
          <a:p>
            <a:pPr algn="l">
              <a:lnSpc>
                <a:spcPct val="150000"/>
              </a:lnSpc>
              <a:buClrTx/>
              <a:buSzTx/>
              <a:buFontTx/>
            </a:pPr>
            <a:r>
              <a:rPr lang="en-US" altLang="zh-CN" sz="1600" dirty="0" smtClean="0">
                <a:solidFill>
                  <a:schemeClr val="tx1"/>
                </a:solidFill>
                <a:latin typeface="+mn-ea"/>
                <a:cs typeface="+mn-ea"/>
                <a:sym typeface="+mn-lt"/>
              </a:rPr>
              <a:t>  </a:t>
            </a:r>
            <a:r>
              <a:rPr lang="zh-CN" altLang="en-US" sz="1600" dirty="0" smtClean="0">
                <a:solidFill>
                  <a:schemeClr val="tx1"/>
                </a:solidFill>
                <a:latin typeface="+mn-ea"/>
                <a:cs typeface="+mn-ea"/>
                <a:sym typeface="+mn-lt"/>
              </a:rPr>
              <a:t>每年毕业季师生们会在校园内记录下很多值得怀念的场景和值得怀念的友谊，校内有多处打卡拍照环境适合大家前去。</a:t>
            </a:r>
          </a:p>
          <a:p>
            <a:pPr algn="l">
              <a:lnSpc>
                <a:spcPct val="150000"/>
              </a:lnSpc>
              <a:buClrTx/>
              <a:buSzTx/>
              <a:buFontTx/>
            </a:pPr>
            <a:r>
              <a:rPr lang="zh-CN" altLang="en-US" sz="1600" dirty="0" smtClean="0">
                <a:solidFill>
                  <a:schemeClr val="tx1"/>
                </a:solidFill>
                <a:latin typeface="+mn-ea"/>
                <a:cs typeface="+mn-ea"/>
                <a:sym typeface="+mn-lt"/>
              </a:rPr>
              <a:t>季节性花卉的播种也为大家提供了很好的留念场景。 </a:t>
            </a:r>
            <a:endParaRPr lang="zh-CN" sz="1600" dirty="0">
              <a:solidFill>
                <a:schemeClr val="tx1"/>
              </a:solidFill>
              <a:latin typeface="+mn-ea"/>
              <a:cs typeface="+mn-ea"/>
              <a:sym typeface="+mn-lt"/>
            </a:endParaRPr>
          </a:p>
        </p:txBody>
      </p:sp>
      <p:pic>
        <p:nvPicPr>
          <p:cNvPr id="2097201" name="图片 6" descr="07f28dec5b795d9a37f8366499ce4079"/>
          <p:cNvPicPr>
            <a:picLocks noChangeAspect="1"/>
          </p:cNvPicPr>
          <p:nvPr/>
        </p:nvPicPr>
        <p:blipFill>
          <a:blip r:embed="rId4"/>
          <a:stretch>
            <a:fillRect/>
          </a:stretch>
        </p:blipFill>
        <p:spPr>
          <a:xfrm>
            <a:off x="4648200" y="1254760"/>
            <a:ext cx="3240000" cy="2430000"/>
          </a:xfrm>
          <a:prstGeom prst="rect">
            <a:avLst/>
          </a:prstGeom>
        </p:spPr>
      </p:pic>
      <p:pic>
        <p:nvPicPr>
          <p:cNvPr id="2097202" name="图片 8" descr="4d72d9bdd197ebe3f225fc25a005805e"/>
          <p:cNvPicPr>
            <a:picLocks noChangeAspect="1"/>
          </p:cNvPicPr>
          <p:nvPr/>
        </p:nvPicPr>
        <p:blipFill>
          <a:blip r:embed="rId5"/>
          <a:stretch>
            <a:fillRect/>
          </a:stretch>
        </p:blipFill>
        <p:spPr>
          <a:xfrm>
            <a:off x="8001000" y="1254760"/>
            <a:ext cx="3240000" cy="2430000"/>
          </a:xfrm>
          <a:prstGeom prst="rect">
            <a:avLst/>
          </a:prstGeom>
        </p:spPr>
      </p:pic>
      <p:pic>
        <p:nvPicPr>
          <p:cNvPr id="2097203" name="图片 9" descr="22799c348eca1d1282d9be885687b614"/>
          <p:cNvPicPr>
            <a:picLocks noChangeAspect="1"/>
          </p:cNvPicPr>
          <p:nvPr/>
        </p:nvPicPr>
        <p:blipFill>
          <a:blip r:embed="rId6"/>
          <a:stretch>
            <a:fillRect/>
          </a:stretch>
        </p:blipFill>
        <p:spPr>
          <a:xfrm>
            <a:off x="4648200" y="3810000"/>
            <a:ext cx="3240000" cy="2430000"/>
          </a:xfrm>
          <a:prstGeom prst="rect">
            <a:avLst/>
          </a:prstGeom>
        </p:spPr>
      </p:pic>
      <p:pic>
        <p:nvPicPr>
          <p:cNvPr id="2097204" name="图片 10" descr="393a04801fba42bd2b66e30c2ef1d10a"/>
          <p:cNvPicPr>
            <a:picLocks noChangeAspect="1"/>
          </p:cNvPicPr>
          <p:nvPr/>
        </p:nvPicPr>
        <p:blipFill>
          <a:blip r:embed="rId7"/>
          <a:stretch>
            <a:fillRect/>
          </a:stretch>
        </p:blipFill>
        <p:spPr>
          <a:xfrm>
            <a:off x="8001000" y="3810000"/>
            <a:ext cx="3240000" cy="24300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83" name="TextBox 3"/>
          <p:cNvSpPr txBox="1"/>
          <p:nvPr/>
        </p:nvSpPr>
        <p:spPr>
          <a:xfrm>
            <a:off x="476023" y="164284"/>
            <a:ext cx="11239500" cy="893445"/>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日常养护工作</a:t>
            </a:r>
            <a:r>
              <a:rPr lang="en-US" altLang="zh-CN"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水面养护</a:t>
            </a:r>
            <a:endPar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84" name="Text Placeholder 3"/>
          <p:cNvSpPr txBox="1"/>
          <p:nvPr>
            <p:custDataLst>
              <p:tags r:id="rId1"/>
            </p:custDataLst>
          </p:nvPr>
        </p:nvSpPr>
        <p:spPr>
          <a:xfrm>
            <a:off x="1143001" y="1447802"/>
            <a:ext cx="2662555" cy="4402455"/>
          </a:xfrm>
          <a:prstGeom prst="rect">
            <a:avLst/>
          </a:prstGeom>
          <a:noFill/>
          <a:ln w="9525">
            <a:noFill/>
          </a:ln>
        </p:spPr>
        <p:txBody>
          <a:bodyPr wrap="square" lIns="0" tIns="0" rIns="0" bIns="0">
            <a:noAutofit/>
          </a:bodyPr>
          <a:lstStyle/>
          <a:p>
            <a:pPr algn="l">
              <a:lnSpc>
                <a:spcPct val="150000"/>
              </a:lnSpc>
              <a:buClrTx/>
              <a:buSzTx/>
              <a:buFontTx/>
            </a:pPr>
            <a:r>
              <a:rPr lang="en-US" altLang="zh-CN" sz="1600" dirty="0" smtClean="0">
                <a:solidFill>
                  <a:schemeClr val="tx1"/>
                </a:solidFill>
                <a:latin typeface="+mn-ea"/>
                <a:cs typeface="+mn-ea"/>
                <a:sym typeface="+mn-lt"/>
              </a:rPr>
              <a:t>  </a:t>
            </a:r>
            <a:r>
              <a:rPr lang="zh-CN" sz="1600" dirty="0" smtClean="0">
                <a:solidFill>
                  <a:schemeClr val="tx1"/>
                </a:solidFill>
                <a:latin typeface="+mn-ea"/>
                <a:cs typeface="+mn-ea"/>
                <a:sym typeface="+mn-lt"/>
              </a:rPr>
              <a:t>中心湖水面经过清淤、种植水下植物，显著改善了湖水水质。开展日常水面保洁、青苔打捞、水草修剪工作，以保障湖水治理的成果长效化，校园景观环境多样化。</a:t>
            </a:r>
            <a:endParaRPr lang="zh-CN" sz="1600" dirty="0">
              <a:solidFill>
                <a:schemeClr val="tx1"/>
              </a:solidFill>
              <a:latin typeface="+mn-ea"/>
              <a:cs typeface="+mn-ea"/>
              <a:sym typeface="+mn-lt"/>
            </a:endParaRPr>
          </a:p>
        </p:txBody>
      </p:sp>
      <p:pic>
        <p:nvPicPr>
          <p:cNvPr id="2097205" name="图片 1" descr="2773616b7503465d692d839c19040264"/>
          <p:cNvPicPr>
            <a:picLocks noChangeAspect="1"/>
          </p:cNvPicPr>
          <p:nvPr/>
        </p:nvPicPr>
        <p:blipFill>
          <a:blip r:embed="rId4"/>
          <a:stretch>
            <a:fillRect/>
          </a:stretch>
        </p:blipFill>
        <p:spPr>
          <a:xfrm>
            <a:off x="7975600" y="3810000"/>
            <a:ext cx="3240000" cy="2430000"/>
          </a:xfrm>
          <a:prstGeom prst="rect">
            <a:avLst/>
          </a:prstGeom>
        </p:spPr>
      </p:pic>
      <p:pic>
        <p:nvPicPr>
          <p:cNvPr id="2097206" name="图片 3" descr="7cd9a9ab68c06c05b8b0b57c7af7860a"/>
          <p:cNvPicPr>
            <a:picLocks noChangeAspect="1"/>
          </p:cNvPicPr>
          <p:nvPr/>
        </p:nvPicPr>
        <p:blipFill>
          <a:blip r:embed="rId5"/>
          <a:stretch>
            <a:fillRect/>
          </a:stretch>
        </p:blipFill>
        <p:spPr>
          <a:xfrm>
            <a:off x="4656455" y="3810000"/>
            <a:ext cx="3240000" cy="2430000"/>
          </a:xfrm>
          <a:prstGeom prst="rect">
            <a:avLst/>
          </a:prstGeom>
        </p:spPr>
      </p:pic>
      <p:pic>
        <p:nvPicPr>
          <p:cNvPr id="2097207" name="图片 5" descr="110c0951fd70100bd2ef38f38613405d"/>
          <p:cNvPicPr>
            <a:picLocks noChangeAspect="1"/>
          </p:cNvPicPr>
          <p:nvPr/>
        </p:nvPicPr>
        <p:blipFill>
          <a:blip r:embed="rId6"/>
          <a:stretch>
            <a:fillRect/>
          </a:stretch>
        </p:blipFill>
        <p:spPr>
          <a:xfrm>
            <a:off x="4648200" y="1294765"/>
            <a:ext cx="3240000" cy="2430000"/>
          </a:xfrm>
          <a:prstGeom prst="rect">
            <a:avLst/>
          </a:prstGeom>
        </p:spPr>
      </p:pic>
      <p:pic>
        <p:nvPicPr>
          <p:cNvPr id="2097208" name="图片 6" descr="418bafe16374b9422ba1f149268392f4"/>
          <p:cNvPicPr>
            <a:picLocks noChangeAspect="1"/>
          </p:cNvPicPr>
          <p:nvPr/>
        </p:nvPicPr>
        <p:blipFill>
          <a:blip r:embed="rId7"/>
          <a:stretch>
            <a:fillRect/>
          </a:stretch>
        </p:blipFill>
        <p:spPr>
          <a:xfrm>
            <a:off x="7975600" y="1295400"/>
            <a:ext cx="3240000" cy="24300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48685" name="TextBox 2"/>
          <p:cNvSpPr txBox="1"/>
          <p:nvPr/>
        </p:nvSpPr>
        <p:spPr>
          <a:xfrm>
            <a:off x="1379181" y="3458798"/>
            <a:ext cx="7832423" cy="946413"/>
          </a:xfrm>
          <a:prstGeom prst="rect">
            <a:avLst/>
          </a:prstGeom>
        </p:spPr>
        <p:txBody>
          <a:bodyPr vert="horz" wrap="square" lIns="114300" tIns="57150" rIns="114300" bIns="57150" rtlCol="0" anchor="ctr" anchorCtr="0">
            <a:spAutoFit/>
          </a:bodyPr>
          <a:lstStyle/>
          <a:p>
            <a:pPr algn="ctr">
              <a:lnSpc>
                <a:spcPct val="120000"/>
              </a:lnSpc>
            </a:pPr>
            <a:r>
              <a:rPr lang="zh-CN" altLang="en-US" sz="4500" b="1">
                <a:solidFill>
                  <a:schemeClr val="lt1">
                    <a:alpha val="100000"/>
                  </a:schemeClr>
                </a:solidFill>
                <a:latin typeface="微软雅黑" panose="020B0503020204020204" charset="-122"/>
                <a:ea typeface="微软雅黑" panose="020B0503020204020204" charset="-122"/>
                <a:cs typeface="微软雅黑" panose="020B0503020204020204" charset="-122"/>
              </a:rPr>
              <a:t>工作中存在的问题及解决方案</a:t>
            </a:r>
          </a:p>
        </p:txBody>
      </p:sp>
      <p:sp>
        <p:nvSpPr>
          <p:cNvPr id="1048686" name="TextBox 3"/>
          <p:cNvSpPr txBox="1"/>
          <p:nvPr/>
        </p:nvSpPr>
        <p:spPr>
          <a:xfrm>
            <a:off x="727443" y="805278"/>
            <a:ext cx="9305925" cy="1287780"/>
          </a:xfrm>
          <a:prstGeom prst="rect">
            <a:avLst/>
          </a:prstGeom>
        </p:spPr>
        <p:txBody>
          <a:bodyPr vert="horz" wrap="square" lIns="114300" tIns="57150" rIns="114300" bIns="57150" rtlCol="0" anchor="t" anchorCtr="0">
            <a:spAutoFit/>
          </a:bodyPr>
          <a:lstStyle/>
          <a:p>
            <a:pPr>
              <a:lnSpc>
                <a:spcPct val="120000"/>
              </a:lnSpc>
            </a:pPr>
            <a:r>
              <a:rPr lang="en-US" sz="6600" b="1">
                <a:solidFill>
                  <a:srgbClr val="1F6E21">
                    <a:alpha val="100000"/>
                  </a:srgbClr>
                </a:solidFill>
                <a:latin typeface="微软雅黑" panose="020B0503020204020204" charset="-122"/>
                <a:ea typeface="微软雅黑" panose="020B0503020204020204" charset="-122"/>
                <a:cs typeface="微软雅黑" panose="020B0503020204020204" charset="-122"/>
              </a:rPr>
              <a:t>03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48595" name="TextBox 2"/>
          <p:cNvSpPr txBox="1"/>
          <p:nvPr/>
        </p:nvSpPr>
        <p:spPr>
          <a:xfrm>
            <a:off x="1379181" y="3429000"/>
            <a:ext cx="7832423" cy="944880"/>
          </a:xfrm>
          <a:prstGeom prst="rect">
            <a:avLst/>
          </a:prstGeom>
        </p:spPr>
        <p:txBody>
          <a:bodyPr vert="horz" wrap="square" lIns="114300" tIns="57150" rIns="114300" bIns="57150" rtlCol="0" anchor="ctr" anchorCtr="0">
            <a:spAutoFit/>
          </a:bodyPr>
          <a:lstStyle/>
          <a:p>
            <a:pPr algn="ctr">
              <a:lnSpc>
                <a:spcPct val="120000"/>
              </a:lnSpc>
            </a:pPr>
            <a:r>
              <a:rPr lang="en-US" sz="4500" b="1" dirty="0" err="1">
                <a:solidFill>
                  <a:schemeClr val="lt1">
                    <a:alpha val="100000"/>
                  </a:schemeClr>
                </a:solidFill>
                <a:latin typeface="微软雅黑" panose="020B0503020204020204" charset="-122"/>
                <a:ea typeface="微软雅黑" panose="020B0503020204020204" charset="-122"/>
                <a:cs typeface="微软雅黑" panose="020B0503020204020204" charset="-122"/>
              </a:rPr>
              <a:t>绿化养护工作</a:t>
            </a:r>
            <a:r>
              <a:rPr lang="zh-CN" altLang="en-US" sz="4500" b="1" dirty="0">
                <a:solidFill>
                  <a:schemeClr val="lt1">
                    <a:alpha val="100000"/>
                  </a:schemeClr>
                </a:solidFill>
                <a:latin typeface="微软雅黑" panose="020B0503020204020204" charset="-122"/>
                <a:ea typeface="微软雅黑" panose="020B0503020204020204" charset="-122"/>
                <a:cs typeface="微软雅黑" panose="020B0503020204020204" charset="-122"/>
              </a:rPr>
              <a:t>概述</a:t>
            </a:r>
          </a:p>
        </p:txBody>
      </p:sp>
      <p:sp>
        <p:nvSpPr>
          <p:cNvPr id="1048596" name="TextBox 3"/>
          <p:cNvSpPr txBox="1"/>
          <p:nvPr/>
        </p:nvSpPr>
        <p:spPr>
          <a:xfrm>
            <a:off x="727443" y="805278"/>
            <a:ext cx="9305925" cy="1287780"/>
          </a:xfrm>
          <a:prstGeom prst="rect">
            <a:avLst/>
          </a:prstGeom>
        </p:spPr>
        <p:txBody>
          <a:bodyPr vert="horz" wrap="square" lIns="114300" tIns="57150" rIns="114300" bIns="57150" rtlCol="0" anchor="t" anchorCtr="0">
            <a:spAutoFit/>
          </a:bodyPr>
          <a:lstStyle/>
          <a:p>
            <a:pPr>
              <a:lnSpc>
                <a:spcPct val="120000"/>
              </a:lnSpc>
            </a:pPr>
            <a:r>
              <a:rPr lang="en-US" sz="6600" b="1">
                <a:solidFill>
                  <a:srgbClr val="1F6E21">
                    <a:alpha val="100000"/>
                  </a:srgbClr>
                </a:solidFill>
                <a:latin typeface="微软雅黑" panose="020B0503020204020204" charset="-122"/>
                <a:ea typeface="微软雅黑" panose="020B0503020204020204" charset="-122"/>
                <a:cs typeface="微软雅黑" panose="020B0503020204020204" charset="-122"/>
              </a:rPr>
              <a:t>01</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17"/>
          <a:srcRect/>
          <a:stretch>
            <a:fillRect/>
          </a:stretch>
        </a:blipFill>
        <a:effectLst/>
      </p:bgPr>
    </p:bg>
    <p:spTree>
      <p:nvGrpSpPr>
        <p:cNvPr id="1" name=""/>
        <p:cNvGrpSpPr/>
        <p:nvPr/>
      </p:nvGrpSpPr>
      <p:grpSpPr>
        <a:xfrm>
          <a:off x="0" y="0"/>
          <a:ext cx="0" cy="0"/>
          <a:chOff x="0" y="0"/>
          <a:chExt cx="0" cy="0"/>
        </a:xfrm>
      </p:grpSpPr>
      <p:sp>
        <p:nvSpPr>
          <p:cNvPr id="1048687" name="AutoShape 2"/>
          <p:cNvSpPr/>
          <p:nvPr>
            <p:custDataLst>
              <p:tags r:id="rId1"/>
            </p:custDataLst>
          </p:nvPr>
        </p:nvSpPr>
        <p:spPr>
          <a:xfrm>
            <a:off x="1374317" y="3045254"/>
            <a:ext cx="9429751" cy="1656361"/>
          </a:xfrm>
          <a:prstGeom prst="roundRect">
            <a:avLst>
              <a:gd name="adj" fmla="val 16667"/>
            </a:avLst>
          </a:prstGeom>
          <a:gradFill>
            <a:gsLst>
              <a:gs pos="0">
                <a:schemeClr val="lt1">
                  <a:alpha val="100000"/>
                </a:schemeClr>
              </a:gs>
              <a:gs pos="100000">
                <a:schemeClr val="lt2">
                  <a:alpha val="100000"/>
                </a:schemeClr>
              </a:gs>
            </a:gsLst>
            <a:lin ang="0"/>
          </a:gradFill>
        </p:spPr>
      </p:sp>
      <p:sp>
        <p:nvSpPr>
          <p:cNvPr id="1048688" name="AutoShape 3"/>
          <p:cNvSpPr/>
          <p:nvPr>
            <p:custDataLst>
              <p:tags r:id="rId2"/>
            </p:custDataLst>
          </p:nvPr>
        </p:nvSpPr>
        <p:spPr>
          <a:xfrm>
            <a:off x="1374317" y="4823281"/>
            <a:ext cx="9429751" cy="1656361"/>
          </a:xfrm>
          <a:prstGeom prst="roundRect">
            <a:avLst>
              <a:gd name="adj" fmla="val 16667"/>
            </a:avLst>
          </a:prstGeom>
          <a:gradFill>
            <a:gsLst>
              <a:gs pos="0">
                <a:schemeClr val="lt2">
                  <a:alpha val="100000"/>
                </a:schemeClr>
              </a:gs>
              <a:gs pos="100000">
                <a:schemeClr val="lt1">
                  <a:alpha val="100000"/>
                </a:schemeClr>
              </a:gs>
            </a:gsLst>
            <a:lin ang="0"/>
          </a:gradFill>
        </p:spPr>
      </p:sp>
      <p:sp>
        <p:nvSpPr>
          <p:cNvPr id="1048689" name="AutoShape 4"/>
          <p:cNvSpPr/>
          <p:nvPr>
            <p:custDataLst>
              <p:tags r:id="rId3"/>
            </p:custDataLst>
          </p:nvPr>
        </p:nvSpPr>
        <p:spPr>
          <a:xfrm>
            <a:off x="1374317" y="1267225"/>
            <a:ext cx="9429751" cy="1656361"/>
          </a:xfrm>
          <a:prstGeom prst="roundRect">
            <a:avLst>
              <a:gd name="adj" fmla="val 16667"/>
            </a:avLst>
          </a:prstGeom>
          <a:gradFill>
            <a:gsLst>
              <a:gs pos="0">
                <a:schemeClr val="lt2">
                  <a:alpha val="100000"/>
                </a:schemeClr>
              </a:gs>
              <a:gs pos="100000">
                <a:schemeClr val="lt1">
                  <a:alpha val="100000"/>
                </a:schemeClr>
              </a:gs>
            </a:gsLst>
            <a:lin ang="0"/>
          </a:gradFill>
        </p:spPr>
      </p:sp>
      <p:sp>
        <p:nvSpPr>
          <p:cNvPr id="1048690" name="AutoShape 5"/>
          <p:cNvSpPr/>
          <p:nvPr>
            <p:custDataLst>
              <p:tags r:id="rId4"/>
            </p:custDataLst>
          </p:nvPr>
        </p:nvSpPr>
        <p:spPr>
          <a:xfrm>
            <a:off x="987243" y="5246342"/>
            <a:ext cx="810236" cy="810236"/>
          </a:xfrm>
          <a:prstGeom prst="ellipse">
            <a:avLst/>
          </a:prstGeom>
          <a:solidFill>
            <a:schemeClr val="accent1">
              <a:alpha val="100000"/>
            </a:schemeClr>
          </a:solidFill>
        </p:spPr>
      </p:sp>
      <p:sp>
        <p:nvSpPr>
          <p:cNvPr id="1048691" name="Freeform 6"/>
          <p:cNvSpPr/>
          <p:nvPr>
            <p:custDataLst>
              <p:tags r:id="rId5"/>
            </p:custDataLst>
          </p:nvPr>
        </p:nvSpPr>
        <p:spPr>
          <a:xfrm>
            <a:off x="1115390" y="5374489"/>
            <a:ext cx="553940" cy="553940"/>
          </a:xfrm>
          <a:custGeom>
            <a:avLst/>
            <a:gdLst/>
            <a:ahLst/>
            <a:cxnLst/>
            <a:rect l="l" t="t" r="r" b="b"/>
            <a:pathLst>
              <a:path w="304800" h="304800">
                <a:moveTo>
                  <a:pt x="190033" y="152400"/>
                </a:moveTo>
                <a:cubicBezTo>
                  <a:pt x="190033" y="90992"/>
                  <a:pt x="221771" y="56493"/>
                  <a:pt x="221771" y="56493"/>
                </a:cubicBezTo>
                <a:cubicBezTo>
                  <a:pt x="221771" y="56493"/>
                  <a:pt x="193758" y="33766"/>
                  <a:pt x="151924" y="33766"/>
                </a:cubicBezTo>
                <a:cubicBezTo>
                  <a:pt x="110090" y="33766"/>
                  <a:pt x="82067" y="56512"/>
                  <a:pt x="82067" y="56512"/>
                </a:cubicBezTo>
                <a:cubicBezTo>
                  <a:pt x="82067" y="56512"/>
                  <a:pt x="114376" y="82753"/>
                  <a:pt x="114376" y="152400"/>
                </a:cubicBezTo>
                <a:cubicBezTo>
                  <a:pt x="114376" y="219608"/>
                  <a:pt x="81858" y="248145"/>
                  <a:pt x="81858" y="248145"/>
                </a:cubicBezTo>
                <a:cubicBezTo>
                  <a:pt x="81858" y="248145"/>
                  <a:pt x="115662" y="271034"/>
                  <a:pt x="151924" y="271034"/>
                </a:cubicBezTo>
                <a:cubicBezTo>
                  <a:pt x="189043" y="271034"/>
                  <a:pt x="221799" y="248269"/>
                  <a:pt x="221799" y="248269"/>
                </a:cubicBezTo>
                <a:cubicBezTo>
                  <a:pt x="221799" y="248269"/>
                  <a:pt x="190033" y="218503"/>
                  <a:pt x="190033" y="152400"/>
                </a:cubicBezTo>
                <a:close/>
              </a:path>
              <a:path w="304800" h="304800">
                <a:moveTo>
                  <a:pt x="74095" y="62789"/>
                </a:moveTo>
                <a:cubicBezTo>
                  <a:pt x="74095" y="62789"/>
                  <a:pt x="34633" y="86839"/>
                  <a:pt x="34633" y="152800"/>
                </a:cubicBezTo>
                <a:cubicBezTo>
                  <a:pt x="34633" y="218751"/>
                  <a:pt x="74533" y="240335"/>
                  <a:pt x="74533" y="240335"/>
                </a:cubicBezTo>
                <a:cubicBezTo>
                  <a:pt x="74533" y="240335"/>
                  <a:pt x="103613" y="218742"/>
                  <a:pt x="103613" y="152800"/>
                </a:cubicBezTo>
                <a:cubicBezTo>
                  <a:pt x="103613" y="86839"/>
                  <a:pt x="74095" y="62789"/>
                  <a:pt x="74095" y="62789"/>
                </a:cubicBezTo>
                <a:close/>
              </a:path>
              <a:path w="304800" h="304800">
                <a:moveTo>
                  <a:pt x="229753" y="64570"/>
                </a:moveTo>
                <a:cubicBezTo>
                  <a:pt x="229753" y="64570"/>
                  <a:pt x="200244" y="86839"/>
                  <a:pt x="200244" y="152800"/>
                </a:cubicBezTo>
                <a:cubicBezTo>
                  <a:pt x="200244" y="218751"/>
                  <a:pt x="229305" y="240335"/>
                  <a:pt x="229305" y="240335"/>
                </a:cubicBezTo>
                <a:cubicBezTo>
                  <a:pt x="229305" y="240335"/>
                  <a:pt x="270158" y="218742"/>
                  <a:pt x="270158" y="152800"/>
                </a:cubicBezTo>
                <a:cubicBezTo>
                  <a:pt x="270158" y="86839"/>
                  <a:pt x="229753" y="64570"/>
                  <a:pt x="229753" y="64570"/>
                </a:cubicBezTo>
              </a:path>
            </a:pathLst>
          </a:custGeom>
          <a:solidFill>
            <a:srgbClr val="FFFFFF">
              <a:alpha val="100000"/>
            </a:srgbClr>
          </a:solidFill>
        </p:spPr>
      </p:sp>
      <p:sp>
        <p:nvSpPr>
          <p:cNvPr id="1048692" name="AutoShape 7"/>
          <p:cNvSpPr/>
          <p:nvPr>
            <p:custDataLst>
              <p:tags r:id="rId6"/>
            </p:custDataLst>
          </p:nvPr>
        </p:nvSpPr>
        <p:spPr>
          <a:xfrm>
            <a:off x="10373289" y="3468315"/>
            <a:ext cx="810236" cy="810236"/>
          </a:xfrm>
          <a:prstGeom prst="ellipse">
            <a:avLst/>
          </a:prstGeom>
          <a:solidFill>
            <a:schemeClr val="accent1">
              <a:alpha val="100000"/>
            </a:schemeClr>
          </a:solidFill>
        </p:spPr>
      </p:sp>
      <p:sp>
        <p:nvSpPr>
          <p:cNvPr id="1048693" name="AutoShape 8"/>
          <p:cNvSpPr/>
          <p:nvPr>
            <p:custDataLst>
              <p:tags r:id="rId7"/>
            </p:custDataLst>
          </p:nvPr>
        </p:nvSpPr>
        <p:spPr>
          <a:xfrm>
            <a:off x="987243" y="1690288"/>
            <a:ext cx="810236" cy="810236"/>
          </a:xfrm>
          <a:prstGeom prst="ellipse">
            <a:avLst/>
          </a:prstGeom>
          <a:solidFill>
            <a:schemeClr val="accent1">
              <a:alpha val="100000"/>
            </a:schemeClr>
          </a:solidFill>
        </p:spPr>
      </p:sp>
      <p:sp>
        <p:nvSpPr>
          <p:cNvPr id="1048694" name="Freeform 9"/>
          <p:cNvSpPr/>
          <p:nvPr>
            <p:custDataLst>
              <p:tags r:id="rId8"/>
            </p:custDataLst>
          </p:nvPr>
        </p:nvSpPr>
        <p:spPr>
          <a:xfrm>
            <a:off x="1171659" y="1892749"/>
            <a:ext cx="405315" cy="405314"/>
          </a:xfrm>
          <a:custGeom>
            <a:avLst/>
            <a:gdLst/>
            <a:ahLst/>
            <a:cxnLst/>
            <a:rect l="l" t="t" r="r" b="b"/>
            <a:pathLst>
              <a:path w="304800" h="304800">
                <a:moveTo>
                  <a:pt x="173841" y="122930"/>
                </a:moveTo>
                <a:cubicBezTo>
                  <a:pt x="179718" y="102937"/>
                  <a:pt x="177232" y="81020"/>
                  <a:pt x="166392" y="62665"/>
                </a:cubicBezTo>
                <a:cubicBezTo>
                  <a:pt x="166630" y="62998"/>
                  <a:pt x="62770" y="167697"/>
                  <a:pt x="62027" y="167040"/>
                </a:cubicBezTo>
                <a:cubicBezTo>
                  <a:pt x="80077" y="177698"/>
                  <a:pt x="101994" y="180699"/>
                  <a:pt x="121720" y="175193"/>
                </a:cubicBezTo>
                <a:cubicBezTo>
                  <a:pt x="121577" y="174689"/>
                  <a:pt x="173422" y="122853"/>
                  <a:pt x="173841" y="122930"/>
                </a:cubicBezTo>
                <a:close/>
              </a:path>
              <a:path w="304800" h="304800">
                <a:moveTo>
                  <a:pt x="155315" y="45968"/>
                </a:moveTo>
                <a:cubicBezTo>
                  <a:pt x="141322" y="32175"/>
                  <a:pt x="121301" y="22822"/>
                  <a:pt x="100127" y="22822"/>
                </a:cubicBezTo>
                <a:cubicBezTo>
                  <a:pt x="57331" y="22822"/>
                  <a:pt x="22631" y="57607"/>
                  <a:pt x="22631" y="100508"/>
                </a:cubicBezTo>
                <a:cubicBezTo>
                  <a:pt x="22631" y="121444"/>
                  <a:pt x="32156" y="141713"/>
                  <a:pt x="45587" y="155686"/>
                </a:cubicBezTo>
                <a:cubicBezTo>
                  <a:pt x="45615" y="155686"/>
                  <a:pt x="154657" y="46863"/>
                  <a:pt x="155315" y="45968"/>
                </a:cubicBezTo>
                <a:close/>
              </a:path>
              <a:path w="304800" h="304800">
                <a:moveTo>
                  <a:pt x="264909" y="252089"/>
                </a:moveTo>
                <a:cubicBezTo>
                  <a:pt x="264909" y="252089"/>
                  <a:pt x="267443" y="230200"/>
                  <a:pt x="261128" y="223885"/>
                </a:cubicBezTo>
                <a:cubicBezTo>
                  <a:pt x="260709" y="223466"/>
                  <a:pt x="188300" y="135065"/>
                  <a:pt x="188300" y="135065"/>
                </a:cubicBezTo>
                <a:lnTo>
                  <a:pt x="134417" y="188947"/>
                </a:lnTo>
                <a:lnTo>
                  <a:pt x="222818" y="262185"/>
                </a:lnTo>
                <a:cubicBezTo>
                  <a:pt x="228714" y="268919"/>
                  <a:pt x="251441" y="265557"/>
                  <a:pt x="251441" y="265557"/>
                </a:cubicBezTo>
                <a:lnTo>
                  <a:pt x="269538" y="281978"/>
                </a:lnTo>
                <a:lnTo>
                  <a:pt x="282169" y="269348"/>
                </a:lnTo>
                <a:lnTo>
                  <a:pt x="264909" y="252089"/>
                </a:lnTo>
              </a:path>
            </a:pathLst>
          </a:custGeom>
          <a:solidFill>
            <a:srgbClr val="FFFFFF">
              <a:alpha val="100000"/>
            </a:srgbClr>
          </a:solidFill>
        </p:spPr>
      </p:sp>
      <p:sp>
        <p:nvSpPr>
          <p:cNvPr id="1048695" name="Freeform 10"/>
          <p:cNvSpPr/>
          <p:nvPr>
            <p:custDataLst>
              <p:tags r:id="rId9"/>
            </p:custDataLst>
          </p:nvPr>
        </p:nvSpPr>
        <p:spPr>
          <a:xfrm>
            <a:off x="10569898" y="3661311"/>
            <a:ext cx="424244" cy="424244"/>
          </a:xfrm>
          <a:custGeom>
            <a:avLst/>
            <a:gdLst/>
            <a:ahLst/>
            <a:cxnLst/>
            <a:rect l="l" t="t" r="r" b="b"/>
            <a:pathLst>
              <a:path w="304800" h="304800">
                <a:moveTo>
                  <a:pt x="167640" y="106680"/>
                </a:moveTo>
                <a:lnTo>
                  <a:pt x="189586" y="139598"/>
                </a:lnTo>
                <a:cubicBezTo>
                  <a:pt x="194310" y="146761"/>
                  <a:pt x="204978" y="152400"/>
                  <a:pt x="213512" y="152400"/>
                </a:cubicBezTo>
                <a:lnTo>
                  <a:pt x="259080" y="152400"/>
                </a:lnTo>
                <a:lnTo>
                  <a:pt x="259080" y="121920"/>
                </a:lnTo>
                <a:lnTo>
                  <a:pt x="213360" y="121920"/>
                </a:lnTo>
                <a:lnTo>
                  <a:pt x="191414" y="89002"/>
                </a:lnTo>
                <a:cubicBezTo>
                  <a:pt x="185452" y="80686"/>
                  <a:pt x="178394" y="73628"/>
                  <a:pt x="170345" y="67847"/>
                </a:cubicBezTo>
                <a:lnTo>
                  <a:pt x="170069" y="67666"/>
                </a:lnTo>
                <a:lnTo>
                  <a:pt x="149952" y="54254"/>
                </a:lnTo>
                <a:cubicBezTo>
                  <a:pt x="146104" y="51911"/>
                  <a:pt x="141446" y="50521"/>
                  <a:pt x="136465" y="50521"/>
                </a:cubicBezTo>
                <a:cubicBezTo>
                  <a:pt x="131912" y="50521"/>
                  <a:pt x="127635" y="51683"/>
                  <a:pt x="123911" y="53721"/>
                </a:cubicBezTo>
                <a:lnTo>
                  <a:pt x="124044" y="53654"/>
                </a:lnTo>
                <a:lnTo>
                  <a:pt x="60950" y="91450"/>
                </a:lnTo>
                <a:lnTo>
                  <a:pt x="60950" y="167650"/>
                </a:lnTo>
                <a:lnTo>
                  <a:pt x="91430" y="167650"/>
                </a:lnTo>
                <a:lnTo>
                  <a:pt x="91430" y="106690"/>
                </a:lnTo>
                <a:lnTo>
                  <a:pt x="121910" y="91450"/>
                </a:lnTo>
                <a:lnTo>
                  <a:pt x="76190" y="304810"/>
                </a:lnTo>
                <a:lnTo>
                  <a:pt x="106670" y="304810"/>
                </a:lnTo>
                <a:lnTo>
                  <a:pt x="142484" y="188224"/>
                </a:lnTo>
                <a:lnTo>
                  <a:pt x="167630" y="213370"/>
                </a:lnTo>
                <a:lnTo>
                  <a:pt x="167630" y="304810"/>
                </a:lnTo>
                <a:lnTo>
                  <a:pt x="198110" y="304810"/>
                </a:lnTo>
                <a:lnTo>
                  <a:pt x="198110" y="182890"/>
                </a:lnTo>
                <a:lnTo>
                  <a:pt x="156962" y="141742"/>
                </a:lnTo>
                <a:lnTo>
                  <a:pt x="167630" y="106690"/>
                </a:lnTo>
                <a:close/>
              </a:path>
              <a:path w="304800" h="304800">
                <a:moveTo>
                  <a:pt x="182880" y="60960"/>
                </a:moveTo>
                <a:cubicBezTo>
                  <a:pt x="199711" y="60960"/>
                  <a:pt x="213360" y="47311"/>
                  <a:pt x="213360" y="30480"/>
                </a:cubicBezTo>
                <a:cubicBezTo>
                  <a:pt x="213360" y="13649"/>
                  <a:pt x="199711" y="0"/>
                  <a:pt x="182880" y="0"/>
                </a:cubicBezTo>
                <a:lnTo>
                  <a:pt x="182880" y="0"/>
                </a:lnTo>
                <a:cubicBezTo>
                  <a:pt x="166049" y="0"/>
                  <a:pt x="152400" y="13649"/>
                  <a:pt x="152400" y="30480"/>
                </a:cubicBezTo>
                <a:cubicBezTo>
                  <a:pt x="152400" y="47311"/>
                  <a:pt x="166049" y="60960"/>
                  <a:pt x="182880" y="60960"/>
                </a:cubicBezTo>
                <a:lnTo>
                  <a:pt x="182880" y="60960"/>
                </a:lnTo>
              </a:path>
            </a:pathLst>
          </a:custGeom>
          <a:solidFill>
            <a:srgbClr val="FFFFFF">
              <a:alpha val="100000"/>
            </a:srgbClr>
          </a:solidFill>
        </p:spPr>
      </p:sp>
      <p:sp>
        <p:nvSpPr>
          <p:cNvPr id="1048696" name="TextBox 11"/>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存在问题及解决方案</a:t>
            </a:r>
          </a:p>
        </p:txBody>
      </p:sp>
      <p:sp>
        <p:nvSpPr>
          <p:cNvPr id="1048697" name="TextBox 12"/>
          <p:cNvSpPr txBox="1"/>
          <p:nvPr>
            <p:custDataLst>
              <p:tags r:id="rId10"/>
            </p:custDataLst>
          </p:nvPr>
        </p:nvSpPr>
        <p:spPr>
          <a:xfrm>
            <a:off x="1986546" y="1423391"/>
            <a:ext cx="8201025" cy="571500"/>
          </a:xfrm>
          <a:prstGeom prst="rect">
            <a:avLst/>
          </a:prstGeom>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绿化养护专业人才</a:t>
            </a:r>
            <a:r>
              <a:rPr lang="zh-CN" alt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引进</a:t>
            </a:r>
          </a:p>
        </p:txBody>
      </p:sp>
      <p:sp>
        <p:nvSpPr>
          <p:cNvPr id="1048698" name="TextBox 13"/>
          <p:cNvSpPr txBox="1"/>
          <p:nvPr>
            <p:custDataLst>
              <p:tags r:id="rId11"/>
            </p:custDataLst>
          </p:nvPr>
        </p:nvSpPr>
        <p:spPr>
          <a:xfrm>
            <a:off x="1986546" y="1881734"/>
            <a:ext cx="8201025" cy="781050"/>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加强人</a:t>
            </a:r>
            <a:r>
              <a:rPr lang="zh-CN" alt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员</a:t>
            </a: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招聘和培训，</a:t>
            </a:r>
            <a:r>
              <a:rPr lang="zh-CN" alt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引进优秀的技术工人，定期组织专业培训，</a:t>
            </a: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提高员工的专业技能和综合素质。</a:t>
            </a:r>
          </a:p>
        </p:txBody>
      </p:sp>
      <p:sp>
        <p:nvSpPr>
          <p:cNvPr id="1048699" name="TextBox 14"/>
          <p:cNvSpPr txBox="1"/>
          <p:nvPr>
            <p:custDataLst>
              <p:tags r:id="rId12"/>
            </p:custDataLst>
          </p:nvPr>
        </p:nvSpPr>
        <p:spPr>
          <a:xfrm>
            <a:off x="1931681" y="3229780"/>
            <a:ext cx="8201025" cy="571500"/>
          </a:xfrm>
          <a:prstGeom prst="rect">
            <a:avLst/>
          </a:prstGeom>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养护设备</a:t>
            </a:r>
            <a:r>
              <a:rPr lang="zh-CN" alt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引进</a:t>
            </a:r>
          </a:p>
        </p:txBody>
      </p:sp>
      <p:sp>
        <p:nvSpPr>
          <p:cNvPr id="1048700" name="TextBox 15"/>
          <p:cNvSpPr txBox="1"/>
          <p:nvPr>
            <p:custDataLst>
              <p:tags r:id="rId13"/>
            </p:custDataLst>
          </p:nvPr>
        </p:nvSpPr>
        <p:spPr>
          <a:xfrm>
            <a:off x="1931681" y="3688123"/>
            <a:ext cx="8201025" cy="781050"/>
          </a:xfrm>
          <a:prstGeom prst="rect">
            <a:avLst/>
          </a:prstGeom>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引进先进的养护设备和技术，提高养护效率和质量，同时注重自主研发和创新，提升养护水平。</a:t>
            </a:r>
          </a:p>
        </p:txBody>
      </p:sp>
      <p:sp>
        <p:nvSpPr>
          <p:cNvPr id="1048701" name="TextBox 16"/>
          <p:cNvSpPr txBox="1"/>
          <p:nvPr>
            <p:custDataLst>
              <p:tags r:id="rId14"/>
            </p:custDataLst>
          </p:nvPr>
        </p:nvSpPr>
        <p:spPr>
          <a:xfrm>
            <a:off x="1931681" y="4882435"/>
            <a:ext cx="8201025" cy="571500"/>
          </a:xfrm>
          <a:prstGeom prst="rect">
            <a:avLst/>
          </a:prstGeom>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养护管理</a:t>
            </a:r>
            <a:r>
              <a:rPr lang="zh-CN" alt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提升</a:t>
            </a:r>
          </a:p>
        </p:txBody>
      </p:sp>
      <p:sp>
        <p:nvSpPr>
          <p:cNvPr id="1048702" name="TextBox 17"/>
          <p:cNvSpPr txBox="1"/>
          <p:nvPr>
            <p:custDataLst>
              <p:tags r:id="rId15"/>
            </p:custDataLst>
          </p:nvPr>
        </p:nvSpPr>
        <p:spPr>
          <a:xfrm>
            <a:off x="1931681" y="5340777"/>
            <a:ext cx="8201025" cy="781050"/>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加强养护管理的监督和考核机制，建立科学的养护管理制度和流程，确保各项养护措施得到有效执行。</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1048703" name="TextBox 3"/>
          <p:cNvSpPr txBox="1"/>
          <p:nvPr/>
        </p:nvSpPr>
        <p:spPr>
          <a:xfrm>
            <a:off x="572136" y="487680"/>
            <a:ext cx="15391765" cy="872490"/>
          </a:xfrm>
          <a:prstGeom prst="rect">
            <a:avLst/>
          </a:prstGeom>
        </p:spPr>
        <p:txBody>
          <a:bodyPr vert="horz" wrap="square" lIns="123825" tIns="123825" rIns="57150" bIns="123825" rtlCol="0" anchor="t" anchorCtr="0">
            <a:noAutofit/>
          </a:bodyPr>
          <a:lstStyle/>
          <a:p>
            <a:pPr>
              <a:lnSpc>
                <a:spcPct val="140000"/>
              </a:lnSpc>
            </a:pP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整改</a:t>
            </a:r>
            <a:r>
              <a:rPr lang="en-US" altLang="zh-CN"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日常巡查</a:t>
            </a:r>
            <a:endParaRPr lang="zh-CN" alt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704" name="TextBox 13"/>
          <p:cNvSpPr txBox="1"/>
          <p:nvPr>
            <p:custDataLst>
              <p:tags r:id="rId1"/>
            </p:custDataLst>
          </p:nvPr>
        </p:nvSpPr>
        <p:spPr>
          <a:xfrm>
            <a:off x="609600" y="4450080"/>
            <a:ext cx="1619885" cy="781050"/>
          </a:xfrm>
          <a:prstGeom prst="rect">
            <a:avLst/>
          </a:prstGeom>
        </p:spPr>
        <p:txBody>
          <a:bodyPr vert="horz" wrap="square" lIns="114300" tIns="57150" rIns="114300" bIns="57150" rtlCol="0" anchor="t" anchorCtr="0">
            <a:noAutofit/>
          </a:bodyPr>
          <a:lstStyle/>
          <a:p>
            <a:pPr>
              <a:lnSpc>
                <a:spcPct val="140000"/>
              </a:lnSpc>
            </a:pPr>
            <a:r>
              <a:rPr lang="zh-CN" sz="2000">
                <a:solidFill>
                  <a:schemeClr val="dk1">
                    <a:alpha val="100000"/>
                  </a:schemeClr>
                </a:solidFill>
                <a:latin typeface="微软雅黑" panose="020B0503020204020204" charset="-122"/>
                <a:ea typeface="微软雅黑" panose="020B0503020204020204" charset="-122"/>
                <a:cs typeface="微软雅黑" panose="020B0503020204020204" charset="-122"/>
              </a:rPr>
              <a:t>病虫害治理</a:t>
            </a:r>
          </a:p>
        </p:txBody>
      </p:sp>
      <p:sp>
        <p:nvSpPr>
          <p:cNvPr id="1048705" name="TextBox 13"/>
          <p:cNvSpPr txBox="1"/>
          <p:nvPr>
            <p:custDataLst>
              <p:tags r:id="rId2"/>
            </p:custDataLst>
          </p:nvPr>
        </p:nvSpPr>
        <p:spPr>
          <a:xfrm>
            <a:off x="457200" y="2413000"/>
            <a:ext cx="1904999" cy="781050"/>
          </a:xfrm>
          <a:prstGeom prst="rect">
            <a:avLst/>
          </a:prstGeom>
        </p:spPr>
        <p:txBody>
          <a:bodyPr vert="horz" wrap="square" lIns="114300" tIns="57150" rIns="114300" bIns="57150" rtlCol="0" anchor="t" anchorCtr="0">
            <a:noAutofit/>
          </a:bodyPr>
          <a:lstStyle/>
          <a:p>
            <a:pPr>
              <a:lnSpc>
                <a:spcPct val="140000"/>
              </a:lnSpc>
            </a:pPr>
            <a:r>
              <a:rPr lang="zh-CN" altLang="en-US" sz="20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苗木枯败补植</a:t>
            </a:r>
            <a:endParaRPr lang="zh-CN" sz="2000"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pic>
        <p:nvPicPr>
          <p:cNvPr id="2097209" name="图片 1" descr="9c652299fc56e06a6aa18b6ace11b0cd"/>
          <p:cNvPicPr>
            <a:picLocks noChangeAspect="1"/>
          </p:cNvPicPr>
          <p:nvPr/>
        </p:nvPicPr>
        <p:blipFill>
          <a:blip r:embed="rId5"/>
          <a:stretch>
            <a:fillRect/>
          </a:stretch>
        </p:blipFill>
        <p:spPr>
          <a:xfrm>
            <a:off x="2438400" y="1676400"/>
            <a:ext cx="2880000" cy="2160000"/>
          </a:xfrm>
          <a:prstGeom prst="rect">
            <a:avLst/>
          </a:prstGeom>
        </p:spPr>
      </p:pic>
      <p:pic>
        <p:nvPicPr>
          <p:cNvPr id="2097210" name="图片 3" descr="e6f81216888544b01b0504e5de48b387"/>
          <p:cNvPicPr>
            <a:picLocks noChangeAspect="1"/>
          </p:cNvPicPr>
          <p:nvPr/>
        </p:nvPicPr>
        <p:blipFill>
          <a:blip r:embed="rId6"/>
          <a:stretch>
            <a:fillRect/>
          </a:stretch>
        </p:blipFill>
        <p:spPr>
          <a:xfrm>
            <a:off x="5410200" y="1690370"/>
            <a:ext cx="2880000" cy="2160000"/>
          </a:xfrm>
          <a:prstGeom prst="rect">
            <a:avLst/>
          </a:prstGeom>
        </p:spPr>
      </p:pic>
      <p:pic>
        <p:nvPicPr>
          <p:cNvPr id="2097211" name="图片 4" descr="b430e48f2de3b7d89fc4be7226cbfe0f"/>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82000" y="1691640"/>
            <a:ext cx="2880000" cy="2159250"/>
          </a:xfrm>
          <a:prstGeom prst="rect">
            <a:avLst/>
          </a:prstGeom>
        </p:spPr>
      </p:pic>
      <p:pic>
        <p:nvPicPr>
          <p:cNvPr id="2097212" name="图片 5" descr="255dd0e3f4643f770b28e7e13aaa1032"/>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2438400" y="3962400"/>
            <a:ext cx="2879725" cy="2209800"/>
          </a:xfrm>
          <a:prstGeom prst="rect">
            <a:avLst/>
          </a:prstGeom>
        </p:spPr>
      </p:pic>
      <p:pic>
        <p:nvPicPr>
          <p:cNvPr id="2097213" name="图片 8" descr="e04867c0ad42789f77fb46f3a9da2bb2"/>
          <p:cNvPicPr>
            <a:picLocks noChangeAspect="1"/>
          </p:cNvPicPr>
          <p:nvPr/>
        </p:nvPicPr>
        <p:blipFill>
          <a:blip r:embed="rId9"/>
          <a:stretch>
            <a:fillRect/>
          </a:stretch>
        </p:blipFill>
        <p:spPr>
          <a:xfrm>
            <a:off x="5410200" y="3962400"/>
            <a:ext cx="2880000" cy="2159250"/>
          </a:xfrm>
          <a:prstGeom prst="rect">
            <a:avLst/>
          </a:prstGeom>
        </p:spPr>
      </p:pic>
      <p:pic>
        <p:nvPicPr>
          <p:cNvPr id="2097214" name="图片 9" descr="51bcdebc2b0336d2daf36991cfb41f10"/>
          <p:cNvPicPr>
            <a:picLocks noChangeAspect="1"/>
          </p:cNvPicPr>
          <p:nvPr/>
        </p:nvPicPr>
        <p:blipFill>
          <a:blip r:embed="rId10"/>
          <a:stretch>
            <a:fillRect/>
          </a:stretch>
        </p:blipFill>
        <p:spPr>
          <a:xfrm>
            <a:off x="8382000" y="3961130"/>
            <a:ext cx="2880000" cy="2160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706" name="TextBox 3"/>
          <p:cNvSpPr txBox="1"/>
          <p:nvPr/>
        </p:nvSpPr>
        <p:spPr>
          <a:xfrm>
            <a:off x="476023" y="265330"/>
            <a:ext cx="11239500" cy="893445"/>
          </a:xfrm>
          <a:prstGeom prst="rect">
            <a:avLst/>
          </a:prstGeom>
        </p:spPr>
        <p:txBody>
          <a:bodyPr vert="horz" wrap="square" lIns="123825" tIns="123825" rIns="57150" bIns="123825" rtlCol="0" anchor="t" anchorCtr="0">
            <a:spAutoFit/>
          </a:bodyPr>
          <a:lstStyle/>
          <a:p>
            <a:pPr>
              <a:lnSpc>
                <a:spcPct val="140000"/>
              </a:lnSpc>
            </a:pPr>
            <a:r>
              <a:rPr lang="zh-CN" sz="3000" b="1">
                <a:solidFill>
                  <a:schemeClr val="dk2">
                    <a:alpha val="100000"/>
                  </a:schemeClr>
                </a:solidFill>
                <a:latin typeface="微软雅黑" panose="020B0503020204020204" charset="-122"/>
                <a:ea typeface="微软雅黑" panose="020B0503020204020204" charset="-122"/>
                <a:cs typeface="微软雅黑" panose="020B0503020204020204" charset="-122"/>
              </a:rPr>
              <a:t>整改</a:t>
            </a:r>
            <a:r>
              <a:rPr lang="en-US" altLang="zh-CN" sz="3000" b="1">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师生反馈</a:t>
            </a:r>
          </a:p>
        </p:txBody>
      </p:sp>
      <p:sp>
        <p:nvSpPr>
          <p:cNvPr id="1048707" name="TextBox 13"/>
          <p:cNvSpPr txBox="1"/>
          <p:nvPr>
            <p:custDataLst>
              <p:tags r:id="rId1"/>
            </p:custDataLst>
          </p:nvPr>
        </p:nvSpPr>
        <p:spPr>
          <a:xfrm>
            <a:off x="5926455" y="6075045"/>
            <a:ext cx="2684145" cy="781050"/>
          </a:xfrm>
          <a:prstGeom prst="rect">
            <a:avLst/>
          </a:prstGeom>
        </p:spPr>
        <p:txBody>
          <a:bodyPr vert="horz" wrap="square" lIns="114300" tIns="57150" rIns="114300" bIns="57150" rtlCol="0" anchor="t" anchorCtr="0">
            <a:noAutofit/>
          </a:bodyPr>
          <a:lstStyle/>
          <a:p>
            <a:pPr>
              <a:lnSpc>
                <a:spcPct val="140000"/>
              </a:lnSpc>
            </a:pPr>
            <a:r>
              <a:rPr lang="zh-CN" altLang="en-US" sz="20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中心湖水面养护</a:t>
            </a:r>
            <a:endParaRPr lang="zh-CN" sz="2000"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pic>
        <p:nvPicPr>
          <p:cNvPr id="2097215" name="图片 1" descr="e8c6ed5f39bfa2d517f236dc084c768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95400" y="1143000"/>
            <a:ext cx="1800000" cy="3956044"/>
          </a:xfrm>
          <a:prstGeom prst="rect">
            <a:avLst/>
          </a:prstGeom>
        </p:spPr>
      </p:pic>
      <p:pic>
        <p:nvPicPr>
          <p:cNvPr id="2097216" name="图片 3" descr="31a64b904966da86d5adf0e1f25e7948"/>
          <p:cNvPicPr>
            <a:picLocks noChangeAspect="1"/>
          </p:cNvPicPr>
          <p:nvPr/>
        </p:nvPicPr>
        <p:blipFill>
          <a:blip r:embed="rId5"/>
          <a:stretch>
            <a:fillRect/>
          </a:stretch>
        </p:blipFill>
        <p:spPr>
          <a:xfrm>
            <a:off x="3733800" y="1158875"/>
            <a:ext cx="3240000" cy="2430000"/>
          </a:xfrm>
          <a:prstGeom prst="rect">
            <a:avLst/>
          </a:prstGeom>
        </p:spPr>
      </p:pic>
      <p:pic>
        <p:nvPicPr>
          <p:cNvPr id="2097217" name="图片 4" descr="71a5445a0051f74a522d5ae72d619668"/>
          <p:cNvPicPr>
            <a:picLocks noChangeAspect="1"/>
          </p:cNvPicPr>
          <p:nvPr/>
        </p:nvPicPr>
        <p:blipFill>
          <a:blip r:embed="rId6"/>
          <a:stretch>
            <a:fillRect/>
          </a:stretch>
        </p:blipFill>
        <p:spPr>
          <a:xfrm>
            <a:off x="7086600" y="3657600"/>
            <a:ext cx="3240000" cy="2429156"/>
          </a:xfrm>
          <a:prstGeom prst="rect">
            <a:avLst/>
          </a:prstGeom>
        </p:spPr>
      </p:pic>
      <p:pic>
        <p:nvPicPr>
          <p:cNvPr id="2097218" name="图片 5" descr="e0399323d3181f678396754b8d1a0460"/>
          <p:cNvPicPr>
            <a:picLocks noChangeAspect="1"/>
          </p:cNvPicPr>
          <p:nvPr/>
        </p:nvPicPr>
        <p:blipFill>
          <a:blip r:embed="rId7"/>
          <a:stretch>
            <a:fillRect/>
          </a:stretch>
        </p:blipFill>
        <p:spPr>
          <a:xfrm>
            <a:off x="3733800" y="3657600"/>
            <a:ext cx="3240000" cy="2430000"/>
          </a:xfrm>
          <a:prstGeom prst="rect">
            <a:avLst/>
          </a:prstGeom>
        </p:spPr>
      </p:pic>
      <p:pic>
        <p:nvPicPr>
          <p:cNvPr id="2097219" name="图片 7" descr="1e9814a0e011749ef24034be2644e0da"/>
          <p:cNvPicPr>
            <a:picLocks noChangeAspect="1"/>
          </p:cNvPicPr>
          <p:nvPr/>
        </p:nvPicPr>
        <p:blipFill>
          <a:blip r:embed="rId8"/>
          <a:stretch>
            <a:fillRect/>
          </a:stretch>
        </p:blipFill>
        <p:spPr>
          <a:xfrm>
            <a:off x="7086600" y="1167765"/>
            <a:ext cx="3240000" cy="2430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48708" name="TextBox 2"/>
          <p:cNvSpPr txBox="1"/>
          <p:nvPr/>
        </p:nvSpPr>
        <p:spPr>
          <a:xfrm>
            <a:off x="1379181" y="3394795"/>
            <a:ext cx="7832423" cy="922019"/>
          </a:xfrm>
          <a:prstGeom prst="rect">
            <a:avLst/>
          </a:prstGeom>
        </p:spPr>
        <p:txBody>
          <a:bodyPr vert="horz" wrap="square" lIns="114300" tIns="57150" rIns="114300" bIns="57150" rtlCol="0" anchor="ctr" anchorCtr="0">
            <a:spAutoFit/>
          </a:bodyPr>
          <a:lstStyle/>
          <a:p>
            <a:pPr algn="ctr">
              <a:lnSpc>
                <a:spcPct val="120000"/>
              </a:lnSpc>
            </a:pPr>
            <a:r>
              <a:rPr lang="en-US" sz="4500" b="1" dirty="0" err="1" smtClean="0">
                <a:solidFill>
                  <a:schemeClr val="lt1">
                    <a:alpha val="100000"/>
                  </a:schemeClr>
                </a:solidFill>
                <a:latin typeface="微软雅黑" panose="020B0503020204020204" charset="-122"/>
                <a:ea typeface="微软雅黑" panose="020B0503020204020204" charset="-122"/>
                <a:cs typeface="微软雅黑" panose="020B0503020204020204" charset="-122"/>
              </a:rPr>
              <a:t>绿化品质提升与改进</a:t>
            </a:r>
            <a:endParaRPr lang="en-US" sz="4500" b="1" dirty="0">
              <a:solidFill>
                <a:schemeClr val="l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709" name="TextBox 3"/>
          <p:cNvSpPr txBox="1"/>
          <p:nvPr/>
        </p:nvSpPr>
        <p:spPr>
          <a:xfrm>
            <a:off x="727443" y="805278"/>
            <a:ext cx="9305925" cy="1287780"/>
          </a:xfrm>
          <a:prstGeom prst="rect">
            <a:avLst/>
          </a:prstGeom>
        </p:spPr>
        <p:txBody>
          <a:bodyPr vert="horz" wrap="square" lIns="114300" tIns="57150" rIns="114300" bIns="57150" rtlCol="0" anchor="t" anchorCtr="0">
            <a:spAutoFit/>
          </a:bodyPr>
          <a:lstStyle/>
          <a:p>
            <a:pPr>
              <a:lnSpc>
                <a:spcPct val="120000"/>
              </a:lnSpc>
            </a:pPr>
            <a:r>
              <a:rPr lang="en-US" sz="6600" b="1">
                <a:solidFill>
                  <a:srgbClr val="1F6E21">
                    <a:alpha val="100000"/>
                  </a:srgbClr>
                </a:solidFill>
                <a:latin typeface="微软雅黑" panose="020B0503020204020204" charset="-122"/>
                <a:ea typeface="微软雅黑" panose="020B0503020204020204" charset="-122"/>
                <a:cs typeface="微软雅黑" panose="020B0503020204020204" charset="-122"/>
              </a:rPr>
              <a:t>04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48710" name="AutoShape 2"/>
          <p:cNvSpPr/>
          <p:nvPr/>
        </p:nvSpPr>
        <p:spPr>
          <a:xfrm>
            <a:off x="731632" y="1742735"/>
            <a:ext cx="3798277" cy="3798277"/>
          </a:xfrm>
          <a:prstGeom prst="ellipse">
            <a:avLst/>
          </a:prstGeom>
          <a:solidFill>
            <a:schemeClr val="lt2">
              <a:alpha val="80000"/>
            </a:schemeClr>
          </a:solidFill>
        </p:spPr>
      </p:sp>
      <p:sp>
        <p:nvSpPr>
          <p:cNvPr id="1048711" name="AutoShape 3"/>
          <p:cNvSpPr/>
          <p:nvPr/>
        </p:nvSpPr>
        <p:spPr>
          <a:xfrm>
            <a:off x="3059989" y="1383704"/>
            <a:ext cx="1133475" cy="1133475"/>
          </a:xfrm>
          <a:prstGeom prst="ellipse">
            <a:avLst/>
          </a:prstGeom>
          <a:solidFill>
            <a:schemeClr val="lt1">
              <a:alpha val="80000"/>
            </a:schemeClr>
          </a:solidFill>
        </p:spPr>
      </p:sp>
      <p:sp>
        <p:nvSpPr>
          <p:cNvPr id="1048712" name="AutoShape 4"/>
          <p:cNvSpPr/>
          <p:nvPr/>
        </p:nvSpPr>
        <p:spPr>
          <a:xfrm>
            <a:off x="7662092" y="1742735"/>
            <a:ext cx="3798277" cy="3798277"/>
          </a:xfrm>
          <a:prstGeom prst="ellipse">
            <a:avLst/>
          </a:prstGeom>
          <a:solidFill>
            <a:schemeClr val="lt2">
              <a:alpha val="80000"/>
            </a:schemeClr>
          </a:solidFill>
        </p:spPr>
      </p:sp>
      <p:sp>
        <p:nvSpPr>
          <p:cNvPr id="1048713" name="AutoShape 5"/>
          <p:cNvSpPr/>
          <p:nvPr/>
        </p:nvSpPr>
        <p:spPr>
          <a:xfrm>
            <a:off x="4196863" y="1742735"/>
            <a:ext cx="3798277" cy="3798277"/>
          </a:xfrm>
          <a:prstGeom prst="ellipse">
            <a:avLst/>
          </a:prstGeom>
          <a:solidFill>
            <a:schemeClr val="lt2">
              <a:alpha val="80000"/>
            </a:schemeClr>
          </a:solidFill>
        </p:spPr>
      </p:sp>
      <p:sp>
        <p:nvSpPr>
          <p:cNvPr id="1048714" name="TextBox 6"/>
          <p:cNvSpPr txBox="1"/>
          <p:nvPr/>
        </p:nvSpPr>
        <p:spPr>
          <a:xfrm>
            <a:off x="1170411" y="2719843"/>
            <a:ext cx="2800351" cy="676275"/>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确立评价标准</a:t>
            </a:r>
          </a:p>
        </p:txBody>
      </p:sp>
      <p:sp>
        <p:nvSpPr>
          <p:cNvPr id="1048715" name="TextBox 7"/>
          <p:cNvSpPr txBox="1"/>
          <p:nvPr/>
        </p:nvSpPr>
        <p:spPr>
          <a:xfrm>
            <a:off x="1170413" y="3382542"/>
            <a:ext cx="2924175" cy="1247775"/>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综合考虑景观效果、生态环境、养护管理等多方面因素，制定科学的绿化品质评价标准。</a:t>
            </a:r>
          </a:p>
        </p:txBody>
      </p:sp>
      <p:sp>
        <p:nvSpPr>
          <p:cNvPr id="1048716" name="TextBox 8"/>
          <p:cNvSpPr txBox="1"/>
          <p:nvPr/>
        </p:nvSpPr>
        <p:spPr>
          <a:xfrm>
            <a:off x="4707422" y="2719843"/>
            <a:ext cx="2800351" cy="676275"/>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定期开展评价</a:t>
            </a:r>
          </a:p>
        </p:txBody>
      </p:sp>
      <p:sp>
        <p:nvSpPr>
          <p:cNvPr id="1048717" name="TextBox 9"/>
          <p:cNvSpPr txBox="1"/>
          <p:nvPr/>
        </p:nvSpPr>
        <p:spPr>
          <a:xfrm>
            <a:off x="4707423" y="3382542"/>
            <a:ext cx="2924175" cy="1247775"/>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按照评价标准，定期对绿化区域进行品质评价，及时发现问题并采取措施。</a:t>
            </a:r>
          </a:p>
        </p:txBody>
      </p:sp>
      <p:sp>
        <p:nvSpPr>
          <p:cNvPr id="1048718" name="TextBox 10"/>
          <p:cNvSpPr txBox="1"/>
          <p:nvPr/>
        </p:nvSpPr>
        <p:spPr>
          <a:xfrm>
            <a:off x="8226846" y="2719843"/>
            <a:ext cx="2800351" cy="676275"/>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评价结果应用</a:t>
            </a:r>
          </a:p>
        </p:txBody>
      </p:sp>
      <p:sp>
        <p:nvSpPr>
          <p:cNvPr id="1048719" name="TextBox 11"/>
          <p:cNvSpPr txBox="1"/>
          <p:nvPr/>
        </p:nvSpPr>
        <p:spPr>
          <a:xfrm>
            <a:off x="8226847" y="3382542"/>
            <a:ext cx="2924175" cy="1247775"/>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将评价结果与养护人员绩效挂钩，激励养护人员提高绿化品质。</a:t>
            </a:r>
          </a:p>
        </p:txBody>
      </p:sp>
      <p:sp>
        <p:nvSpPr>
          <p:cNvPr id="1048720" name="AutoShape 12"/>
          <p:cNvSpPr/>
          <p:nvPr/>
        </p:nvSpPr>
        <p:spPr>
          <a:xfrm>
            <a:off x="3126664" y="1450379"/>
            <a:ext cx="1000125" cy="1000125"/>
          </a:xfrm>
          <a:prstGeom prst="ellipse">
            <a:avLst/>
          </a:prstGeom>
          <a:noFill/>
          <a:ln w="19050">
            <a:solidFill>
              <a:schemeClr val="accent1">
                <a:alpha val="100000"/>
              </a:schemeClr>
            </a:solidFill>
            <a:prstDash val="solid"/>
          </a:ln>
        </p:spPr>
      </p:sp>
      <p:sp>
        <p:nvSpPr>
          <p:cNvPr id="1048721" name="AutoShape 13"/>
          <p:cNvSpPr/>
          <p:nvPr/>
        </p:nvSpPr>
        <p:spPr>
          <a:xfrm>
            <a:off x="6801160" y="1383704"/>
            <a:ext cx="1133475" cy="1133475"/>
          </a:xfrm>
          <a:prstGeom prst="ellipse">
            <a:avLst/>
          </a:prstGeom>
          <a:solidFill>
            <a:schemeClr val="lt1">
              <a:alpha val="80000"/>
            </a:schemeClr>
          </a:solidFill>
        </p:spPr>
      </p:sp>
      <p:sp>
        <p:nvSpPr>
          <p:cNvPr id="1048722" name="AutoShape 14"/>
          <p:cNvSpPr/>
          <p:nvPr/>
        </p:nvSpPr>
        <p:spPr>
          <a:xfrm>
            <a:off x="6867835" y="1450379"/>
            <a:ext cx="1000125" cy="1000125"/>
          </a:xfrm>
          <a:prstGeom prst="ellipse">
            <a:avLst/>
          </a:prstGeom>
          <a:noFill/>
          <a:ln w="19050">
            <a:solidFill>
              <a:schemeClr val="accent1">
                <a:alpha val="100000"/>
              </a:schemeClr>
            </a:solidFill>
            <a:prstDash val="solid"/>
          </a:ln>
        </p:spPr>
      </p:sp>
      <p:sp>
        <p:nvSpPr>
          <p:cNvPr id="1048723" name="AutoShape 15"/>
          <p:cNvSpPr/>
          <p:nvPr/>
        </p:nvSpPr>
        <p:spPr>
          <a:xfrm>
            <a:off x="10237652" y="1383704"/>
            <a:ext cx="1133475" cy="1133475"/>
          </a:xfrm>
          <a:prstGeom prst="ellipse">
            <a:avLst/>
          </a:prstGeom>
          <a:solidFill>
            <a:schemeClr val="lt1">
              <a:alpha val="80000"/>
            </a:schemeClr>
          </a:solidFill>
        </p:spPr>
      </p:sp>
      <p:sp>
        <p:nvSpPr>
          <p:cNvPr id="1048724" name="AutoShape 16"/>
          <p:cNvSpPr/>
          <p:nvPr/>
        </p:nvSpPr>
        <p:spPr>
          <a:xfrm>
            <a:off x="10304327" y="1450379"/>
            <a:ext cx="1000125" cy="1000125"/>
          </a:xfrm>
          <a:prstGeom prst="ellipse">
            <a:avLst/>
          </a:prstGeom>
          <a:noFill/>
          <a:ln w="19050">
            <a:solidFill>
              <a:schemeClr val="accent1">
                <a:alpha val="100000"/>
              </a:schemeClr>
            </a:solidFill>
            <a:prstDash val="solid"/>
          </a:ln>
        </p:spPr>
      </p:sp>
      <p:sp>
        <p:nvSpPr>
          <p:cNvPr id="1048725" name="TextBox 17"/>
          <p:cNvSpPr txBox="1"/>
          <p:nvPr/>
        </p:nvSpPr>
        <p:spPr>
          <a:xfrm>
            <a:off x="10207809" y="1550012"/>
            <a:ext cx="1163319" cy="800856"/>
          </a:xfrm>
          <a:prstGeom prst="rect">
            <a:avLst/>
          </a:prstGeom>
        </p:spPr>
        <p:txBody>
          <a:bodyPr vert="horz" wrap="square" lIns="123825" tIns="123825" rIns="57150" bIns="123825" rtlCol="0" anchor="ctr" anchorCtr="0">
            <a:noAutofit/>
          </a:bodyPr>
          <a:lstStyle/>
          <a:p>
            <a:pPr algn="ctr">
              <a:lnSpc>
                <a:spcPct val="100000"/>
              </a:lnSpc>
              <a:spcBef>
                <a:spcPct val="0"/>
              </a:spcBef>
            </a:pPr>
            <a:r>
              <a:rPr lang="en-US" sz="3450" b="1">
                <a:solidFill>
                  <a:schemeClr val="accent1">
                    <a:alpha val="100000"/>
                  </a:schemeClr>
                </a:solidFill>
                <a:latin typeface="微软雅黑" panose="020B0503020204020204" charset="-122"/>
                <a:ea typeface="微软雅黑" panose="020B0503020204020204" charset="-122"/>
                <a:cs typeface="微软雅黑" panose="020B0503020204020204" charset="-122"/>
              </a:rPr>
              <a:t>03</a:t>
            </a:r>
          </a:p>
        </p:txBody>
      </p:sp>
      <p:sp>
        <p:nvSpPr>
          <p:cNvPr id="1048726" name="TextBox 18"/>
          <p:cNvSpPr txBox="1"/>
          <p:nvPr/>
        </p:nvSpPr>
        <p:spPr>
          <a:xfrm>
            <a:off x="6761791" y="1550012"/>
            <a:ext cx="1163319" cy="800856"/>
          </a:xfrm>
          <a:prstGeom prst="rect">
            <a:avLst/>
          </a:prstGeom>
        </p:spPr>
        <p:txBody>
          <a:bodyPr vert="horz" wrap="square" lIns="123825" tIns="123825" rIns="57150" bIns="123825" rtlCol="0" anchor="ctr" anchorCtr="0">
            <a:noAutofit/>
          </a:bodyPr>
          <a:lstStyle/>
          <a:p>
            <a:pPr algn="ctr">
              <a:lnSpc>
                <a:spcPct val="100000"/>
              </a:lnSpc>
              <a:spcBef>
                <a:spcPct val="0"/>
              </a:spcBef>
            </a:pPr>
            <a:r>
              <a:rPr lang="en-US" sz="3450" b="1">
                <a:solidFill>
                  <a:schemeClr val="accent1">
                    <a:alpha val="100000"/>
                  </a:schemeClr>
                </a:solidFill>
                <a:latin typeface="微软雅黑" panose="020B0503020204020204" charset="-122"/>
                <a:ea typeface="微软雅黑" panose="020B0503020204020204" charset="-122"/>
                <a:cs typeface="微软雅黑" panose="020B0503020204020204" charset="-122"/>
              </a:rPr>
              <a:t>02</a:t>
            </a:r>
          </a:p>
        </p:txBody>
      </p:sp>
      <p:sp>
        <p:nvSpPr>
          <p:cNvPr id="1048727" name="TextBox 19"/>
          <p:cNvSpPr txBox="1"/>
          <p:nvPr/>
        </p:nvSpPr>
        <p:spPr>
          <a:xfrm>
            <a:off x="3030146" y="1550012"/>
            <a:ext cx="1163319" cy="800856"/>
          </a:xfrm>
          <a:prstGeom prst="rect">
            <a:avLst/>
          </a:prstGeom>
        </p:spPr>
        <p:txBody>
          <a:bodyPr vert="horz" wrap="square" lIns="123825" tIns="123825" rIns="57150" bIns="123825" rtlCol="0" anchor="ctr" anchorCtr="0">
            <a:noAutofit/>
          </a:bodyPr>
          <a:lstStyle/>
          <a:p>
            <a:pPr algn="ctr">
              <a:lnSpc>
                <a:spcPct val="100000"/>
              </a:lnSpc>
              <a:spcBef>
                <a:spcPct val="0"/>
              </a:spcBef>
            </a:pPr>
            <a:r>
              <a:rPr lang="en-US" sz="3450" b="1">
                <a:solidFill>
                  <a:schemeClr val="accent1">
                    <a:alpha val="100000"/>
                  </a:schemeClr>
                </a:solidFill>
                <a:latin typeface="微软雅黑" panose="020B0503020204020204" charset="-122"/>
                <a:ea typeface="微软雅黑" panose="020B0503020204020204" charset="-122"/>
                <a:cs typeface="微软雅黑" panose="020B0503020204020204" charset="-122"/>
              </a:rPr>
              <a:t>01</a:t>
            </a:r>
          </a:p>
        </p:txBody>
      </p:sp>
      <p:sp>
        <p:nvSpPr>
          <p:cNvPr id="1048728" name="TextBox 20"/>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品质评价体系建立及实施</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729" name="AutoShape 2"/>
          <p:cNvSpPr/>
          <p:nvPr/>
        </p:nvSpPr>
        <p:spPr>
          <a:xfrm>
            <a:off x="763830" y="1803818"/>
            <a:ext cx="230516" cy="230516"/>
          </a:xfrm>
          <a:prstGeom prst="ellipse">
            <a:avLst/>
          </a:prstGeom>
          <a:solidFill>
            <a:schemeClr val="accent1">
              <a:alpha val="100000"/>
            </a:schemeClr>
          </a:solidFill>
        </p:spPr>
      </p:sp>
      <p:sp>
        <p:nvSpPr>
          <p:cNvPr id="1048730" name="TextBox 3"/>
          <p:cNvSpPr txBox="1"/>
          <p:nvPr/>
        </p:nvSpPr>
        <p:spPr>
          <a:xfrm>
            <a:off x="678105" y="2278958"/>
            <a:ext cx="4394883" cy="798650"/>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针对品质评价中发现的问题，进行梳理分类，明确问题性质和影响程度。</a:t>
            </a:r>
          </a:p>
        </p:txBody>
      </p:sp>
      <p:sp>
        <p:nvSpPr>
          <p:cNvPr id="1048731" name="TextBox 4"/>
          <p:cNvSpPr txBox="1"/>
          <p:nvPr/>
        </p:nvSpPr>
        <p:spPr>
          <a:xfrm>
            <a:off x="994345" y="1668692"/>
            <a:ext cx="4078643" cy="538873"/>
          </a:xfrm>
          <a:prstGeom prst="rect">
            <a:avLst/>
          </a:prstGeom>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问题梳理分析</a:t>
            </a:r>
          </a:p>
        </p:txBody>
      </p:sp>
      <p:sp>
        <p:nvSpPr>
          <p:cNvPr id="1048732" name="TextBox 6"/>
          <p:cNvSpPr txBox="1"/>
          <p:nvPr/>
        </p:nvSpPr>
        <p:spPr>
          <a:xfrm>
            <a:off x="678105" y="3888304"/>
            <a:ext cx="4391025" cy="782267"/>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根据问题性质，制定针对性的整改方案，明确整改目标、措施和时间节点。</a:t>
            </a:r>
          </a:p>
        </p:txBody>
      </p:sp>
      <p:sp>
        <p:nvSpPr>
          <p:cNvPr id="1048733" name="TextBox 7"/>
          <p:cNvSpPr txBox="1"/>
          <p:nvPr/>
        </p:nvSpPr>
        <p:spPr>
          <a:xfrm>
            <a:off x="994345" y="3319377"/>
            <a:ext cx="4078643" cy="497530"/>
          </a:xfrm>
          <a:prstGeom prst="rect">
            <a:avLst/>
          </a:prstGeom>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制定整改方案</a:t>
            </a:r>
          </a:p>
        </p:txBody>
      </p:sp>
      <p:sp>
        <p:nvSpPr>
          <p:cNvPr id="1048734" name="TextBox 8"/>
          <p:cNvSpPr txBox="1"/>
          <p:nvPr/>
        </p:nvSpPr>
        <p:spPr>
          <a:xfrm>
            <a:off x="678105" y="5524739"/>
            <a:ext cx="4391025" cy="796048"/>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整改方案需经过相关部门审核批准，确保整改措施合理可行。</a:t>
            </a:r>
          </a:p>
        </p:txBody>
      </p:sp>
      <p:sp>
        <p:nvSpPr>
          <p:cNvPr id="1048735" name="TextBox 9"/>
          <p:cNvSpPr txBox="1"/>
          <p:nvPr/>
        </p:nvSpPr>
        <p:spPr>
          <a:xfrm>
            <a:off x="994345" y="4955814"/>
            <a:ext cx="4078643" cy="497530"/>
          </a:xfrm>
          <a:prstGeom prst="rect">
            <a:avLst/>
          </a:prstGeom>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方案审核与批准</a:t>
            </a:r>
          </a:p>
        </p:txBody>
      </p:sp>
      <p:sp>
        <p:nvSpPr>
          <p:cNvPr id="1048736" name="AutoShape 10"/>
          <p:cNvSpPr/>
          <p:nvPr/>
        </p:nvSpPr>
        <p:spPr>
          <a:xfrm>
            <a:off x="763830" y="3433833"/>
            <a:ext cx="230516" cy="230516"/>
          </a:xfrm>
          <a:prstGeom prst="ellipse">
            <a:avLst/>
          </a:prstGeom>
          <a:solidFill>
            <a:schemeClr val="accent1">
              <a:alpha val="100000"/>
            </a:schemeClr>
          </a:solidFill>
        </p:spPr>
      </p:sp>
      <p:sp>
        <p:nvSpPr>
          <p:cNvPr id="1048737" name="AutoShape 11"/>
          <p:cNvSpPr/>
          <p:nvPr/>
        </p:nvSpPr>
        <p:spPr>
          <a:xfrm>
            <a:off x="763830" y="5070271"/>
            <a:ext cx="230516" cy="230516"/>
          </a:xfrm>
          <a:prstGeom prst="ellipse">
            <a:avLst/>
          </a:prstGeom>
          <a:solidFill>
            <a:schemeClr val="accent1">
              <a:alpha val="100000"/>
            </a:schemeClr>
          </a:solidFill>
        </p:spPr>
      </p:sp>
      <p:sp>
        <p:nvSpPr>
          <p:cNvPr id="1048738" name="TextBox 12"/>
          <p:cNvSpPr txBox="1"/>
          <p:nvPr/>
        </p:nvSpPr>
        <p:spPr>
          <a:xfrm>
            <a:off x="476023" y="265328"/>
            <a:ext cx="11239500" cy="869950"/>
          </a:xfrm>
          <a:prstGeom prst="rect">
            <a:avLst/>
          </a:prstGeom>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存在问题整改方案制定</a:t>
            </a:r>
          </a:p>
        </p:txBody>
      </p:sp>
      <p:pic>
        <p:nvPicPr>
          <p:cNvPr id="2097220" name="图片 28" descr="sarah-sheedy-wG26ifbU1ME-unsplash"/>
          <p:cNvPicPr>
            <a:picLocks noChangeAspect="1"/>
          </p:cNvPicPr>
          <p:nvPr>
            <p:custDataLst>
              <p:tags r:id="rId1"/>
            </p:custDataLst>
          </p:nvPr>
        </p:nvPicPr>
        <p:blipFill>
          <a:blip r:embed="rId4"/>
          <a:srcRect/>
          <a:stretch>
            <a:fillRect/>
          </a:stretch>
        </p:blipFill>
        <p:spPr>
          <a:xfrm>
            <a:off x="4648200" y="1371600"/>
            <a:ext cx="6624955" cy="3906520"/>
          </a:xfrm>
          <a:custGeom>
            <a:avLst/>
            <a:gdLst/>
            <a:ahLst/>
            <a:cxnLst>
              <a:cxn ang="3">
                <a:pos x="hc" y="t"/>
              </a:cxn>
              <a:cxn ang="cd2">
                <a:pos x="l" y="vc"/>
              </a:cxn>
              <a:cxn ang="cd4">
                <a:pos x="hc" y="b"/>
              </a:cxn>
              <a:cxn ang="0">
                <a:pos x="r" y="vc"/>
              </a:cxn>
            </a:cxnLst>
            <a:rect l="l" t="t" r="r" b="b"/>
            <a:pathLst>
              <a:path w="8533" h="5032">
                <a:moveTo>
                  <a:pt x="387" y="0"/>
                </a:moveTo>
                <a:lnTo>
                  <a:pt x="8146" y="0"/>
                </a:lnTo>
                <a:cubicBezTo>
                  <a:pt x="8360" y="0"/>
                  <a:pt x="8533" y="173"/>
                  <a:pt x="8533" y="387"/>
                </a:cubicBezTo>
                <a:lnTo>
                  <a:pt x="8533" y="4645"/>
                </a:lnTo>
                <a:cubicBezTo>
                  <a:pt x="8533" y="4859"/>
                  <a:pt x="8360" y="5032"/>
                  <a:pt x="8146" y="5032"/>
                </a:cubicBezTo>
                <a:lnTo>
                  <a:pt x="387" y="5032"/>
                </a:lnTo>
                <a:cubicBezTo>
                  <a:pt x="173" y="5032"/>
                  <a:pt x="0" y="4859"/>
                  <a:pt x="0" y="4645"/>
                </a:cubicBezTo>
                <a:lnTo>
                  <a:pt x="0" y="387"/>
                </a:lnTo>
                <a:cubicBezTo>
                  <a:pt x="0" y="173"/>
                  <a:pt x="173" y="0"/>
                  <a:pt x="387" y="0"/>
                </a:cubicBezTo>
                <a:close/>
              </a:path>
            </a:pathLst>
          </a:custGeom>
          <a:ln w="60325">
            <a:gradFill>
              <a:gsLst>
                <a:gs pos="0">
                  <a:schemeClr val="accent1">
                    <a:alpha val="34000"/>
                  </a:schemeClr>
                </a:gs>
                <a:gs pos="100000">
                  <a:schemeClr val="accent1">
                    <a:alpha val="80000"/>
                  </a:schemeClr>
                </a:gs>
              </a:gsLst>
              <a:lin ang="5400000" scaled="1"/>
            </a:gradFill>
          </a:ln>
          <a:effectLst>
            <a:reflection blurRad="6350" stA="25000" endA="300" endPos="32000" dist="12700" dir="5400000" sy="-100000" algn="bl" rotWithShape="0"/>
          </a:effectLst>
          <a:scene3d>
            <a:camera prst="perspectiveLeft"/>
            <a:lightRig rig="threePt" dir="t"/>
          </a:scene3d>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1048739" name="TextBox 3"/>
          <p:cNvSpPr txBox="1"/>
          <p:nvPr/>
        </p:nvSpPr>
        <p:spPr>
          <a:xfrm>
            <a:off x="476023" y="265328"/>
            <a:ext cx="11239500" cy="869950"/>
          </a:xfrm>
          <a:prstGeom prst="rect">
            <a:avLst/>
          </a:prstGeom>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改进措施落实跟踪反馈</a:t>
            </a:r>
          </a:p>
        </p:txBody>
      </p:sp>
      <p:sp>
        <p:nvSpPr>
          <p:cNvPr id="1048740" name="TextBox 4"/>
          <p:cNvSpPr txBox="1"/>
          <p:nvPr>
            <p:custDataLst>
              <p:tags r:id="rId1"/>
            </p:custDataLst>
          </p:nvPr>
        </p:nvSpPr>
        <p:spPr>
          <a:xfrm>
            <a:off x="5725622" y="1602586"/>
            <a:ext cx="5687135" cy="470535"/>
          </a:xfrm>
          <a:prstGeom prst="rect">
            <a:avLst/>
          </a:prstGeom>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跟踪整改过程</a:t>
            </a:r>
          </a:p>
        </p:txBody>
      </p:sp>
      <p:sp>
        <p:nvSpPr>
          <p:cNvPr id="1048741" name="TextBox 5"/>
          <p:cNvSpPr txBox="1"/>
          <p:nvPr>
            <p:custDataLst>
              <p:tags r:id="rId2"/>
            </p:custDataLst>
          </p:nvPr>
        </p:nvSpPr>
        <p:spPr>
          <a:xfrm>
            <a:off x="5725622" y="2073120"/>
            <a:ext cx="5687135" cy="839992"/>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对整改方案的落实情况进行跟踪，确保各项措施得到有效实施。</a:t>
            </a:r>
          </a:p>
        </p:txBody>
      </p:sp>
      <p:sp>
        <p:nvSpPr>
          <p:cNvPr id="1048742" name="TextBox 6"/>
          <p:cNvSpPr txBox="1"/>
          <p:nvPr>
            <p:custDataLst>
              <p:tags r:id="rId3"/>
            </p:custDataLst>
          </p:nvPr>
        </p:nvSpPr>
        <p:spPr>
          <a:xfrm>
            <a:off x="5725622" y="3278788"/>
            <a:ext cx="5687135" cy="484316"/>
          </a:xfrm>
          <a:prstGeom prst="rect">
            <a:avLst/>
          </a:prstGeom>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效果评估与反馈</a:t>
            </a:r>
          </a:p>
        </p:txBody>
      </p:sp>
      <p:sp>
        <p:nvSpPr>
          <p:cNvPr id="1048743" name="TextBox 7"/>
          <p:cNvSpPr txBox="1"/>
          <p:nvPr>
            <p:custDataLst>
              <p:tags r:id="rId4"/>
            </p:custDataLst>
          </p:nvPr>
        </p:nvSpPr>
        <p:spPr>
          <a:xfrm>
            <a:off x="5725622" y="3763106"/>
            <a:ext cx="5732727" cy="784869"/>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对整改效果进行评估，将评估结果及时反馈给相关人员，以便进一步改进。</a:t>
            </a:r>
          </a:p>
        </p:txBody>
      </p:sp>
      <p:sp>
        <p:nvSpPr>
          <p:cNvPr id="1048744" name="TextBox 8"/>
          <p:cNvSpPr txBox="1"/>
          <p:nvPr>
            <p:custDataLst>
              <p:tags r:id="rId5"/>
            </p:custDataLst>
          </p:nvPr>
        </p:nvSpPr>
        <p:spPr>
          <a:xfrm>
            <a:off x="5725622" y="4845364"/>
            <a:ext cx="5687135" cy="529052"/>
          </a:xfrm>
          <a:prstGeom prst="rect">
            <a:avLst/>
          </a:prstGeom>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持续改进与优化</a:t>
            </a:r>
          </a:p>
        </p:txBody>
      </p:sp>
      <p:sp>
        <p:nvSpPr>
          <p:cNvPr id="1048745" name="TextBox 9"/>
          <p:cNvSpPr txBox="1"/>
          <p:nvPr>
            <p:custDataLst>
              <p:tags r:id="rId6"/>
            </p:custDataLst>
          </p:nvPr>
        </p:nvSpPr>
        <p:spPr>
          <a:xfrm>
            <a:off x="5725622" y="5374416"/>
            <a:ext cx="5732727" cy="798650"/>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根据反馈结果，不断调整优化整改措施，形成持续改进的良性循环。</a:t>
            </a:r>
          </a:p>
        </p:txBody>
      </p:sp>
      <p:grpSp>
        <p:nvGrpSpPr>
          <p:cNvPr id="102" name="组合 23"/>
          <p:cNvGrpSpPr/>
          <p:nvPr>
            <p:custDataLst>
              <p:tags r:id="rId7"/>
            </p:custDataLst>
          </p:nvPr>
        </p:nvGrpSpPr>
        <p:grpSpPr>
          <a:xfrm>
            <a:off x="696790" y="1352343"/>
            <a:ext cx="4472337" cy="5138635"/>
            <a:chOff x="3127" y="2161"/>
            <a:chExt cx="12948" cy="14882"/>
          </a:xfrm>
        </p:grpSpPr>
        <p:sp>
          <p:nvSpPr>
            <p:cNvPr id="1048746" name="任意多边形 24"/>
            <p:cNvSpPr/>
            <p:nvPr>
              <p:custDataLst>
                <p:tags r:id="rId8"/>
              </p:custDataLst>
            </p:nvPr>
          </p:nvSpPr>
          <p:spPr>
            <a:xfrm>
              <a:off x="3127" y="2161"/>
              <a:ext cx="12948" cy="14882"/>
            </a:xfrm>
            <a:custGeom>
              <a:avLst/>
              <a:gdLst>
                <a:gd name="connsiteX0" fmla="*/ 6515 w 13052"/>
                <a:gd name="connsiteY0" fmla="*/ 0 h 15000"/>
                <a:gd name="connsiteX1" fmla="*/ 13032 w 13052"/>
                <a:gd name="connsiteY1" fmla="*/ 3725 h 15000"/>
                <a:gd name="connsiteX2" fmla="*/ 13040 w 13052"/>
                <a:gd name="connsiteY2" fmla="*/ 5122 h 15000"/>
                <a:gd name="connsiteX3" fmla="*/ 12812 w 13052"/>
                <a:gd name="connsiteY3" fmla="*/ 5338 h 15000"/>
                <a:gd name="connsiteX4" fmla="*/ 12815 w 13052"/>
                <a:gd name="connsiteY4" fmla="*/ 8600 h 15000"/>
                <a:gd name="connsiteX5" fmla="*/ 13052 w 13052"/>
                <a:gd name="connsiteY5" fmla="*/ 8822 h 15000"/>
                <a:gd name="connsiteX6" fmla="*/ 13041 w 13052"/>
                <a:gd name="connsiteY6" fmla="*/ 11248 h 15000"/>
                <a:gd name="connsiteX7" fmla="*/ 6515 w 13052"/>
                <a:gd name="connsiteY7" fmla="*/ 15000 h 15000"/>
                <a:gd name="connsiteX8" fmla="*/ 17 w 13052"/>
                <a:gd name="connsiteY8" fmla="*/ 11296 h 15000"/>
                <a:gd name="connsiteX9" fmla="*/ 0 w 13052"/>
                <a:gd name="connsiteY9" fmla="*/ 8802 h 15000"/>
                <a:gd name="connsiteX10" fmla="*/ 237 w 13052"/>
                <a:gd name="connsiteY10" fmla="*/ 8579 h 15000"/>
                <a:gd name="connsiteX11" fmla="*/ 237 w 13052"/>
                <a:gd name="connsiteY11" fmla="*/ 6358 h 15000"/>
                <a:gd name="connsiteX12" fmla="*/ 0 w 13052"/>
                <a:gd name="connsiteY12" fmla="*/ 6135 h 15000"/>
                <a:gd name="connsiteX13" fmla="*/ 1 w 13052"/>
                <a:gd name="connsiteY13" fmla="*/ 3754 h 15000"/>
                <a:gd name="connsiteX14" fmla="*/ 6515 w 13052"/>
                <a:gd name="connsiteY14" fmla="*/ 0 h 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052" h="15000">
                  <a:moveTo>
                    <a:pt x="6515" y="0"/>
                  </a:moveTo>
                  <a:lnTo>
                    <a:pt x="13032" y="3725"/>
                  </a:lnTo>
                  <a:lnTo>
                    <a:pt x="13040" y="5122"/>
                  </a:lnTo>
                  <a:lnTo>
                    <a:pt x="12812" y="5338"/>
                  </a:lnTo>
                  <a:lnTo>
                    <a:pt x="12815" y="8600"/>
                  </a:lnTo>
                  <a:lnTo>
                    <a:pt x="13052" y="8822"/>
                  </a:lnTo>
                  <a:lnTo>
                    <a:pt x="13041" y="11248"/>
                  </a:lnTo>
                  <a:lnTo>
                    <a:pt x="6515" y="15000"/>
                  </a:lnTo>
                  <a:lnTo>
                    <a:pt x="17" y="11296"/>
                  </a:lnTo>
                  <a:lnTo>
                    <a:pt x="0" y="8802"/>
                  </a:lnTo>
                  <a:lnTo>
                    <a:pt x="237" y="8579"/>
                  </a:lnTo>
                  <a:lnTo>
                    <a:pt x="237" y="6358"/>
                  </a:lnTo>
                  <a:lnTo>
                    <a:pt x="0" y="6135"/>
                  </a:lnTo>
                  <a:lnTo>
                    <a:pt x="1" y="3754"/>
                  </a:lnTo>
                  <a:lnTo>
                    <a:pt x="6515" y="0"/>
                  </a:lnTo>
                  <a:close/>
                </a:path>
              </a:pathLst>
            </a:custGeom>
            <a:noFill/>
            <a:ln w="25400">
              <a:gradFill>
                <a:gsLst>
                  <a:gs pos="0">
                    <a:schemeClr val="accent1">
                      <a:alpha val="0"/>
                    </a:schemeClr>
                  </a:gs>
                  <a:gs pos="100000">
                    <a:schemeClr val="accent1"/>
                  </a:gs>
                </a:gsLst>
                <a:lin ang="16200000" scaled="1"/>
              </a:gra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010">
                <a:latin typeface="MiSans Normal" panose="00000500000000000000" charset="-122"/>
                <a:ea typeface="MiSans Normal" panose="00000500000000000000" charset="-122"/>
                <a:sym typeface="+mn-ea"/>
              </a:endParaRPr>
            </a:p>
          </p:txBody>
        </p:sp>
        <p:pic>
          <p:nvPicPr>
            <p:cNvPr id="2097221" name="图片 25" descr="F:/素材图片4/VCG211291974513.jpgVCG211291974513"/>
            <p:cNvPicPr>
              <a:picLocks noChangeAspect="1"/>
            </p:cNvPicPr>
            <p:nvPr>
              <p:custDataLst>
                <p:tags r:id="rId9"/>
              </p:custDataLst>
            </p:nvPr>
          </p:nvPicPr>
          <p:blipFill>
            <a:blip r:embed="rId13" cstate="screen">
              <a:extLst>
                <a:ext uri="{28A0092B-C50C-407E-A947-70E740481C1C}">
                  <a14:useLocalDpi xmlns:a14="http://schemas.microsoft.com/office/drawing/2010/main"/>
                </a:ext>
              </a:extLst>
            </a:blip>
            <a:srcRect/>
            <a:stretch>
              <a:fillRect/>
            </a:stretch>
          </p:blipFill>
          <p:spPr>
            <a:xfrm>
              <a:off x="3536" y="2614"/>
              <a:ext cx="12131" cy="14006"/>
            </a:xfrm>
            <a:custGeom>
              <a:avLst/>
              <a:gdLst/>
              <a:ahLst/>
              <a:cxnLst>
                <a:cxn ang="3">
                  <a:pos x="hc" y="t"/>
                </a:cxn>
                <a:cxn ang="cd2">
                  <a:pos x="l" y="vc"/>
                </a:cxn>
                <a:cxn ang="cd4">
                  <a:pos x="hc" y="b"/>
                </a:cxn>
                <a:cxn ang="0">
                  <a:pos x="r" y="vc"/>
                </a:cxn>
              </a:cxnLst>
              <a:rect l="l" t="t" r="r" b="b"/>
              <a:pathLst>
                <a:path w="3574" h="4125">
                  <a:moveTo>
                    <a:pt x="1787" y="0"/>
                  </a:moveTo>
                  <a:lnTo>
                    <a:pt x="3574" y="1032"/>
                  </a:lnTo>
                  <a:lnTo>
                    <a:pt x="3574" y="1328"/>
                  </a:lnTo>
                  <a:lnTo>
                    <a:pt x="3509" y="1393"/>
                  </a:lnTo>
                  <a:lnTo>
                    <a:pt x="3509" y="2382"/>
                  </a:lnTo>
                  <a:lnTo>
                    <a:pt x="3574" y="2447"/>
                  </a:lnTo>
                  <a:lnTo>
                    <a:pt x="3574" y="3094"/>
                  </a:lnTo>
                  <a:lnTo>
                    <a:pt x="1787" y="4125"/>
                  </a:lnTo>
                  <a:lnTo>
                    <a:pt x="0" y="3094"/>
                  </a:lnTo>
                  <a:lnTo>
                    <a:pt x="0" y="2441"/>
                  </a:lnTo>
                  <a:lnTo>
                    <a:pt x="65" y="2376"/>
                  </a:lnTo>
                  <a:lnTo>
                    <a:pt x="65" y="1726"/>
                  </a:lnTo>
                  <a:lnTo>
                    <a:pt x="0" y="1661"/>
                  </a:lnTo>
                  <a:lnTo>
                    <a:pt x="0" y="1032"/>
                  </a:lnTo>
                  <a:lnTo>
                    <a:pt x="1787" y="0"/>
                  </a:lnTo>
                  <a:close/>
                </a:path>
              </a:pathLst>
            </a:custGeom>
            <a:ln w="15875">
              <a:solidFill>
                <a:schemeClr val="accent1"/>
              </a:solidFill>
            </a:ln>
          </p:spPr>
        </p:pic>
        <p:sp>
          <p:nvSpPr>
            <p:cNvPr id="1048747" name="任意多边形: 形状 45"/>
            <p:cNvSpPr/>
            <p:nvPr>
              <p:custDataLst>
                <p:tags r:id="rId10"/>
              </p:custDataLst>
            </p:nvPr>
          </p:nvSpPr>
          <p:spPr>
            <a:xfrm rot="19800000">
              <a:off x="4643" y="3580"/>
              <a:ext cx="3656" cy="385"/>
            </a:xfrm>
            <a:custGeom>
              <a:avLst/>
              <a:gdLst>
                <a:gd name="connsiteX0" fmla="*/ 566519 w 619363"/>
                <a:gd name="connsiteY0" fmla="*/ 0 h 74592"/>
                <a:gd name="connsiteX1" fmla="*/ 619363 w 619363"/>
                <a:gd name="connsiteY1" fmla="*/ 74592 h 74592"/>
                <a:gd name="connsiteX2" fmla="*/ 0 w 619363"/>
                <a:gd name="connsiteY2" fmla="*/ 72179 h 74592"/>
                <a:gd name="connsiteX3" fmla="*/ 59512 w 619363"/>
                <a:gd name="connsiteY3" fmla="*/ 30019 h 74592"/>
                <a:gd name="connsiteX4" fmla="*/ 365577 w 619363"/>
                <a:gd name="connsiteY4" fmla="*/ 27228 h 74592"/>
                <a:gd name="connsiteX5" fmla="*/ 401977 w 619363"/>
                <a:gd name="connsiteY5" fmla="*/ 1441 h 74592"/>
                <a:gd name="connsiteX6" fmla="*/ 566519 w 619363"/>
                <a:gd name="connsiteY6" fmla="*/ 0 h 74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363" h="74592">
                  <a:moveTo>
                    <a:pt x="566519" y="0"/>
                  </a:moveTo>
                  <a:lnTo>
                    <a:pt x="619363" y="74592"/>
                  </a:lnTo>
                  <a:lnTo>
                    <a:pt x="0" y="72179"/>
                  </a:lnTo>
                  <a:lnTo>
                    <a:pt x="59512" y="30019"/>
                  </a:lnTo>
                  <a:lnTo>
                    <a:pt x="365577" y="27228"/>
                  </a:lnTo>
                  <a:lnTo>
                    <a:pt x="401977" y="1441"/>
                  </a:lnTo>
                  <a:lnTo>
                    <a:pt x="566519" y="0"/>
                  </a:lnTo>
                  <a:close/>
                </a:path>
              </a:pathLst>
            </a:custGeom>
            <a:solidFill>
              <a:schemeClr val="accent1"/>
            </a:solidFill>
            <a:ln w="9525" cap="flat">
              <a:noFill/>
              <a:prstDash val="solid"/>
              <a:miter/>
            </a:ln>
          </p:spPr>
          <p:txBody>
            <a:bodyPr rot="0" spcFirstLastPara="0" vertOverflow="overflow" horzOverflow="overflow" vert="horz" wrap="square" lIns="51432" tIns="25716" rIns="51432" bIns="2571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010">
                <a:solidFill>
                  <a:schemeClr val="tx1"/>
                </a:solidFill>
                <a:latin typeface="MiSans Normal" panose="00000500000000000000" charset="-122"/>
                <a:ea typeface="MiSans Normal" panose="00000500000000000000" charset="-122"/>
                <a:sym typeface="MiSans Normal" panose="00000500000000000000" charset="-122"/>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2097222" name="Picture 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462464" y="2088071"/>
            <a:ext cx="3267075" cy="3267075"/>
          </a:xfrm>
          <a:prstGeom prst="ellipse">
            <a:avLst/>
          </a:prstGeom>
          <a:ln w="57150">
            <a:solidFill>
              <a:schemeClr val="accent1"/>
            </a:solidFill>
            <a:prstDash val="solid"/>
          </a:ln>
        </p:spPr>
      </p:pic>
      <p:sp>
        <p:nvSpPr>
          <p:cNvPr id="1048748" name="TextBox 3"/>
          <p:cNvSpPr txBox="1"/>
          <p:nvPr/>
        </p:nvSpPr>
        <p:spPr>
          <a:xfrm>
            <a:off x="539111" y="2972038"/>
            <a:ext cx="3314231" cy="647995"/>
          </a:xfrm>
          <a:prstGeom prst="rect">
            <a:avLst/>
          </a:prstGeom>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短期计划安排</a:t>
            </a:r>
          </a:p>
        </p:txBody>
      </p:sp>
      <p:sp>
        <p:nvSpPr>
          <p:cNvPr id="1048749" name="TextBox 4"/>
          <p:cNvSpPr txBox="1"/>
          <p:nvPr/>
        </p:nvSpPr>
        <p:spPr>
          <a:xfrm>
            <a:off x="8059850" y="1716029"/>
            <a:ext cx="3314231" cy="1580007"/>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结合</a:t>
            </a:r>
            <a:r>
              <a:rPr lang="zh-CN" alt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学校</a:t>
            </a: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发展规划和绿化养护实际</a:t>
            </a:r>
            <a:r>
              <a:rPr lang="zh-CN" alt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情况</a:t>
            </a: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，制定中长期品质提升规划。</a:t>
            </a:r>
          </a:p>
        </p:txBody>
      </p:sp>
      <p:sp>
        <p:nvSpPr>
          <p:cNvPr id="1048750" name="TextBox 5"/>
          <p:cNvSpPr txBox="1"/>
          <p:nvPr/>
        </p:nvSpPr>
        <p:spPr>
          <a:xfrm>
            <a:off x="8059850" y="1097371"/>
            <a:ext cx="3314231" cy="622955"/>
          </a:xfrm>
          <a:prstGeom prst="rect">
            <a:avLst/>
          </a:prstGeom>
        </p:spPr>
        <p:txBody>
          <a:bodyPr vert="horz" wrap="square" lIns="114300" tIns="57150" rIns="114300" bIns="57150" rtlCol="0" anchor="ctr" anchorCtr="0">
            <a:noAutofit/>
          </a:bodyPr>
          <a:lstStyle/>
          <a:p>
            <a:pPr>
              <a:lnSpc>
                <a:spcPct val="96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中长期规划制定</a:t>
            </a:r>
          </a:p>
        </p:txBody>
      </p:sp>
      <p:sp>
        <p:nvSpPr>
          <p:cNvPr id="1048751" name="TextBox 6"/>
          <p:cNvSpPr txBox="1"/>
          <p:nvPr/>
        </p:nvSpPr>
        <p:spPr>
          <a:xfrm>
            <a:off x="8059850" y="4019933"/>
            <a:ext cx="3314231" cy="547835"/>
          </a:xfrm>
          <a:prstGeom prst="rect">
            <a:avLst/>
          </a:prstGeom>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资源投入与保障</a:t>
            </a:r>
          </a:p>
        </p:txBody>
      </p:sp>
      <p:sp>
        <p:nvSpPr>
          <p:cNvPr id="1048752" name="TextBox 7"/>
          <p:cNvSpPr txBox="1"/>
          <p:nvPr/>
        </p:nvSpPr>
        <p:spPr>
          <a:xfrm>
            <a:off x="8059850" y="4565144"/>
            <a:ext cx="3314231" cy="1580007"/>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根据计划安排，合理配置资源，确保品质提升工作的顺利开展。</a:t>
            </a:r>
          </a:p>
        </p:txBody>
      </p:sp>
      <p:sp>
        <p:nvSpPr>
          <p:cNvPr id="1048753" name="TextBox 8"/>
          <p:cNvSpPr txBox="1"/>
          <p:nvPr/>
        </p:nvSpPr>
        <p:spPr>
          <a:xfrm>
            <a:off x="539111" y="3620033"/>
            <a:ext cx="3314231" cy="1580007"/>
          </a:xfrm>
          <a:prstGeom prst="rect">
            <a:avLst/>
          </a:prstGeom>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制定具体的品质提升短期计划，明确目标、任务和责任人。</a:t>
            </a:r>
          </a:p>
        </p:txBody>
      </p:sp>
      <p:sp>
        <p:nvSpPr>
          <p:cNvPr id="1048754" name="TextBox 9"/>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dirty="0" err="1" smtClean="0">
                <a:solidFill>
                  <a:schemeClr val="dk2">
                    <a:alpha val="100000"/>
                  </a:schemeClr>
                </a:solidFill>
                <a:latin typeface="微软雅黑" panose="020B0503020204020204" charset="-122"/>
                <a:ea typeface="微软雅黑" panose="020B0503020204020204" charset="-122"/>
                <a:cs typeface="微软雅黑" panose="020B0503020204020204" charset="-122"/>
              </a:rPr>
              <a:t>品质提升</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en-US" sz="3000" b="1" dirty="0" err="1" smtClean="0">
                <a:solidFill>
                  <a:schemeClr val="dk2">
                    <a:alpha val="100000"/>
                  </a:schemeClr>
                </a:solidFill>
                <a:latin typeface="微软雅黑" panose="020B0503020204020204" charset="-122"/>
                <a:ea typeface="微软雅黑" panose="020B0503020204020204" charset="-122"/>
                <a:cs typeface="微软雅黑" panose="020B0503020204020204" charset="-122"/>
              </a:rPr>
              <a:t>计划安排</a:t>
            </a:r>
            <a:endParaRPr 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48755" name="TextBox 2"/>
          <p:cNvSpPr txBox="1"/>
          <p:nvPr/>
        </p:nvSpPr>
        <p:spPr>
          <a:xfrm>
            <a:off x="1379181" y="3459565"/>
            <a:ext cx="7832423" cy="944880"/>
          </a:xfrm>
          <a:prstGeom prst="rect">
            <a:avLst/>
          </a:prstGeom>
        </p:spPr>
        <p:txBody>
          <a:bodyPr vert="horz" wrap="square" lIns="114300" tIns="57150" rIns="114300" bIns="57150" rtlCol="0" anchor="ctr" anchorCtr="0">
            <a:spAutoFit/>
          </a:bodyPr>
          <a:lstStyle/>
          <a:p>
            <a:pPr algn="ctr">
              <a:lnSpc>
                <a:spcPct val="120000"/>
              </a:lnSpc>
            </a:pPr>
            <a:r>
              <a:rPr lang="zh-CN" altLang="en-US" sz="4500" b="1">
                <a:solidFill>
                  <a:schemeClr val="lt1">
                    <a:alpha val="100000"/>
                  </a:schemeClr>
                </a:solidFill>
                <a:latin typeface="微软雅黑" panose="020B0503020204020204" charset="-122"/>
                <a:ea typeface="微软雅黑" panose="020B0503020204020204" charset="-122"/>
                <a:cs typeface="微软雅黑" panose="020B0503020204020204" charset="-122"/>
              </a:rPr>
              <a:t>下一阶段工作计划</a:t>
            </a:r>
          </a:p>
        </p:txBody>
      </p:sp>
      <p:sp>
        <p:nvSpPr>
          <p:cNvPr id="1048756" name="TextBox 3"/>
          <p:cNvSpPr txBox="1"/>
          <p:nvPr/>
        </p:nvSpPr>
        <p:spPr>
          <a:xfrm>
            <a:off x="727443" y="805278"/>
            <a:ext cx="9305925" cy="1287780"/>
          </a:xfrm>
          <a:prstGeom prst="rect">
            <a:avLst/>
          </a:prstGeom>
        </p:spPr>
        <p:txBody>
          <a:bodyPr vert="horz" wrap="square" lIns="114300" tIns="57150" rIns="114300" bIns="57150" rtlCol="0" anchor="t" anchorCtr="0">
            <a:spAutoFit/>
          </a:bodyPr>
          <a:lstStyle/>
          <a:p>
            <a:pPr>
              <a:lnSpc>
                <a:spcPct val="120000"/>
              </a:lnSpc>
            </a:pPr>
            <a:r>
              <a:rPr lang="en-US" sz="6600" b="1">
                <a:solidFill>
                  <a:srgbClr val="1F6E21">
                    <a:alpha val="100000"/>
                  </a:srgbClr>
                </a:solidFill>
                <a:latin typeface="微软雅黑" panose="020B0503020204020204" charset="-122"/>
                <a:ea typeface="微软雅黑" panose="020B0503020204020204" charset="-122"/>
                <a:cs typeface="微软雅黑" panose="020B0503020204020204" charset="-122"/>
              </a:rPr>
              <a:t>05</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16"/>
          <a:srcRect/>
          <a:stretch>
            <a:fillRect/>
          </a:stretch>
        </a:blipFill>
        <a:effectLst/>
      </p:bgPr>
    </p:bg>
    <p:spTree>
      <p:nvGrpSpPr>
        <p:cNvPr id="1" name=""/>
        <p:cNvGrpSpPr/>
        <p:nvPr/>
      </p:nvGrpSpPr>
      <p:grpSpPr>
        <a:xfrm>
          <a:off x="0" y="0"/>
          <a:ext cx="0" cy="0"/>
          <a:chOff x="0" y="0"/>
          <a:chExt cx="0" cy="0"/>
        </a:xfrm>
      </p:grpSpPr>
      <p:sp>
        <p:nvSpPr>
          <p:cNvPr id="1048757" name="TextBox 3"/>
          <p:cNvSpPr txBox="1"/>
          <p:nvPr/>
        </p:nvSpPr>
        <p:spPr>
          <a:xfrm>
            <a:off x="476023" y="265330"/>
            <a:ext cx="11239500" cy="893445"/>
          </a:xfrm>
          <a:prstGeom prst="rect">
            <a:avLst/>
          </a:prstGeom>
        </p:spPr>
        <p:txBody>
          <a:bodyPr vert="horz" wrap="square" lIns="123825" tIns="123825" rIns="57150" bIns="123825" rtlCol="0" anchor="t" anchorCtr="0">
            <a:spAutoFit/>
          </a:bodyPr>
          <a:lstStyle/>
          <a:p>
            <a:pPr>
              <a:lnSpc>
                <a:spcPct val="140000"/>
              </a:lnSpc>
            </a:pPr>
            <a:r>
              <a:rPr lang="zh-CN" sz="3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下一阶段工作计划</a:t>
            </a:r>
            <a:r>
              <a:rPr lang="zh-CN" sz="2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a:t>
            </a:r>
            <a:r>
              <a:rPr lang="en-US" altLang="zh-CN" sz="2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2026</a:t>
            </a:r>
            <a:r>
              <a:rPr lang="zh-CN" altLang="en-US" sz="2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年</a:t>
            </a:r>
            <a:r>
              <a:rPr lang="en-US" altLang="zh-CN" sz="2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7</a:t>
            </a:r>
            <a:r>
              <a:rPr lang="zh-CN" altLang="en-US" sz="2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月</a:t>
            </a:r>
            <a:r>
              <a:rPr lang="en-US" altLang="zh-CN" sz="2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-2026</a:t>
            </a:r>
            <a:r>
              <a:rPr lang="zh-CN" altLang="en-US" sz="2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年</a:t>
            </a:r>
            <a:r>
              <a:rPr lang="en-US" altLang="zh-CN" sz="2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9</a:t>
            </a:r>
            <a:r>
              <a:rPr lang="zh-CN" altLang="en-US" sz="2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月，项目</a:t>
            </a:r>
            <a:r>
              <a:rPr lang="en-US" altLang="zh-CN" sz="2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9</a:t>
            </a:r>
            <a:r>
              <a:rPr lang="zh-CN" altLang="en-US" sz="2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月底合同到期</a:t>
            </a:r>
            <a:r>
              <a:rPr lang="zh-CN" altLang="en-US" sz="2000" b="1" dirty="0">
                <a:solidFill>
                  <a:schemeClr val="dk2">
                    <a:alpha val="100000"/>
                  </a:schemeClr>
                </a:solidFill>
                <a:latin typeface="微软雅黑" panose="020B0503020204020204" charset="-122"/>
                <a:ea typeface="微软雅黑" panose="020B0503020204020204" charset="-122"/>
                <a:cs typeface="微软雅黑" panose="020B0503020204020204" charset="-122"/>
              </a:rPr>
              <a:t>）</a:t>
            </a:r>
          </a:p>
        </p:txBody>
      </p:sp>
      <p:grpSp>
        <p:nvGrpSpPr>
          <p:cNvPr id="106" name="组合 14"/>
          <p:cNvGrpSpPr/>
          <p:nvPr/>
        </p:nvGrpSpPr>
        <p:grpSpPr>
          <a:xfrm>
            <a:off x="448310" y="1497965"/>
            <a:ext cx="3662045" cy="3857348"/>
            <a:chOff x="765" y="2528"/>
            <a:chExt cx="5767" cy="5290"/>
          </a:xfrm>
        </p:grpSpPr>
        <p:pic>
          <p:nvPicPr>
            <p:cNvPr id="2097223" name="图片 5" descr="3b32313630313536313b4efb52a1"/>
            <p:cNvPicPr>
              <a:picLocks noChangeAspect="1"/>
            </p:cNvPicPr>
            <p:nvPr>
              <p:custDataLst>
                <p:tags r:id="rId13"/>
              </p:custDataLst>
            </p:nvPr>
          </p:nvPicPr>
          <p:blipFill>
            <a:blip r:embed="rId17" cstate="screen">
              <a:extLst>
                <a:ext uri="{28A0092B-C50C-407E-A947-70E740481C1C}">
                  <a14:useLocalDpi xmlns:a14="http://schemas.microsoft.com/office/drawing/2010/main"/>
                </a:ext>
              </a:extLst>
            </a:blip>
            <a:stretch>
              <a:fillRect/>
            </a:stretch>
          </p:blipFill>
          <p:spPr>
            <a:xfrm>
              <a:off x="937" y="4093"/>
              <a:ext cx="555" cy="555"/>
            </a:xfrm>
            <a:prstGeom prst="rect">
              <a:avLst/>
            </a:prstGeom>
          </p:spPr>
        </p:pic>
        <p:pic>
          <p:nvPicPr>
            <p:cNvPr id="2097224" name="图片 6" descr="32313630313238303b32313630313039343b68077b7e"/>
            <p:cNvPicPr>
              <a:picLocks noChangeAspect="1"/>
            </p:cNvPicPr>
            <p:nvPr>
              <p:custDataLst>
                <p:tags r:id="rId14"/>
              </p:custDataLst>
            </p:nvPr>
          </p:nvPicPr>
          <p:blipFill>
            <a:blip r:embed="rId18" cstate="screen">
              <a:extLst>
                <a:ext uri="{28A0092B-C50C-407E-A947-70E740481C1C}">
                  <a14:useLocalDpi xmlns:a14="http://schemas.microsoft.com/office/drawing/2010/main"/>
                </a:ext>
              </a:extLst>
            </a:blip>
            <a:stretch>
              <a:fillRect/>
            </a:stretch>
          </p:blipFill>
          <p:spPr>
            <a:xfrm>
              <a:off x="990" y="7447"/>
              <a:ext cx="371" cy="371"/>
            </a:xfrm>
            <a:prstGeom prst="rect">
              <a:avLst/>
            </a:prstGeom>
          </p:spPr>
        </p:pic>
        <p:sp>
          <p:nvSpPr>
            <p:cNvPr id="1048758" name="文本框 9"/>
            <p:cNvSpPr txBox="1"/>
            <p:nvPr/>
          </p:nvSpPr>
          <p:spPr>
            <a:xfrm>
              <a:off x="765" y="2528"/>
              <a:ext cx="1441" cy="422"/>
            </a:xfrm>
            <a:prstGeom prst="rect">
              <a:avLst/>
            </a:prstGeom>
            <a:noFill/>
          </p:spPr>
          <p:txBody>
            <a:bodyPr wrap="square" rtlCol="0">
              <a:spAutoFit/>
            </a:bodyPr>
            <a:lstStyle/>
            <a:p>
              <a:r>
                <a:rPr lang="zh-CN" altLang="en-US" sz="1400" b="1" dirty="0">
                  <a:solidFill>
                    <a:schemeClr val="tx1">
                      <a:lumMod val="65000"/>
                      <a:lumOff val="35000"/>
                    </a:schemeClr>
                  </a:solidFill>
                </a:rPr>
                <a:t>七</a:t>
              </a:r>
              <a:r>
                <a:rPr lang="zh-CN" altLang="en-US" sz="1400" b="1" dirty="0" smtClean="0">
                  <a:solidFill>
                    <a:schemeClr val="tx1">
                      <a:lumMod val="65000"/>
                      <a:lumOff val="35000"/>
                    </a:schemeClr>
                  </a:solidFill>
                </a:rPr>
                <a:t>月份</a:t>
              </a:r>
              <a:r>
                <a:rPr lang="zh-CN" altLang="en-US" sz="1400" b="1" dirty="0">
                  <a:solidFill>
                    <a:schemeClr val="tx1">
                      <a:lumMod val="65000"/>
                      <a:lumOff val="35000"/>
                    </a:schemeClr>
                  </a:solidFill>
                </a:rPr>
                <a:t>：</a:t>
              </a:r>
            </a:p>
          </p:txBody>
        </p:sp>
        <p:sp>
          <p:nvSpPr>
            <p:cNvPr id="1048759" name="文本框 11"/>
            <p:cNvSpPr txBox="1"/>
            <p:nvPr/>
          </p:nvSpPr>
          <p:spPr>
            <a:xfrm>
              <a:off x="1598" y="2884"/>
              <a:ext cx="4752" cy="885"/>
            </a:xfrm>
            <a:prstGeom prst="rect">
              <a:avLst/>
            </a:prstGeom>
            <a:noFill/>
          </p:spPr>
          <p:txBody>
            <a:bodyPr wrap="square" rtlCol="0">
              <a:spAutoFit/>
            </a:bodyPr>
            <a:lstStyle/>
            <a:p>
              <a:r>
                <a:rPr lang="zh-CN" altLang="en-US" sz="1200" dirty="0" smtClean="0">
                  <a:solidFill>
                    <a:schemeClr val="tx1">
                      <a:lumMod val="65000"/>
                      <a:lumOff val="35000"/>
                    </a:schemeClr>
                  </a:solidFill>
                </a:rPr>
                <a:t>气温高、光照强、雨水多，植物生长旺盛，病虫害高发。绿化养护需重点做好抗旱、排涝、病虫害防治及修剪等工作。</a:t>
              </a:r>
              <a:endParaRPr lang="zh-CN" altLang="en-US" sz="1200" dirty="0">
                <a:solidFill>
                  <a:schemeClr val="tx1">
                    <a:lumMod val="65000"/>
                    <a:lumOff val="35000"/>
                  </a:schemeClr>
                </a:solidFill>
              </a:endParaRPr>
            </a:p>
          </p:txBody>
        </p:sp>
        <p:sp>
          <p:nvSpPr>
            <p:cNvPr id="1048760" name="文本框 13"/>
            <p:cNvSpPr txBox="1"/>
            <p:nvPr/>
          </p:nvSpPr>
          <p:spPr>
            <a:xfrm>
              <a:off x="1416" y="3902"/>
              <a:ext cx="5116" cy="3783"/>
            </a:xfrm>
            <a:prstGeom prst="rect">
              <a:avLst/>
            </a:prstGeom>
            <a:noFill/>
          </p:spPr>
          <p:txBody>
            <a:bodyPr wrap="square" rtlCol="0">
              <a:spAutoFit/>
            </a:bodyPr>
            <a:lstStyle/>
            <a:p>
              <a:pPr marL="171450" indent="-171450">
                <a:lnSpc>
                  <a:spcPct val="150000"/>
                </a:lnSpc>
                <a:buClr>
                  <a:srgbClr val="D16E2C"/>
                </a:buClr>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抗旱浇水</a:t>
              </a:r>
              <a:r>
                <a:rPr lang="zh-CN" altLang="zh-CN" sz="1200" b="1" dirty="0">
                  <a:solidFill>
                    <a:srgbClr val="00B050"/>
                  </a:solidFill>
                  <a:latin typeface="微软雅黑" panose="020B0503020204020204" charset="-122"/>
                  <a:ea typeface="微软雅黑" panose="020B0503020204020204" charset="-122"/>
                </a:rPr>
                <a:t>：</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选择清晨或傍晚浇水，避免高温蒸发</a:t>
              </a:r>
              <a:r>
                <a:rPr lang="zh-CN" altLang="zh-CN" sz="1200" dirty="0" smtClean="0">
                  <a:solidFill>
                    <a:schemeClr val="tx1">
                      <a:lumMod val="65000"/>
                      <a:lumOff val="35000"/>
                    </a:schemeClr>
                  </a:solidFill>
                  <a:latin typeface="微软雅黑" panose="020B0503020204020204" charset="-122"/>
                  <a:ea typeface="微软雅黑" panose="020B0503020204020204" charset="-122"/>
                </a:rPr>
                <a:t>。</a:t>
              </a:r>
              <a:endParaRPr lang="zh-CN" altLang="zh-CN" sz="1200" dirty="0">
                <a:solidFill>
                  <a:schemeClr val="tx1">
                    <a:lumMod val="65000"/>
                    <a:lumOff val="35000"/>
                  </a:schemeClr>
                </a:solidFill>
                <a:latin typeface="微软雅黑" panose="020B0503020204020204" charset="-122"/>
                <a:ea typeface="微软雅黑" panose="020B0503020204020204" charset="-122"/>
              </a:endParaRPr>
            </a:p>
            <a:p>
              <a:pPr marL="171450" indent="-171450">
                <a:lnSpc>
                  <a:spcPct val="150000"/>
                </a:lnSpc>
                <a:buClr>
                  <a:srgbClr val="D16E2C"/>
                </a:buClr>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防涝排水</a:t>
              </a:r>
              <a:r>
                <a:rPr lang="zh-CN" altLang="zh-CN" sz="1200" b="1" dirty="0">
                  <a:solidFill>
                    <a:srgbClr val="00B050"/>
                  </a:solidFill>
                  <a:latin typeface="微软雅黑" panose="020B0503020204020204" charset="-122"/>
                  <a:ea typeface="微软雅黑" panose="020B0503020204020204" charset="-122"/>
                </a:rPr>
                <a:t>：</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暴雨后及时排除低洼处积水。</a:t>
              </a:r>
              <a:endParaRPr lang="zh-CN" altLang="zh-CN" sz="1200" dirty="0">
                <a:solidFill>
                  <a:schemeClr val="tx1">
                    <a:lumMod val="65000"/>
                    <a:lumOff val="35000"/>
                  </a:schemeClr>
                </a:solidFill>
                <a:latin typeface="微软雅黑" panose="020B0503020204020204" charset="-122"/>
                <a:ea typeface="微软雅黑" panose="020B0503020204020204" charset="-122"/>
              </a:endParaRPr>
            </a:p>
            <a:p>
              <a:pPr marL="171450" indent="-171450">
                <a:lnSpc>
                  <a:spcPct val="150000"/>
                </a:lnSpc>
                <a:buClr>
                  <a:srgbClr val="D16E2C"/>
                </a:buClr>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修剪整形</a:t>
              </a:r>
              <a:r>
                <a:rPr lang="zh-CN" altLang="zh-CN" sz="1200" b="1" dirty="0">
                  <a:solidFill>
                    <a:srgbClr val="00B050"/>
                  </a:solidFill>
                  <a:latin typeface="微软雅黑" panose="020B0503020204020204" charset="-122"/>
                  <a:ea typeface="微软雅黑" panose="020B0503020204020204" charset="-122"/>
                </a:rPr>
                <a:t>：</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乔木疏枝，灌木绿篱保持造型，草坪修剪。</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pPr marL="171450" indent="-171450">
                <a:lnSpc>
                  <a:spcPct val="150000"/>
                </a:lnSpc>
                <a:buClr>
                  <a:srgbClr val="D16E2C"/>
                </a:buClr>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病虫害防治：</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高温高湿常见病害与虫害的防治。</a:t>
              </a:r>
              <a:endParaRPr lang="zh-CN" altLang="zh-CN" sz="1200" dirty="0">
                <a:solidFill>
                  <a:schemeClr val="tx1">
                    <a:lumMod val="65000"/>
                    <a:lumOff val="35000"/>
                  </a:schemeClr>
                </a:solidFill>
                <a:latin typeface="微软雅黑" panose="020B0503020204020204" charset="-122"/>
                <a:ea typeface="微软雅黑" panose="020B0503020204020204" charset="-122"/>
              </a:endParaRPr>
            </a:p>
            <a:p>
              <a:pPr marL="171450" indent="-171450">
                <a:lnSpc>
                  <a:spcPct val="150000"/>
                </a:lnSpc>
                <a:buClr>
                  <a:srgbClr val="D16E2C"/>
                </a:buClr>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杂草防除：</a:t>
              </a:r>
              <a:r>
                <a:rPr lang="zh-CN" altLang="en-US" sz="1200" dirty="0">
                  <a:solidFill>
                    <a:schemeClr val="tx1">
                      <a:lumMod val="65000"/>
                      <a:lumOff val="35000"/>
                    </a:schemeClr>
                  </a:solidFill>
                  <a:latin typeface="微软雅黑" panose="020B0503020204020204" charset="-122"/>
                  <a:ea typeface="微软雅黑" panose="020B0503020204020204" charset="-122"/>
                </a:rPr>
                <a:t>人工除草</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，杂草种子封闭</a:t>
              </a:r>
              <a:r>
                <a:rPr lang="zh-CN" altLang="zh-CN" sz="1200" dirty="0" smtClean="0">
                  <a:solidFill>
                    <a:schemeClr val="tx1">
                      <a:lumMod val="65000"/>
                      <a:lumOff val="35000"/>
                    </a:schemeClr>
                  </a:solidFill>
                  <a:latin typeface="微软雅黑" panose="020B0503020204020204" charset="-122"/>
                  <a:ea typeface="微软雅黑" panose="020B0503020204020204" charset="-122"/>
                </a:rPr>
                <a:t>。</a:t>
              </a:r>
              <a:endParaRPr lang="zh-CN" altLang="zh-CN" sz="1200" dirty="0">
                <a:solidFill>
                  <a:schemeClr val="tx1">
                    <a:lumMod val="65000"/>
                    <a:lumOff val="35000"/>
                  </a:schemeClr>
                </a:solidFill>
                <a:latin typeface="微软雅黑" panose="020B0503020204020204" charset="-122"/>
                <a:ea typeface="微软雅黑" panose="020B0503020204020204" charset="-122"/>
              </a:endParaRPr>
            </a:p>
            <a:p>
              <a:pPr indent="0">
                <a:lnSpc>
                  <a:spcPct val="150000"/>
                </a:lnSpc>
                <a:buClr>
                  <a:srgbClr val="D16E2C"/>
                </a:buClr>
                <a:buFont typeface="Wingdings" panose="05000000000000000000" charset="0"/>
                <a:buNone/>
              </a:pPr>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pPr indent="0">
                <a:lnSpc>
                  <a:spcPct val="150000"/>
                </a:lnSpc>
                <a:buClr>
                  <a:srgbClr val="D16E2C"/>
                </a:buClr>
                <a:buFont typeface="Wingdings" panose="05000000000000000000" charset="0"/>
                <a:buNone/>
              </a:pPr>
              <a:endParaRPr lang="zh-CN" altLang="en-US" sz="12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107" name="组合 16"/>
          <p:cNvGrpSpPr/>
          <p:nvPr/>
        </p:nvGrpSpPr>
        <p:grpSpPr>
          <a:xfrm>
            <a:off x="4110355" y="1490345"/>
            <a:ext cx="3602991" cy="3683000"/>
            <a:chOff x="765" y="2528"/>
            <a:chExt cx="5674" cy="5800"/>
          </a:xfrm>
        </p:grpSpPr>
        <p:pic>
          <p:nvPicPr>
            <p:cNvPr id="2097225" name="图片 17" descr="3b32313630313536313b4efb52a1"/>
            <p:cNvPicPr>
              <a:picLocks noChangeAspect="1"/>
            </p:cNvPicPr>
            <p:nvPr>
              <p:custDataLst>
                <p:tags r:id="rId8"/>
              </p:custDataLst>
            </p:nvPr>
          </p:nvPicPr>
          <p:blipFill>
            <a:blip r:embed="rId19" cstate="screen">
              <a:extLst>
                <a:ext uri="{28A0092B-C50C-407E-A947-70E740481C1C}">
                  <a14:useLocalDpi xmlns:a14="http://schemas.microsoft.com/office/drawing/2010/main"/>
                </a:ext>
              </a:extLst>
            </a:blip>
            <a:stretch>
              <a:fillRect/>
            </a:stretch>
          </p:blipFill>
          <p:spPr>
            <a:xfrm>
              <a:off x="937" y="3950"/>
              <a:ext cx="555" cy="555"/>
            </a:xfrm>
            <a:prstGeom prst="rect">
              <a:avLst/>
            </a:prstGeom>
          </p:spPr>
        </p:pic>
        <p:pic>
          <p:nvPicPr>
            <p:cNvPr id="2097226" name="图片 18" descr="32313630313238303b32313630313039343b68077b7e"/>
            <p:cNvPicPr>
              <a:picLocks noChangeAspect="1"/>
            </p:cNvPicPr>
            <p:nvPr>
              <p:custDataLst>
                <p:tags r:id="rId9"/>
              </p:custDataLst>
            </p:nvPr>
          </p:nvPicPr>
          <p:blipFill>
            <a:blip r:embed="rId20" cstate="screen">
              <a:extLst>
                <a:ext uri="{28A0092B-C50C-407E-A947-70E740481C1C}">
                  <a14:useLocalDpi xmlns:a14="http://schemas.microsoft.com/office/drawing/2010/main"/>
                </a:ext>
              </a:extLst>
            </a:blip>
            <a:stretch>
              <a:fillRect/>
            </a:stretch>
          </p:blipFill>
          <p:spPr>
            <a:xfrm>
              <a:off x="1128" y="7957"/>
              <a:ext cx="371" cy="371"/>
            </a:xfrm>
            <a:prstGeom prst="rect">
              <a:avLst/>
            </a:prstGeom>
          </p:spPr>
        </p:pic>
        <p:sp>
          <p:nvSpPr>
            <p:cNvPr id="1048761" name="文本框 19"/>
            <p:cNvSpPr txBox="1"/>
            <p:nvPr>
              <p:custDataLst>
                <p:tags r:id="rId10"/>
              </p:custDataLst>
            </p:nvPr>
          </p:nvSpPr>
          <p:spPr>
            <a:xfrm>
              <a:off x="765" y="2528"/>
              <a:ext cx="1441" cy="485"/>
            </a:xfrm>
            <a:prstGeom prst="rect">
              <a:avLst/>
            </a:prstGeom>
            <a:noFill/>
          </p:spPr>
          <p:txBody>
            <a:bodyPr wrap="square" rtlCol="0">
              <a:spAutoFit/>
            </a:bodyPr>
            <a:lstStyle/>
            <a:p>
              <a:r>
                <a:rPr lang="zh-CN" altLang="en-US" sz="1400" b="1" dirty="0">
                  <a:solidFill>
                    <a:schemeClr val="tx1">
                      <a:lumMod val="65000"/>
                      <a:lumOff val="35000"/>
                    </a:schemeClr>
                  </a:solidFill>
                </a:rPr>
                <a:t>八</a:t>
              </a:r>
              <a:r>
                <a:rPr lang="zh-CN" altLang="en-US" sz="1400" b="1" dirty="0" smtClean="0">
                  <a:solidFill>
                    <a:schemeClr val="tx1">
                      <a:lumMod val="65000"/>
                      <a:lumOff val="35000"/>
                    </a:schemeClr>
                  </a:solidFill>
                </a:rPr>
                <a:t>月份</a:t>
              </a:r>
              <a:r>
                <a:rPr lang="zh-CN" altLang="en-US" sz="1400" b="1" dirty="0">
                  <a:solidFill>
                    <a:schemeClr val="tx1">
                      <a:lumMod val="65000"/>
                      <a:lumOff val="35000"/>
                    </a:schemeClr>
                  </a:solidFill>
                </a:rPr>
                <a:t>：</a:t>
              </a:r>
            </a:p>
          </p:txBody>
        </p:sp>
        <p:sp>
          <p:nvSpPr>
            <p:cNvPr id="1048762" name="文本框 23"/>
            <p:cNvSpPr txBox="1"/>
            <p:nvPr>
              <p:custDataLst>
                <p:tags r:id="rId11"/>
              </p:custDataLst>
            </p:nvPr>
          </p:nvSpPr>
          <p:spPr>
            <a:xfrm>
              <a:off x="1499" y="3285"/>
              <a:ext cx="4692" cy="434"/>
            </a:xfrm>
            <a:prstGeom prst="rect">
              <a:avLst/>
            </a:prstGeom>
            <a:noFill/>
          </p:spPr>
          <p:txBody>
            <a:bodyPr wrap="square" rtlCol="0">
              <a:spAutoFit/>
            </a:bodyPr>
            <a:lstStyle/>
            <a:p>
              <a:r>
                <a:rPr lang="zh-CN" altLang="en-US" sz="1200" dirty="0" smtClean="0">
                  <a:solidFill>
                    <a:schemeClr val="tx1">
                      <a:lumMod val="65000"/>
                      <a:lumOff val="35000"/>
                    </a:schemeClr>
                  </a:solidFill>
                </a:rPr>
                <a:t>高温</a:t>
              </a:r>
              <a:endParaRPr lang="zh-CN" altLang="en-US" sz="1200" dirty="0">
                <a:solidFill>
                  <a:schemeClr val="tx1">
                    <a:lumMod val="65000"/>
                    <a:lumOff val="35000"/>
                  </a:schemeClr>
                </a:solidFill>
              </a:endParaRPr>
            </a:p>
          </p:txBody>
        </p:sp>
        <p:sp>
          <p:nvSpPr>
            <p:cNvPr id="1048763" name="文本框 24"/>
            <p:cNvSpPr txBox="1"/>
            <p:nvPr>
              <p:custDataLst>
                <p:tags r:id="rId12"/>
              </p:custDataLst>
            </p:nvPr>
          </p:nvSpPr>
          <p:spPr>
            <a:xfrm>
              <a:off x="1416" y="3719"/>
              <a:ext cx="5023" cy="4274"/>
            </a:xfrm>
            <a:prstGeom prst="rect">
              <a:avLst/>
            </a:prstGeom>
            <a:noFill/>
          </p:spPr>
          <p:txBody>
            <a:bodyPr wrap="square" rtlCol="0">
              <a:noAutofit/>
            </a:bodyPr>
            <a:lstStyle/>
            <a:p>
              <a:pPr marL="171450" indent="-171450">
                <a:lnSpc>
                  <a:spcPct val="150000"/>
                </a:lnSpc>
                <a:buClr>
                  <a:srgbClr val="D16E2C"/>
                </a:buClr>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科学浇灌</a:t>
              </a:r>
              <a:r>
                <a:rPr lang="zh-CN" altLang="zh-CN" sz="1200" b="1" dirty="0">
                  <a:solidFill>
                    <a:srgbClr val="00B050"/>
                  </a:solidFill>
                  <a:latin typeface="微软雅黑" panose="020B0503020204020204" charset="-122"/>
                  <a:ea typeface="微软雅黑" panose="020B0503020204020204" charset="-122"/>
                </a:rPr>
                <a:t>：</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选择</a:t>
              </a:r>
              <a:r>
                <a:rPr lang="zh-CN" altLang="en-US" sz="1200" dirty="0">
                  <a:solidFill>
                    <a:schemeClr val="tx1">
                      <a:lumMod val="65000"/>
                      <a:lumOff val="35000"/>
                    </a:schemeClr>
                  </a:solidFill>
                  <a:latin typeface="微软雅黑" panose="020B0503020204020204" charset="-122"/>
                  <a:ea typeface="微软雅黑" panose="020B0503020204020204" charset="-122"/>
                </a:rPr>
                <a:t>清晨或傍晚</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浇水，浇足浇透，必要时对不耐热的植物做遮阴措施。</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pPr marL="171450" indent="-171450">
                <a:lnSpc>
                  <a:spcPct val="150000"/>
                </a:lnSpc>
                <a:buClr>
                  <a:srgbClr val="D16E2C"/>
                </a:buClr>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排水防涝</a:t>
              </a:r>
              <a:r>
                <a:rPr lang="zh-CN" altLang="en-US" sz="1200" b="1" dirty="0" smtClean="0">
                  <a:solidFill>
                    <a:schemeClr val="accent3"/>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防治低洼处积水导致根部腐烂</a:t>
              </a:r>
              <a:r>
                <a:rPr lang="zh-CN" altLang="zh-CN" sz="1200" dirty="0">
                  <a:solidFill>
                    <a:schemeClr val="tx1">
                      <a:lumMod val="65000"/>
                      <a:lumOff val="35000"/>
                    </a:schemeClr>
                  </a:solidFill>
                  <a:latin typeface="微软雅黑" panose="020B0503020204020204" charset="-122"/>
                  <a:ea typeface="微软雅黑" panose="020B0503020204020204" charset="-122"/>
                </a:rPr>
                <a:t>。</a:t>
              </a:r>
              <a:r>
                <a:rPr lang="zh-CN" altLang="zh-CN" sz="1200" b="1" dirty="0">
                  <a:solidFill>
                    <a:srgbClr val="00B050"/>
                  </a:solidFill>
                  <a:latin typeface="微软雅黑" panose="020B0503020204020204" charset="-122"/>
                  <a:ea typeface="微软雅黑" panose="020B0503020204020204" charset="-122"/>
                </a:rPr>
                <a:t>病虫害防治：</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防治地下害虫及雨后蜗牛</a:t>
              </a:r>
              <a:r>
                <a:rPr lang="zh-CN"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b="1" dirty="0">
                  <a:solidFill>
                    <a:srgbClr val="00B050"/>
                  </a:solidFill>
                  <a:latin typeface="微软雅黑" panose="020B0503020204020204" charset="-122"/>
                  <a:ea typeface="微软雅黑" panose="020B0503020204020204" charset="-122"/>
                </a:rPr>
                <a:t>修剪整形</a:t>
              </a:r>
              <a:r>
                <a:rPr lang="zh-CN" altLang="zh-CN" sz="1200" b="1" dirty="0">
                  <a:solidFill>
                    <a:srgbClr val="00B050"/>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乔木疏枝，灌木绿篱修剪保持造型，草坪</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修剪。</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pPr marL="171450" indent="-171450">
                <a:lnSpc>
                  <a:spcPct val="150000"/>
                </a:lnSpc>
                <a:buClr>
                  <a:srgbClr val="D16E2C"/>
                </a:buClr>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杂草防除：</a:t>
              </a:r>
              <a:r>
                <a:rPr lang="en-US" altLang="zh-CN" sz="1200" b="1" dirty="0">
                  <a:solidFill>
                    <a:schemeClr val="tx1">
                      <a:lumMod val="75000"/>
                      <a:lumOff val="25000"/>
                    </a:schemeClr>
                  </a:solidFill>
                  <a:latin typeface="微软雅黑" panose="020B0503020204020204" charset="-122"/>
                  <a:ea typeface="微软雅黑" panose="020B0503020204020204" charset="-122"/>
                </a:rPr>
                <a:t>8</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月下旬杂草结籽前人工拔除，避免种子扩散增加来年杂草。</a:t>
              </a:r>
              <a:endParaRPr lang="zh-CN" altLang="zh-CN" sz="1200" dirty="0">
                <a:solidFill>
                  <a:schemeClr val="tx1">
                    <a:lumMod val="65000"/>
                    <a:lumOff val="35000"/>
                  </a:schemeClr>
                </a:solidFill>
                <a:latin typeface="微软雅黑" panose="020B0503020204020204" charset="-122"/>
                <a:ea typeface="微软雅黑" panose="020B0503020204020204" charset="-122"/>
              </a:endParaRPr>
            </a:p>
            <a:p>
              <a:pPr marL="171450" indent="-171450">
                <a:lnSpc>
                  <a:spcPct val="150000"/>
                </a:lnSpc>
                <a:buClr>
                  <a:srgbClr val="D16E2C"/>
                </a:buClr>
                <a:buFont typeface="Wingdings" panose="05000000000000000000" charset="0"/>
                <a:buChar char="l"/>
              </a:pPr>
              <a:endParaRPr lang="en-US" altLang="zh-CN" sz="1200" dirty="0">
                <a:solidFill>
                  <a:schemeClr val="tx1">
                    <a:lumMod val="65000"/>
                    <a:lumOff val="35000"/>
                  </a:schemeClr>
                </a:solidFill>
                <a:latin typeface="微软雅黑" panose="020B0503020204020204" charset="-122"/>
                <a:ea typeface="微软雅黑" panose="020B0503020204020204" charset="-122"/>
              </a:endParaRPr>
            </a:p>
            <a:p>
              <a:pPr indent="0">
                <a:lnSpc>
                  <a:spcPct val="150000"/>
                </a:lnSpc>
                <a:buClr>
                  <a:srgbClr val="D16E2C"/>
                </a:buClr>
                <a:buFont typeface="Wingdings" panose="05000000000000000000" charset="0"/>
                <a:buNone/>
              </a:pPr>
              <a:endParaRPr lang="zh-CN" altLang="zh-CN" sz="12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108" name="组合 28"/>
          <p:cNvGrpSpPr/>
          <p:nvPr/>
        </p:nvGrpSpPr>
        <p:grpSpPr>
          <a:xfrm>
            <a:off x="7974965" y="1490345"/>
            <a:ext cx="3789680" cy="5026660"/>
            <a:chOff x="12559" y="2347"/>
            <a:chExt cx="5968" cy="7916"/>
          </a:xfrm>
        </p:grpSpPr>
        <p:grpSp>
          <p:nvGrpSpPr>
            <p:cNvPr id="109" name="组合 25"/>
            <p:cNvGrpSpPr/>
            <p:nvPr/>
          </p:nvGrpSpPr>
          <p:grpSpPr>
            <a:xfrm>
              <a:off x="12559" y="2347"/>
              <a:ext cx="5968" cy="6876"/>
              <a:chOff x="765" y="2528"/>
              <a:chExt cx="5968" cy="6876"/>
            </a:xfrm>
          </p:grpSpPr>
          <p:pic>
            <p:nvPicPr>
              <p:cNvPr id="2097227" name="图片 26" descr="3b32313630313536313b4efb52a1"/>
              <p:cNvPicPr>
                <a:picLocks noChangeAspect="1"/>
              </p:cNvPicPr>
              <p:nvPr>
                <p:custDataLst>
                  <p:tags r:id="rId3"/>
                </p:custDataLst>
              </p:nvPr>
            </p:nvPicPr>
            <p:blipFill>
              <a:blip r:embed="rId19" cstate="screen">
                <a:extLst>
                  <a:ext uri="{28A0092B-C50C-407E-A947-70E740481C1C}">
                    <a14:useLocalDpi xmlns:a14="http://schemas.microsoft.com/office/drawing/2010/main"/>
                  </a:ext>
                </a:extLst>
              </a:blip>
              <a:stretch>
                <a:fillRect/>
              </a:stretch>
            </p:blipFill>
            <p:spPr>
              <a:xfrm>
                <a:off x="796" y="4462"/>
                <a:ext cx="555" cy="555"/>
              </a:xfrm>
              <a:prstGeom prst="rect">
                <a:avLst/>
              </a:prstGeom>
            </p:spPr>
          </p:pic>
          <p:pic>
            <p:nvPicPr>
              <p:cNvPr id="2097228" name="图片 27" descr="32313630313238303b32313630313039343b68077b7e"/>
              <p:cNvPicPr>
                <a:picLocks noChangeAspect="1"/>
              </p:cNvPicPr>
              <p:nvPr>
                <p:custDataLst>
                  <p:tags r:id="rId4"/>
                </p:custDataLst>
              </p:nvPr>
            </p:nvPicPr>
            <p:blipFill>
              <a:blip r:embed="rId20" cstate="screen">
                <a:extLst>
                  <a:ext uri="{28A0092B-C50C-407E-A947-70E740481C1C}">
                    <a14:useLocalDpi xmlns:a14="http://schemas.microsoft.com/office/drawing/2010/main"/>
                  </a:ext>
                </a:extLst>
              </a:blip>
              <a:stretch>
                <a:fillRect/>
              </a:stretch>
            </p:blipFill>
            <p:spPr>
              <a:xfrm>
                <a:off x="1100" y="9033"/>
                <a:ext cx="371" cy="371"/>
              </a:xfrm>
              <a:prstGeom prst="rect">
                <a:avLst/>
              </a:prstGeom>
            </p:spPr>
          </p:pic>
          <p:sp>
            <p:nvSpPr>
              <p:cNvPr id="1048764" name="文本框 22"/>
              <p:cNvSpPr txBox="1"/>
              <p:nvPr>
                <p:custDataLst>
                  <p:tags r:id="rId5"/>
                </p:custDataLst>
              </p:nvPr>
            </p:nvSpPr>
            <p:spPr>
              <a:xfrm>
                <a:off x="765" y="2528"/>
                <a:ext cx="1441" cy="485"/>
              </a:xfrm>
              <a:prstGeom prst="rect">
                <a:avLst/>
              </a:prstGeom>
              <a:noFill/>
            </p:spPr>
            <p:txBody>
              <a:bodyPr wrap="square" rtlCol="0">
                <a:spAutoFit/>
              </a:bodyPr>
              <a:lstStyle/>
              <a:p>
                <a:r>
                  <a:rPr lang="zh-CN" altLang="en-US" sz="1400" b="1" dirty="0">
                    <a:solidFill>
                      <a:schemeClr val="tx1">
                        <a:lumMod val="65000"/>
                        <a:lumOff val="35000"/>
                      </a:schemeClr>
                    </a:solidFill>
                  </a:rPr>
                  <a:t>九</a:t>
                </a:r>
                <a:r>
                  <a:rPr lang="zh-CN" altLang="en-US" sz="1400" b="1" dirty="0" smtClean="0">
                    <a:solidFill>
                      <a:schemeClr val="tx1">
                        <a:lumMod val="65000"/>
                        <a:lumOff val="35000"/>
                      </a:schemeClr>
                    </a:solidFill>
                  </a:rPr>
                  <a:t>月份</a:t>
                </a:r>
                <a:r>
                  <a:rPr lang="zh-CN" altLang="en-US" sz="1400" b="1" dirty="0">
                    <a:solidFill>
                      <a:schemeClr val="tx1">
                        <a:lumMod val="65000"/>
                        <a:lumOff val="35000"/>
                      </a:schemeClr>
                    </a:solidFill>
                  </a:rPr>
                  <a:t>：</a:t>
                </a:r>
              </a:p>
            </p:txBody>
          </p:sp>
          <p:sp>
            <p:nvSpPr>
              <p:cNvPr id="1048765" name="文本框 30"/>
              <p:cNvSpPr txBox="1"/>
              <p:nvPr>
                <p:custDataLst>
                  <p:tags r:id="rId6"/>
                </p:custDataLst>
              </p:nvPr>
            </p:nvSpPr>
            <p:spPr>
              <a:xfrm>
                <a:off x="1499" y="3285"/>
                <a:ext cx="5234" cy="725"/>
              </a:xfrm>
              <a:prstGeom prst="rect">
                <a:avLst/>
              </a:prstGeom>
              <a:noFill/>
            </p:spPr>
            <p:txBody>
              <a:bodyPr wrap="square" rtlCol="0">
                <a:spAutoFit/>
              </a:bodyPr>
              <a:lstStyle/>
              <a:p>
                <a:r>
                  <a:rPr lang="zh-CN" altLang="en-US" sz="1200" dirty="0" smtClean="0">
                    <a:solidFill>
                      <a:schemeClr val="tx1">
                        <a:lumMod val="65000"/>
                        <a:lumOff val="35000"/>
                      </a:schemeClr>
                    </a:solidFill>
                  </a:rPr>
                  <a:t>气候转凉、昼夜温差大，需兼顾抗旱防涝与病虫害防治。</a:t>
                </a:r>
                <a:endParaRPr lang="zh-CN" altLang="en-US" sz="1200" dirty="0">
                  <a:solidFill>
                    <a:schemeClr val="tx1">
                      <a:lumMod val="65000"/>
                      <a:lumOff val="35000"/>
                    </a:schemeClr>
                  </a:solidFill>
                </a:endParaRPr>
              </a:p>
            </p:txBody>
          </p:sp>
          <p:sp>
            <p:nvSpPr>
              <p:cNvPr id="1048766" name="文本框 31"/>
              <p:cNvSpPr txBox="1"/>
              <p:nvPr>
                <p:custDataLst>
                  <p:tags r:id="rId7"/>
                </p:custDataLst>
              </p:nvPr>
            </p:nvSpPr>
            <p:spPr>
              <a:xfrm>
                <a:off x="1416" y="4227"/>
                <a:ext cx="5317" cy="3850"/>
              </a:xfrm>
              <a:prstGeom prst="rect">
                <a:avLst/>
              </a:prstGeom>
              <a:noFill/>
            </p:spPr>
            <p:txBody>
              <a:bodyPr wrap="square" rtlCol="0">
                <a:noAutofit/>
              </a:bodyPr>
              <a:lstStyle/>
              <a:p>
                <a:pPr marL="171450" indent="-171450">
                  <a:lnSpc>
                    <a:spcPct val="150000"/>
                  </a:lnSpc>
                  <a:buClr>
                    <a:srgbClr val="D16E2C"/>
                  </a:buClr>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水分管理</a:t>
                </a:r>
                <a:r>
                  <a:rPr lang="zh-CN" altLang="zh-CN" sz="1200" b="1" dirty="0">
                    <a:solidFill>
                      <a:srgbClr val="00B050"/>
                    </a:solidFill>
                    <a:latin typeface="微软雅黑" panose="020B0503020204020204" charset="-122"/>
                    <a:ea typeface="微软雅黑" panose="020B0503020204020204" charset="-122"/>
                  </a:rPr>
                  <a:t>：</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抗旱，防涝</a:t>
                </a:r>
                <a:r>
                  <a:rPr lang="zh-CN" altLang="zh-CN" sz="1200" dirty="0" smtClean="0">
                    <a:solidFill>
                      <a:schemeClr val="tx1">
                        <a:lumMod val="65000"/>
                        <a:lumOff val="35000"/>
                      </a:schemeClr>
                    </a:solidFill>
                    <a:latin typeface="微软雅黑" panose="020B0503020204020204" charset="-122"/>
                    <a:ea typeface="微软雅黑" panose="020B0503020204020204" charset="-122"/>
                  </a:rPr>
                  <a:t>。</a:t>
                </a:r>
                <a:endParaRPr lang="zh-CN" altLang="zh-CN" sz="1200" dirty="0">
                  <a:solidFill>
                    <a:schemeClr val="tx1">
                      <a:lumMod val="65000"/>
                      <a:lumOff val="35000"/>
                    </a:schemeClr>
                  </a:solidFill>
                  <a:latin typeface="微软雅黑" panose="020B0503020204020204" charset="-122"/>
                  <a:ea typeface="微软雅黑" panose="020B0503020204020204" charset="-122"/>
                </a:endParaRPr>
              </a:p>
              <a:p>
                <a:pPr marL="171450" indent="-171450" algn="l">
                  <a:lnSpc>
                    <a:spcPct val="150000"/>
                  </a:lnSpc>
                  <a:buClr>
                    <a:srgbClr val="D16E2C"/>
                  </a:buClr>
                  <a:buSzTx/>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修剪整形</a:t>
                </a:r>
                <a:r>
                  <a:rPr lang="zh-CN" altLang="zh-CN" sz="1200" b="1" dirty="0">
                    <a:solidFill>
                      <a:srgbClr val="00B050"/>
                    </a:solidFill>
                    <a:latin typeface="微软雅黑" panose="020B0503020204020204" charset="-122"/>
                    <a:ea typeface="微软雅黑" panose="020B0503020204020204" charset="-122"/>
                  </a:rPr>
                  <a:t>：</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乔木疏枝，灌木绿篱保持造型，草坪修剪。</a:t>
                </a:r>
              </a:p>
              <a:p>
                <a:pPr marL="171450" indent="-171450">
                  <a:lnSpc>
                    <a:spcPct val="150000"/>
                  </a:lnSpc>
                  <a:buClr>
                    <a:srgbClr val="D16E2C"/>
                  </a:buClr>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施肥</a:t>
                </a:r>
                <a:r>
                  <a:rPr lang="zh-CN" altLang="zh-CN" sz="1200" b="1" dirty="0">
                    <a:solidFill>
                      <a:srgbClr val="00B050"/>
                    </a:solidFill>
                    <a:latin typeface="微软雅黑" panose="020B0503020204020204" charset="-122"/>
                    <a:ea typeface="微软雅黑" panose="020B0503020204020204" charset="-122"/>
                  </a:rPr>
                  <a:t>：</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增施磷肥和有机肥，促进植物健壮，抵抗低温季节的影响。</a:t>
                </a:r>
                <a:endParaRPr lang="zh-CN" altLang="zh-CN" sz="1200" dirty="0">
                  <a:solidFill>
                    <a:schemeClr val="tx1">
                      <a:lumMod val="65000"/>
                      <a:lumOff val="35000"/>
                    </a:schemeClr>
                  </a:solidFill>
                  <a:latin typeface="微软雅黑" panose="020B0503020204020204" charset="-122"/>
                  <a:ea typeface="微软雅黑" panose="020B0503020204020204" charset="-122"/>
                </a:endParaRPr>
              </a:p>
              <a:p>
                <a:pPr marL="171450" indent="-171450">
                  <a:lnSpc>
                    <a:spcPct val="150000"/>
                  </a:lnSpc>
                  <a:buClr>
                    <a:srgbClr val="D16E2C"/>
                  </a:buClr>
                  <a:buFont typeface="Wingdings" panose="05000000000000000000" charset="0"/>
                  <a:buChar char="l"/>
                </a:pPr>
                <a:r>
                  <a:rPr lang="zh-CN" altLang="en-US" sz="1200" b="1" dirty="0">
                    <a:solidFill>
                      <a:srgbClr val="00B050"/>
                    </a:solidFill>
                    <a:latin typeface="微软雅黑" panose="020B0503020204020204" charset="-122"/>
                    <a:ea typeface="微软雅黑" panose="020B0503020204020204" charset="-122"/>
                  </a:rPr>
                  <a:t>补栽及节前准备</a:t>
                </a:r>
                <a:r>
                  <a:rPr lang="zh-CN" altLang="zh-CN" sz="1200" b="1" dirty="0">
                    <a:solidFill>
                      <a:srgbClr val="00B050"/>
                    </a:solidFill>
                    <a:latin typeface="微软雅黑" panose="020B0503020204020204" charset="-122"/>
                    <a:ea typeface="微软雅黑" panose="020B0503020204020204" charset="-122"/>
                  </a:rPr>
                  <a:t>：</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排查枯死枝，黄土裸露撒播草籽复绿。</a:t>
                </a:r>
                <a:endParaRPr lang="zh-CN" altLang="zh-CN" sz="1200" dirty="0">
                  <a:solidFill>
                    <a:schemeClr val="tx1">
                      <a:lumMod val="65000"/>
                      <a:lumOff val="35000"/>
                    </a:schemeClr>
                  </a:solidFill>
                  <a:latin typeface="微软雅黑" panose="020B0503020204020204" charset="-122"/>
                  <a:ea typeface="微软雅黑" panose="020B0503020204020204" charset="-122"/>
                </a:endParaRPr>
              </a:p>
              <a:p>
                <a:pPr marL="171450" indent="-171450">
                  <a:lnSpc>
                    <a:spcPct val="150000"/>
                  </a:lnSpc>
                  <a:buClr>
                    <a:srgbClr val="D16E2C"/>
                  </a:buClr>
                  <a:buFont typeface="Wingdings" panose="05000000000000000000" charset="0"/>
                  <a:buChar char="l"/>
                </a:pPr>
                <a:r>
                  <a:rPr lang="zh-CN" altLang="zh-CN" sz="1200" b="1" dirty="0">
                    <a:solidFill>
                      <a:srgbClr val="00B050"/>
                    </a:solidFill>
                    <a:latin typeface="微软雅黑" panose="020B0503020204020204" charset="-122"/>
                    <a:ea typeface="微软雅黑" panose="020B0503020204020204" charset="-122"/>
                  </a:rPr>
                  <a:t>病虫害防治：</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重点防治蚜虫、红蜘蛛、天牛及草坪锈病，白粉病等。</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pPr>
                  <a:lnSpc>
                    <a:spcPct val="150000"/>
                  </a:lnSpc>
                  <a:buClr>
                    <a:srgbClr val="D16E2C"/>
                  </a:buClr>
                </a:pPr>
                <a:endParaRPr lang="zh-CN" altLang="zh-CN" sz="1200" dirty="0">
                  <a:solidFill>
                    <a:schemeClr val="tx1">
                      <a:lumMod val="65000"/>
                      <a:lumOff val="35000"/>
                    </a:schemeClr>
                  </a:solidFill>
                  <a:latin typeface="微软雅黑" panose="020B0503020204020204" charset="-122"/>
                  <a:ea typeface="微软雅黑" panose="020B0503020204020204" charset="-122"/>
                </a:endParaRPr>
              </a:p>
            </p:txBody>
          </p:sp>
        </p:grpSp>
        <p:sp>
          <p:nvSpPr>
            <p:cNvPr id="1048767" name="文本框 36"/>
            <p:cNvSpPr txBox="1"/>
            <p:nvPr>
              <p:custDataLst>
                <p:tags r:id="rId2"/>
              </p:custDataLst>
            </p:nvPr>
          </p:nvSpPr>
          <p:spPr>
            <a:xfrm>
              <a:off x="13483" y="8796"/>
              <a:ext cx="4865" cy="1467"/>
            </a:xfrm>
            <a:prstGeom prst="rect">
              <a:avLst/>
            </a:prstGeom>
            <a:noFill/>
          </p:spPr>
          <p:txBody>
            <a:bodyPr wrap="square" rtlCol="0">
              <a:noAutofit/>
            </a:bodyPr>
            <a:lstStyle/>
            <a:p>
              <a:pPr>
                <a:lnSpc>
                  <a:spcPct val="150000"/>
                </a:lnSpc>
              </a:pPr>
              <a:r>
                <a:rPr lang="zh-CN" altLang="zh-CN" sz="1200" dirty="0">
                  <a:solidFill>
                    <a:schemeClr val="tx1">
                      <a:lumMod val="65000"/>
                      <a:lumOff val="35000"/>
                    </a:schemeClr>
                  </a:solidFill>
                  <a:latin typeface="微软雅黑" panose="020B0503020204020204" charset="-122"/>
                  <a:ea typeface="微软雅黑" panose="020B0503020204020204" charset="-122"/>
                  <a:sym typeface="+mn-ea"/>
                </a:rPr>
                <a:t>注意事项</a:t>
              </a:r>
              <a:r>
                <a:rPr lang="zh-CN" altLang="zh-CN" sz="1200" dirty="0" smtClean="0">
                  <a:solidFill>
                    <a:schemeClr val="tx1">
                      <a:lumMod val="65000"/>
                      <a:lumOff val="35000"/>
                    </a:schemeClr>
                  </a:solidFill>
                  <a:latin typeface="微软雅黑" panose="020B0503020204020204" charset="-122"/>
                  <a:ea typeface="微软雅黑" panose="020B0503020204020204" charset="-122"/>
                  <a:sym typeface="+mn-ea"/>
                </a:rPr>
                <a:t>：</a:t>
              </a:r>
              <a:r>
                <a:rPr lang="zh-CN" altLang="en-US" sz="1200" dirty="0" smtClean="0">
                  <a:solidFill>
                    <a:schemeClr val="tx1">
                      <a:lumMod val="65000"/>
                      <a:lumOff val="35000"/>
                    </a:schemeClr>
                  </a:solidFill>
                  <a:latin typeface="微软雅黑" panose="020B0503020204020204" charset="-122"/>
                  <a:ea typeface="微软雅黑" panose="020B0503020204020204" charset="-122"/>
                  <a:sym typeface="+mn-ea"/>
                </a:rPr>
                <a:t>做好施肥工作，促进植物木质化越冬。</a:t>
              </a:r>
              <a:endParaRPr lang="zh-CN" altLang="zh-CN" sz="1200" dirty="0">
                <a:solidFill>
                  <a:schemeClr val="tx1">
                    <a:lumMod val="65000"/>
                    <a:lumOff val="35000"/>
                  </a:schemeClr>
                </a:solidFill>
                <a:latin typeface="微软雅黑" panose="020B0503020204020204" charset="-122"/>
                <a:ea typeface="微软雅黑" panose="020B0503020204020204" charset="-122"/>
              </a:endParaRPr>
            </a:p>
            <a:p>
              <a:endParaRPr lang="zh-CN" altLang="zh-CN" sz="1200" dirty="0">
                <a:solidFill>
                  <a:schemeClr val="tx1">
                    <a:lumMod val="65000"/>
                    <a:lumOff val="35000"/>
                  </a:schemeClr>
                </a:solidFill>
                <a:latin typeface="微软雅黑" panose="020B0503020204020204" charset="-122"/>
                <a:ea typeface="微软雅黑" panose="020B0503020204020204" charset="-122"/>
              </a:endParaRPr>
            </a:p>
          </p:txBody>
        </p:sp>
      </p:grpSp>
      <p:sp>
        <p:nvSpPr>
          <p:cNvPr id="1048768" name="文本框 32"/>
          <p:cNvSpPr txBox="1"/>
          <p:nvPr/>
        </p:nvSpPr>
        <p:spPr>
          <a:xfrm>
            <a:off x="4624071" y="4800600"/>
            <a:ext cx="3089275" cy="1371600"/>
          </a:xfrm>
          <a:prstGeom prst="rect">
            <a:avLst/>
          </a:prstGeom>
          <a:noFill/>
        </p:spPr>
        <p:txBody>
          <a:bodyPr wrap="square" rtlCol="0">
            <a:noAutofit/>
          </a:bodyPr>
          <a:lstStyle/>
          <a:p>
            <a:pPr>
              <a:lnSpc>
                <a:spcPct val="150000"/>
              </a:lnSpc>
            </a:pPr>
            <a:r>
              <a:rPr lang="zh-CN" altLang="zh-CN" sz="1200" dirty="0">
                <a:solidFill>
                  <a:schemeClr val="tx1">
                    <a:lumMod val="65000"/>
                    <a:lumOff val="35000"/>
                  </a:schemeClr>
                </a:solidFill>
                <a:latin typeface="微软雅黑" panose="020B0503020204020204" charset="-122"/>
                <a:ea typeface="微软雅黑" panose="020B0503020204020204" charset="-122"/>
                <a:sym typeface="+mn-ea"/>
              </a:rPr>
              <a:t>注意事项</a:t>
            </a:r>
            <a:r>
              <a:rPr lang="zh-CN" altLang="zh-CN" sz="1200" dirty="0" smtClean="0">
                <a:solidFill>
                  <a:schemeClr val="tx1">
                    <a:lumMod val="65000"/>
                    <a:lumOff val="35000"/>
                  </a:schemeClr>
                </a:solidFill>
                <a:latin typeface="微软雅黑" panose="020B0503020204020204" charset="-122"/>
                <a:ea typeface="微软雅黑" panose="020B0503020204020204" charset="-122"/>
                <a:sym typeface="+mn-ea"/>
              </a:rPr>
              <a:t>：</a:t>
            </a:r>
            <a:r>
              <a:rPr lang="zh-CN" altLang="en-US" sz="1200" dirty="0" smtClean="0">
                <a:solidFill>
                  <a:schemeClr val="tx1">
                    <a:lumMod val="65000"/>
                    <a:lumOff val="35000"/>
                  </a:schemeClr>
                </a:solidFill>
                <a:latin typeface="微软雅黑" panose="020B0503020204020204" charset="-122"/>
                <a:ea typeface="微软雅黑" panose="020B0503020204020204" charset="-122"/>
                <a:sym typeface="+mn-ea"/>
              </a:rPr>
              <a:t>调整工人作业时间，配备防暑用品，避免中暑，加固易倒伏树木支撑，暴雨后及时扶正倒伏苗木，清理断枯枝消除安全隐患</a:t>
            </a:r>
            <a:r>
              <a:rPr lang="en-US" altLang="zh-CN" sz="1200" dirty="0" smtClean="0">
                <a:solidFill>
                  <a:schemeClr val="tx1">
                    <a:lumMod val="65000"/>
                    <a:lumOff val="35000"/>
                  </a:schemeClr>
                </a:solidFill>
                <a:latin typeface="微软雅黑" panose="020B0503020204020204" charset="-122"/>
                <a:ea typeface="微软雅黑" panose="020B0503020204020204" charset="-122"/>
                <a:sym typeface="+mn-ea"/>
              </a:rPr>
              <a:t> </a:t>
            </a:r>
            <a:r>
              <a:rPr lang="zh-CN" altLang="en-US" sz="1200" dirty="0" smtClean="0">
                <a:solidFill>
                  <a:schemeClr val="tx1">
                    <a:lumMod val="65000"/>
                    <a:lumOff val="35000"/>
                  </a:schemeClr>
                </a:solidFill>
                <a:latin typeface="微软雅黑" panose="020B0503020204020204" charset="-122"/>
                <a:ea typeface="微软雅黑" panose="020B0503020204020204" charset="-122"/>
                <a:sym typeface="+mn-ea"/>
              </a:rPr>
              <a:t>。开学前做好迎新准备工作。</a:t>
            </a:r>
            <a:endParaRPr lang="zh-CN" altLang="zh-CN" sz="1200" dirty="0">
              <a:solidFill>
                <a:schemeClr val="tx1">
                  <a:lumMod val="65000"/>
                  <a:lumOff val="35000"/>
                </a:schemeClr>
              </a:solidFill>
              <a:latin typeface="微软雅黑" panose="020B0503020204020204" charset="-122"/>
              <a:ea typeface="微软雅黑" panose="020B0503020204020204" charset="-122"/>
            </a:endParaRPr>
          </a:p>
          <a:p>
            <a:endParaRPr lang="zh-CN"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1048769" name="文本框 1"/>
          <p:cNvSpPr txBox="1"/>
          <p:nvPr>
            <p:custDataLst>
              <p:tags r:id="rId1"/>
            </p:custDataLst>
          </p:nvPr>
        </p:nvSpPr>
        <p:spPr>
          <a:xfrm>
            <a:off x="975995" y="5029200"/>
            <a:ext cx="3089275" cy="931545"/>
          </a:xfrm>
          <a:prstGeom prst="rect">
            <a:avLst/>
          </a:prstGeom>
          <a:noFill/>
        </p:spPr>
        <p:txBody>
          <a:bodyPr wrap="square" rtlCol="0">
            <a:noAutofit/>
          </a:bodyPr>
          <a:lstStyle/>
          <a:p>
            <a:pPr indent="0" fontAlgn="auto">
              <a:lnSpc>
                <a:spcPct val="150000"/>
              </a:lnSpc>
            </a:pPr>
            <a:r>
              <a:rPr lang="zh-CN" altLang="en-US" sz="1200" dirty="0" smtClean="0">
                <a:solidFill>
                  <a:schemeClr val="tx1">
                    <a:lumMod val="65000"/>
                    <a:lumOff val="35000"/>
                  </a:schemeClr>
                </a:solidFill>
                <a:latin typeface="微软雅黑" panose="020B0503020204020204" charset="-122"/>
                <a:ea typeface="微软雅黑" panose="020B0503020204020204" charset="-122"/>
                <a:sym typeface="+mn-ea"/>
              </a:rPr>
              <a:t>注意事项：喷药时避开高温，雨季来临前准备防汛物资，工人户外作业注意防暑降温。</a:t>
            </a:r>
            <a:endParaRPr lang="zh-CN" altLang="en-US" sz="1200" dirty="0">
              <a:solidFill>
                <a:schemeClr val="tx1">
                  <a:lumMod val="65000"/>
                  <a:lumOff val="35000"/>
                </a:schemeClr>
              </a:solidFill>
              <a:latin typeface="微软雅黑" panose="020B0503020204020204" charset="-122"/>
              <a:ea typeface="微软雅黑" panose="020B0503020204020204" charset="-122"/>
            </a:endParaRPr>
          </a:p>
          <a:p>
            <a:pPr indent="0" fontAlgn="auto">
              <a:lnSpc>
                <a:spcPct val="150000"/>
              </a:lnSpc>
            </a:pPr>
            <a:endParaRPr lang="zh-CN" altLang="zh-CN" sz="1200" dirty="0">
              <a:solidFill>
                <a:schemeClr val="tx1">
                  <a:lumMod val="65000"/>
                  <a:lumOff val="35000"/>
                </a:schemeClr>
              </a:solidFill>
              <a:latin typeface="微软雅黑" panose="020B0503020204020204" charset="-122"/>
              <a:ea typeface="微软雅黑" panose="020B050302020402020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1"/>
          <a:srcRect/>
          <a:stretch>
            <a:fillRect/>
          </a:stretch>
        </a:blipFill>
        <a:effectLst/>
      </p:bgPr>
    </p:bg>
    <p:spTree>
      <p:nvGrpSpPr>
        <p:cNvPr id="1" name=""/>
        <p:cNvGrpSpPr/>
        <p:nvPr/>
      </p:nvGrpSpPr>
      <p:grpSpPr>
        <a:xfrm>
          <a:off x="0" y="0"/>
          <a:ext cx="0" cy="0"/>
          <a:chOff x="0" y="0"/>
          <a:chExt cx="0" cy="0"/>
        </a:xfrm>
      </p:grpSpPr>
      <p:sp>
        <p:nvSpPr>
          <p:cNvPr id="1048597" name="TextBox 3"/>
          <p:cNvSpPr txBox="1"/>
          <p:nvPr>
            <p:custDataLst>
              <p:tags r:id="rId1"/>
            </p:custDataLst>
          </p:nvPr>
        </p:nvSpPr>
        <p:spPr>
          <a:xfrm>
            <a:off x="1482608" y="1947878"/>
            <a:ext cx="4238625" cy="914400"/>
          </a:xfrm>
          <a:prstGeom prst="rect">
            <a:avLst/>
          </a:prstGeom>
        </p:spPr>
        <p:txBody>
          <a:bodyPr vert="horz" wrap="square" lIns="123825" tIns="123825" rIns="57150" bIns="123825" rtlCol="0" anchor="t" anchorCtr="0">
            <a:noAutofit/>
          </a:bodyPr>
          <a:lstStyle/>
          <a:p>
            <a:pPr>
              <a:lnSpc>
                <a:spcPct val="140000"/>
              </a:lnSpc>
            </a:pP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持续的</a:t>
            </a:r>
            <a:r>
              <a:rPr lang="en-US" sz="1500" dirty="0" err="1" smtClean="0">
                <a:solidFill>
                  <a:schemeClr val="dk1">
                    <a:alpha val="100000"/>
                  </a:schemeClr>
                </a:solidFill>
                <a:latin typeface="微软雅黑" panose="020B0503020204020204" charset="-122"/>
                <a:ea typeface="微软雅黑" panose="020B0503020204020204" charset="-122"/>
                <a:cs typeface="微软雅黑" panose="020B0503020204020204" charset="-122"/>
              </a:rPr>
              <a:t>绿化养护</a:t>
            </a:r>
            <a:r>
              <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提升</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植物生长势</a:t>
            </a:r>
            <a:r>
              <a:rPr 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a:t>
            </a:r>
            <a:r>
              <a:rPr lang="en-US" sz="1500"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改善空气质量，减少噪音和空气污染</a:t>
            </a:r>
            <a:r>
              <a:rPr 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p>
        </p:txBody>
      </p:sp>
      <p:sp>
        <p:nvSpPr>
          <p:cNvPr id="1048598" name="TextBox 4"/>
          <p:cNvSpPr txBox="1"/>
          <p:nvPr>
            <p:custDataLst>
              <p:tags r:id="rId2"/>
            </p:custDataLst>
          </p:nvPr>
        </p:nvSpPr>
        <p:spPr>
          <a:xfrm>
            <a:off x="1482607" y="1370657"/>
            <a:ext cx="4219575" cy="738707"/>
          </a:xfrm>
          <a:prstGeom prst="rect">
            <a:avLst/>
          </a:prstGeom>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提升</a:t>
            </a:r>
            <a:r>
              <a:rPr lang="zh-CN" alt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校园</a:t>
            </a: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环境质量</a:t>
            </a:r>
          </a:p>
        </p:txBody>
      </p:sp>
      <p:sp>
        <p:nvSpPr>
          <p:cNvPr id="1048599" name="TextBox 5"/>
          <p:cNvSpPr txBox="1"/>
          <p:nvPr>
            <p:custDataLst>
              <p:tags r:id="rId3"/>
            </p:custDataLst>
          </p:nvPr>
        </p:nvSpPr>
        <p:spPr>
          <a:xfrm>
            <a:off x="1482608" y="3712973"/>
            <a:ext cx="4238625" cy="914400"/>
          </a:xfrm>
          <a:prstGeom prst="rect">
            <a:avLst/>
          </a:prstGeom>
        </p:spPr>
        <p:txBody>
          <a:bodyPr vert="horz" wrap="square" lIns="123825" tIns="123825" rIns="57150" bIns="123825" rtlCol="0" anchor="t" anchorCtr="0">
            <a:noAutofit/>
          </a:bodyPr>
          <a:lstStyle/>
          <a:p>
            <a:pPr>
              <a:lnSpc>
                <a:spcPct val="140000"/>
              </a:lnSpc>
            </a:pPr>
            <a:r>
              <a:rPr lang="en-US" sz="1500" dirty="0" err="1" smtClean="0">
                <a:solidFill>
                  <a:schemeClr val="dk1">
                    <a:alpha val="100000"/>
                  </a:schemeClr>
                </a:solidFill>
                <a:latin typeface="微软雅黑" panose="020B0503020204020204" charset="-122"/>
                <a:ea typeface="微软雅黑" panose="020B0503020204020204" charset="-122"/>
                <a:cs typeface="微软雅黑" panose="020B0503020204020204" charset="-122"/>
              </a:rPr>
              <a:t>精心养护</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的绿地加以优化提升</a:t>
            </a:r>
            <a:r>
              <a:rPr 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a:t>
            </a:r>
            <a:r>
              <a:rPr 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为</a:t>
            </a:r>
            <a:r>
              <a:rPr lang="zh-CN" alt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师生</a:t>
            </a:r>
            <a:r>
              <a:rPr lang="en-US" sz="1500" dirty="0" err="1" smtClean="0">
                <a:solidFill>
                  <a:schemeClr val="dk1">
                    <a:alpha val="100000"/>
                  </a:schemeClr>
                </a:solidFill>
                <a:latin typeface="微软雅黑" panose="020B0503020204020204" charset="-122"/>
                <a:ea typeface="微软雅黑" panose="020B0503020204020204" charset="-122"/>
                <a:cs typeface="微软雅黑" panose="020B0503020204020204" charset="-122"/>
              </a:rPr>
              <a:t>提供舒适</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、美丽</a:t>
            </a:r>
            <a:r>
              <a:rPr lang="en-US" sz="1500" dirty="0" err="1" smtClean="0">
                <a:solidFill>
                  <a:schemeClr val="dk1">
                    <a:alpha val="100000"/>
                  </a:schemeClr>
                </a:solidFill>
                <a:latin typeface="微软雅黑" panose="020B0503020204020204" charset="-122"/>
                <a:ea typeface="微软雅黑" panose="020B0503020204020204" charset="-122"/>
                <a:cs typeface="微软雅黑" panose="020B0503020204020204" charset="-122"/>
              </a:rPr>
              <a:t>的生活环境</a:t>
            </a:r>
            <a:r>
              <a:rPr 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p>
        </p:txBody>
      </p:sp>
      <p:sp>
        <p:nvSpPr>
          <p:cNvPr id="1048600" name="TextBox 6"/>
          <p:cNvSpPr txBox="1"/>
          <p:nvPr>
            <p:custDataLst>
              <p:tags r:id="rId4"/>
            </p:custDataLst>
          </p:nvPr>
        </p:nvSpPr>
        <p:spPr>
          <a:xfrm>
            <a:off x="1482607" y="3116450"/>
            <a:ext cx="4219575" cy="736876"/>
          </a:xfrm>
          <a:prstGeom prst="rect">
            <a:avLst/>
          </a:prstGeom>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美化</a:t>
            </a:r>
            <a:r>
              <a:rPr lang="zh-CN" alt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校园</a:t>
            </a: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景观</a:t>
            </a:r>
          </a:p>
        </p:txBody>
      </p:sp>
      <p:sp>
        <p:nvSpPr>
          <p:cNvPr id="1048601" name="TextBox 7"/>
          <p:cNvSpPr txBox="1"/>
          <p:nvPr>
            <p:custDataLst>
              <p:tags r:id="rId5"/>
            </p:custDataLst>
          </p:nvPr>
        </p:nvSpPr>
        <p:spPr>
          <a:xfrm>
            <a:off x="1482608" y="5377103"/>
            <a:ext cx="4238625" cy="91440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保持植物多样性，促进生态系统的稳定发展。</a:t>
            </a:r>
          </a:p>
        </p:txBody>
      </p:sp>
      <p:sp>
        <p:nvSpPr>
          <p:cNvPr id="1048602" name="TextBox 8"/>
          <p:cNvSpPr txBox="1"/>
          <p:nvPr>
            <p:custDataLst>
              <p:tags r:id="rId6"/>
            </p:custDataLst>
          </p:nvPr>
        </p:nvSpPr>
        <p:spPr>
          <a:xfrm>
            <a:off x="1482607" y="4799883"/>
            <a:ext cx="4219575" cy="749453"/>
          </a:xfrm>
          <a:prstGeom prst="rect">
            <a:avLst/>
          </a:prstGeom>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维护生态平衡</a:t>
            </a:r>
          </a:p>
        </p:txBody>
      </p:sp>
      <p:sp>
        <p:nvSpPr>
          <p:cNvPr id="1048603" name="TextBox 9"/>
          <p:cNvSpPr txBox="1"/>
          <p:nvPr/>
        </p:nvSpPr>
        <p:spPr>
          <a:xfrm>
            <a:off x="476023" y="265328"/>
            <a:ext cx="11239500" cy="869950"/>
          </a:xfrm>
          <a:prstGeom prst="rect">
            <a:avLst/>
          </a:prstGeom>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绿化重要性及目标</a:t>
            </a:r>
          </a:p>
        </p:txBody>
      </p:sp>
      <p:sp>
        <p:nvSpPr>
          <p:cNvPr id="1048604" name="TextBox 10"/>
          <p:cNvSpPr txBox="1"/>
          <p:nvPr>
            <p:custDataLst>
              <p:tags r:id="rId7"/>
            </p:custDataLst>
          </p:nvPr>
        </p:nvSpPr>
        <p:spPr>
          <a:xfrm>
            <a:off x="542238" y="1686415"/>
            <a:ext cx="849631" cy="4616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微软雅黑" panose="020B0503020204020204" charset="-122"/>
                <a:ea typeface="微软雅黑" panose="020B0503020204020204" charset="-122"/>
                <a:cs typeface="微软雅黑" panose="020B0503020204020204" charset="-122"/>
              </a:rPr>
              <a:t>01</a:t>
            </a:r>
          </a:p>
        </p:txBody>
      </p:sp>
      <p:sp>
        <p:nvSpPr>
          <p:cNvPr id="1048605" name="TextBox 11"/>
          <p:cNvSpPr txBox="1"/>
          <p:nvPr>
            <p:custDataLst>
              <p:tags r:id="rId8"/>
            </p:custDataLst>
          </p:nvPr>
        </p:nvSpPr>
        <p:spPr>
          <a:xfrm>
            <a:off x="542238" y="3424990"/>
            <a:ext cx="849631" cy="4616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微软雅黑" panose="020B0503020204020204" charset="-122"/>
                <a:ea typeface="微软雅黑" panose="020B0503020204020204" charset="-122"/>
                <a:cs typeface="微软雅黑" panose="020B0503020204020204" charset="-122"/>
              </a:rPr>
              <a:t>02</a:t>
            </a:r>
          </a:p>
        </p:txBody>
      </p:sp>
      <p:sp>
        <p:nvSpPr>
          <p:cNvPr id="1048606" name="TextBox 12"/>
          <p:cNvSpPr txBox="1"/>
          <p:nvPr>
            <p:custDataLst>
              <p:tags r:id="rId9"/>
            </p:custDataLst>
          </p:nvPr>
        </p:nvSpPr>
        <p:spPr>
          <a:xfrm>
            <a:off x="542238" y="5146273"/>
            <a:ext cx="849631" cy="4616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微软雅黑" panose="020B0503020204020204" charset="-122"/>
                <a:ea typeface="微软雅黑" panose="020B0503020204020204" charset="-122"/>
                <a:cs typeface="微软雅黑" panose="020B0503020204020204" charset="-122"/>
              </a:rPr>
              <a:t>03</a:t>
            </a:r>
          </a:p>
        </p:txBody>
      </p:sp>
      <p:sp>
        <p:nvSpPr>
          <p:cNvPr id="1048607" name="AutoShape 13"/>
          <p:cNvSpPr/>
          <p:nvPr>
            <p:custDataLst>
              <p:tags r:id="rId10"/>
            </p:custDataLst>
          </p:nvPr>
        </p:nvSpPr>
        <p:spPr>
          <a:xfrm>
            <a:off x="647739" y="1597933"/>
            <a:ext cx="638629" cy="638629"/>
          </a:xfrm>
          <a:prstGeom prst="rect">
            <a:avLst/>
          </a:prstGeom>
          <a:noFill/>
          <a:ln w="19050">
            <a:solidFill>
              <a:schemeClr val="accent1">
                <a:alpha val="100000"/>
              </a:schemeClr>
            </a:solidFill>
            <a:prstDash val="solid"/>
          </a:ln>
        </p:spPr>
      </p:sp>
      <p:sp>
        <p:nvSpPr>
          <p:cNvPr id="1048608" name="AutoShape 14"/>
          <p:cNvSpPr/>
          <p:nvPr>
            <p:custDataLst>
              <p:tags r:id="rId11"/>
            </p:custDataLst>
          </p:nvPr>
        </p:nvSpPr>
        <p:spPr>
          <a:xfrm>
            <a:off x="647739" y="3327863"/>
            <a:ext cx="638629" cy="638629"/>
          </a:xfrm>
          <a:prstGeom prst="rect">
            <a:avLst/>
          </a:prstGeom>
          <a:noFill/>
          <a:ln w="19050">
            <a:solidFill>
              <a:schemeClr val="accent1">
                <a:alpha val="100000"/>
              </a:schemeClr>
            </a:solidFill>
            <a:prstDash val="solid"/>
          </a:ln>
        </p:spPr>
      </p:sp>
      <p:sp>
        <p:nvSpPr>
          <p:cNvPr id="1048609" name="AutoShape 15"/>
          <p:cNvSpPr/>
          <p:nvPr>
            <p:custDataLst>
              <p:tags r:id="rId12"/>
            </p:custDataLst>
          </p:nvPr>
        </p:nvSpPr>
        <p:spPr>
          <a:xfrm>
            <a:off x="647739" y="5057791"/>
            <a:ext cx="638629" cy="638629"/>
          </a:xfrm>
          <a:prstGeom prst="rect">
            <a:avLst/>
          </a:prstGeom>
          <a:noFill/>
          <a:ln w="19050">
            <a:solidFill>
              <a:schemeClr val="accent1">
                <a:alpha val="100000"/>
              </a:schemeClr>
            </a:solidFill>
            <a:prstDash val="solid"/>
          </a:ln>
        </p:spPr>
      </p:sp>
      <p:grpSp>
        <p:nvGrpSpPr>
          <p:cNvPr id="68" name="组合 18"/>
          <p:cNvGrpSpPr/>
          <p:nvPr>
            <p:custDataLst>
              <p:tags r:id="rId13"/>
            </p:custDataLst>
          </p:nvPr>
        </p:nvGrpSpPr>
        <p:grpSpPr>
          <a:xfrm>
            <a:off x="5851976" y="829494"/>
            <a:ext cx="5827895" cy="4967388"/>
            <a:chOff x="2136" y="3178"/>
            <a:chExt cx="15073" cy="12846"/>
          </a:xfrm>
        </p:grpSpPr>
        <p:sp>
          <p:nvSpPr>
            <p:cNvPr id="1048610" name="矩形 34"/>
            <p:cNvSpPr/>
            <p:nvPr>
              <p:custDataLst>
                <p:tags r:id="rId14"/>
              </p:custDataLst>
            </p:nvPr>
          </p:nvSpPr>
          <p:spPr>
            <a:xfrm>
              <a:off x="2136" y="4827"/>
              <a:ext cx="13789" cy="10250"/>
            </a:xfrm>
            <a:prstGeom prst="rect">
              <a:avLst/>
            </a:prstGeom>
            <a:noFill/>
            <a:ln w="34925">
              <a:solidFill>
                <a:schemeClr val="accent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8611" name="椭圆 38"/>
            <p:cNvSpPr/>
            <p:nvPr>
              <p:custDataLst>
                <p:tags r:id="rId15"/>
              </p:custDataLst>
            </p:nvPr>
          </p:nvSpPr>
          <p:spPr>
            <a:xfrm>
              <a:off x="2766" y="3178"/>
              <a:ext cx="377" cy="3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Medium" panose="00000600000000000000" pitchFamily="2" charset="-122"/>
                <a:ea typeface="MiSans Medium" panose="00000600000000000000" pitchFamily="2" charset="-122"/>
                <a:cs typeface="MiSans Medium" panose="00000600000000000000" pitchFamily="2" charset="-122"/>
              </a:endParaRPr>
            </a:p>
          </p:txBody>
        </p:sp>
        <p:sp>
          <p:nvSpPr>
            <p:cNvPr id="1048612" name="椭圆 20"/>
            <p:cNvSpPr/>
            <p:nvPr>
              <p:custDataLst>
                <p:tags r:id="rId16"/>
              </p:custDataLst>
            </p:nvPr>
          </p:nvSpPr>
          <p:spPr>
            <a:xfrm>
              <a:off x="3431" y="3178"/>
              <a:ext cx="377" cy="377"/>
            </a:xfrm>
            <a:prstGeom prst="ellipse">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Medium" panose="00000600000000000000" pitchFamily="2" charset="-122"/>
                <a:ea typeface="MiSans Medium" panose="00000600000000000000" pitchFamily="2" charset="-122"/>
                <a:cs typeface="MiSans Medium" panose="00000600000000000000" pitchFamily="2" charset="-122"/>
              </a:endParaRPr>
            </a:p>
          </p:txBody>
        </p:sp>
        <p:sp>
          <p:nvSpPr>
            <p:cNvPr id="1048613" name="椭圆 40"/>
            <p:cNvSpPr/>
            <p:nvPr>
              <p:custDataLst>
                <p:tags r:id="rId17"/>
              </p:custDataLst>
            </p:nvPr>
          </p:nvSpPr>
          <p:spPr>
            <a:xfrm>
              <a:off x="4096" y="3178"/>
              <a:ext cx="377" cy="377"/>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Medium" panose="00000600000000000000" pitchFamily="2" charset="-122"/>
                <a:ea typeface="MiSans Medium" panose="00000600000000000000" pitchFamily="2" charset="-122"/>
                <a:cs typeface="MiSans Medium" panose="00000600000000000000" pitchFamily="2" charset="-122"/>
              </a:endParaRPr>
            </a:p>
          </p:txBody>
        </p:sp>
        <p:sp>
          <p:nvSpPr>
            <p:cNvPr id="1048614" name="矩形 21"/>
            <p:cNvSpPr/>
            <p:nvPr>
              <p:custDataLst>
                <p:tags r:id="rId18"/>
              </p:custDataLst>
            </p:nvPr>
          </p:nvSpPr>
          <p:spPr>
            <a:xfrm>
              <a:off x="14000" y="12815"/>
              <a:ext cx="3209" cy="3209"/>
            </a:xfrm>
            <a:prstGeom prst="rect">
              <a:avLst/>
            </a:prstGeom>
            <a:solidFill>
              <a:schemeClr val="accent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048615" name="箭头: V 形 3"/>
            <p:cNvSpPr/>
            <p:nvPr>
              <p:custDataLst>
                <p:tags r:id="rId19"/>
              </p:custDataLst>
            </p:nvPr>
          </p:nvSpPr>
          <p:spPr>
            <a:xfrm>
              <a:off x="15018" y="13976"/>
              <a:ext cx="887" cy="887"/>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2097153" name="图片 15" descr="55ccf003d30d9fc38320dc30c81a2246"/>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019800" y="1524000"/>
            <a:ext cx="5040000" cy="3778688"/>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48770" name="TextBox 2"/>
          <p:cNvSpPr txBox="1"/>
          <p:nvPr/>
        </p:nvSpPr>
        <p:spPr>
          <a:xfrm>
            <a:off x="1379181" y="3458798"/>
            <a:ext cx="7832423" cy="946413"/>
          </a:xfrm>
          <a:prstGeom prst="rect">
            <a:avLst/>
          </a:prstGeom>
        </p:spPr>
        <p:txBody>
          <a:bodyPr vert="horz" wrap="square" lIns="114300" tIns="57150" rIns="114300" bIns="57150" rtlCol="0" anchor="ctr" anchorCtr="0">
            <a:spAutoFit/>
          </a:bodyPr>
          <a:lstStyle/>
          <a:p>
            <a:pPr algn="ctr">
              <a:lnSpc>
                <a:spcPct val="120000"/>
              </a:lnSpc>
            </a:pPr>
            <a:r>
              <a:rPr lang="en-US" sz="4500" b="1">
                <a:solidFill>
                  <a:schemeClr val="lt1">
                    <a:alpha val="100000"/>
                  </a:schemeClr>
                </a:solidFill>
                <a:latin typeface="微软雅黑" panose="020B0503020204020204" charset="-122"/>
                <a:ea typeface="微软雅黑" panose="020B0503020204020204" charset="-122"/>
                <a:cs typeface="微软雅黑" panose="020B0503020204020204" charset="-122"/>
              </a:rPr>
              <a:t>总结与展望</a:t>
            </a:r>
          </a:p>
        </p:txBody>
      </p:sp>
      <p:sp>
        <p:nvSpPr>
          <p:cNvPr id="1048771" name="TextBox 3"/>
          <p:cNvSpPr txBox="1"/>
          <p:nvPr/>
        </p:nvSpPr>
        <p:spPr>
          <a:xfrm>
            <a:off x="727443" y="805278"/>
            <a:ext cx="9305925" cy="1287780"/>
          </a:xfrm>
          <a:prstGeom prst="rect">
            <a:avLst/>
          </a:prstGeom>
        </p:spPr>
        <p:txBody>
          <a:bodyPr vert="horz" wrap="square" lIns="114300" tIns="57150" rIns="114300" bIns="57150" rtlCol="0" anchor="t" anchorCtr="0">
            <a:spAutoFit/>
          </a:bodyPr>
          <a:lstStyle/>
          <a:p>
            <a:pPr>
              <a:lnSpc>
                <a:spcPct val="120000"/>
              </a:lnSpc>
            </a:pPr>
            <a:r>
              <a:rPr lang="en-US" sz="6600" b="1">
                <a:solidFill>
                  <a:srgbClr val="1F6E21">
                    <a:alpha val="100000"/>
                  </a:srgbClr>
                </a:solidFill>
                <a:latin typeface="微软雅黑" panose="020B0503020204020204" charset="-122"/>
                <a:ea typeface="微软雅黑" panose="020B0503020204020204" charset="-122"/>
                <a:cs typeface="微软雅黑" panose="020B0503020204020204" charset="-122"/>
              </a:rPr>
              <a:t>06</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1048772" name="TextBox 3"/>
          <p:cNvSpPr txBox="1"/>
          <p:nvPr>
            <p:custDataLst>
              <p:tags r:id="rId1"/>
            </p:custDataLst>
          </p:nvPr>
        </p:nvSpPr>
        <p:spPr>
          <a:xfrm>
            <a:off x="5562187" y="4881292"/>
            <a:ext cx="6000751" cy="711336"/>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养护</a:t>
            </a:r>
            <a:r>
              <a:rPr lang="zh-CN" alt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措施改进</a:t>
            </a:r>
          </a:p>
        </p:txBody>
      </p:sp>
      <p:sp>
        <p:nvSpPr>
          <p:cNvPr id="1048773" name="TextBox 4"/>
          <p:cNvSpPr txBox="1"/>
          <p:nvPr>
            <p:custDataLst>
              <p:tags r:id="rId2"/>
            </p:custDataLst>
          </p:nvPr>
        </p:nvSpPr>
        <p:spPr>
          <a:xfrm>
            <a:off x="5267801" y="5523753"/>
            <a:ext cx="6477000" cy="914400"/>
          </a:xfrm>
          <a:prstGeom prst="rect">
            <a:avLst/>
          </a:prstGeom>
        </p:spPr>
        <p:txBody>
          <a:bodyPr vert="horz" wrap="square" lIns="0" tIns="0" rIns="0" bIns="0" rtlCol="0" anchor="t" anchorCtr="0">
            <a:noAutofit/>
          </a:bodyPr>
          <a:lstStyle/>
          <a:p>
            <a:pPr>
              <a:lnSpc>
                <a:spcPct val="14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在保证养护质量的前提下，通过优化养护流程和采用高效养护设备</a:t>
            </a:r>
            <a:r>
              <a:rPr lang="zh-CN" alt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不断改进养护方法</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a:t>
            </a:r>
          </a:p>
        </p:txBody>
      </p:sp>
      <p:sp>
        <p:nvSpPr>
          <p:cNvPr id="1048774" name="AutoShape 5"/>
          <p:cNvSpPr/>
          <p:nvPr>
            <p:custDataLst>
              <p:tags r:id="rId3"/>
            </p:custDataLst>
          </p:nvPr>
        </p:nvSpPr>
        <p:spPr>
          <a:xfrm>
            <a:off x="5267802" y="1835977"/>
            <a:ext cx="238125" cy="238125"/>
          </a:xfrm>
          <a:prstGeom prst="ellipse">
            <a:avLst/>
          </a:prstGeom>
          <a:solidFill>
            <a:schemeClr val="accent1">
              <a:alpha val="100000"/>
            </a:schemeClr>
          </a:solidFill>
        </p:spPr>
      </p:sp>
      <p:sp>
        <p:nvSpPr>
          <p:cNvPr id="1048775" name="TextBox 6"/>
          <p:cNvSpPr txBox="1"/>
          <p:nvPr>
            <p:custDataLst>
              <p:tags r:id="rId4"/>
            </p:custDataLst>
          </p:nvPr>
        </p:nvSpPr>
        <p:spPr>
          <a:xfrm>
            <a:off x="5562187" y="1622000"/>
            <a:ext cx="6000751" cy="666079"/>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绿化养护任务完成情况</a:t>
            </a:r>
          </a:p>
        </p:txBody>
      </p:sp>
      <p:sp>
        <p:nvSpPr>
          <p:cNvPr id="1048776" name="TextBox 7"/>
          <p:cNvSpPr txBox="1"/>
          <p:nvPr>
            <p:custDataLst>
              <p:tags r:id="rId5"/>
            </p:custDataLst>
          </p:nvPr>
        </p:nvSpPr>
        <p:spPr>
          <a:xfrm>
            <a:off x="5267801" y="2234038"/>
            <a:ext cx="6477000" cy="914400"/>
          </a:xfrm>
          <a:prstGeom prst="rect">
            <a:avLst/>
          </a:prstGeom>
        </p:spPr>
        <p:txBody>
          <a:bodyPr vert="horz" wrap="square" lIns="0" tIns="0" rIns="0" bIns="0" rtlCol="0" anchor="t" anchorCtr="0">
            <a:noAutofit/>
          </a:bodyPr>
          <a:lstStyle/>
          <a:p>
            <a:pPr>
              <a:lnSpc>
                <a:spcPct val="14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全面完成了各项绿化养护任务，包括绿地保洁、植物修剪、施肥、病虫害防治等。</a:t>
            </a:r>
          </a:p>
        </p:txBody>
      </p:sp>
      <p:sp>
        <p:nvSpPr>
          <p:cNvPr id="1048777" name="TextBox 8"/>
          <p:cNvSpPr txBox="1"/>
          <p:nvPr>
            <p:custDataLst>
              <p:tags r:id="rId6"/>
            </p:custDataLst>
          </p:nvPr>
        </p:nvSpPr>
        <p:spPr>
          <a:xfrm>
            <a:off x="5562187" y="3262275"/>
            <a:ext cx="6000751" cy="697555"/>
          </a:xfrm>
          <a:prstGeom prst="rect">
            <a:avLst/>
          </a:prstGeom>
        </p:spPr>
        <p:txBody>
          <a:bodyPr vert="horz" wrap="square" lIns="123825" tIns="123825" rIns="57150" bIns="123825" rtlCol="0" anchor="b" anchorCtr="0">
            <a:noAutofit/>
          </a:bodyPr>
          <a:lstStyle/>
          <a:p>
            <a:pPr>
              <a:lnSpc>
                <a:spcPct val="120000"/>
              </a:lnSpc>
            </a:pPr>
            <a:r>
              <a:rPr lang="zh-CN" alt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景观</a:t>
            </a: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效果提升</a:t>
            </a:r>
          </a:p>
        </p:txBody>
      </p:sp>
      <p:sp>
        <p:nvSpPr>
          <p:cNvPr id="1048778" name="TextBox 9"/>
          <p:cNvSpPr txBox="1"/>
          <p:nvPr>
            <p:custDataLst>
              <p:tags r:id="rId7"/>
            </p:custDataLst>
          </p:nvPr>
        </p:nvSpPr>
        <p:spPr>
          <a:xfrm>
            <a:off x="5267801" y="3896612"/>
            <a:ext cx="6477000" cy="914400"/>
          </a:xfrm>
          <a:prstGeom prst="rect">
            <a:avLst/>
          </a:prstGeom>
        </p:spPr>
        <p:txBody>
          <a:bodyPr vert="horz" wrap="square" lIns="0" tIns="0" rIns="0" bIns="0" rtlCol="0" anchor="t" anchorCtr="0">
            <a:noAutofit/>
          </a:bodyPr>
          <a:lstStyle/>
          <a:p>
            <a:pPr>
              <a:lnSpc>
                <a:spcPct val="14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通过科学的养护方法和专业的技术操作，提高了绿地的整体景观效果和植物的生长状况。</a:t>
            </a:r>
          </a:p>
        </p:txBody>
      </p:sp>
      <p:sp>
        <p:nvSpPr>
          <p:cNvPr id="1048779" name="TextBox 10"/>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本次汇报成果总结</a:t>
            </a:r>
          </a:p>
        </p:txBody>
      </p:sp>
      <p:sp>
        <p:nvSpPr>
          <p:cNvPr id="1048780" name="AutoShape 11"/>
          <p:cNvSpPr/>
          <p:nvPr>
            <p:custDataLst>
              <p:tags r:id="rId8"/>
            </p:custDataLst>
          </p:nvPr>
        </p:nvSpPr>
        <p:spPr>
          <a:xfrm>
            <a:off x="5267802" y="3491990"/>
            <a:ext cx="238125" cy="238125"/>
          </a:xfrm>
          <a:prstGeom prst="ellipse">
            <a:avLst/>
          </a:prstGeom>
          <a:solidFill>
            <a:schemeClr val="accent1">
              <a:alpha val="100000"/>
            </a:schemeClr>
          </a:solidFill>
        </p:spPr>
      </p:sp>
      <p:sp>
        <p:nvSpPr>
          <p:cNvPr id="1048781" name="AutoShape 12"/>
          <p:cNvSpPr/>
          <p:nvPr>
            <p:custDataLst>
              <p:tags r:id="rId9"/>
            </p:custDataLst>
          </p:nvPr>
        </p:nvSpPr>
        <p:spPr>
          <a:xfrm>
            <a:off x="5267802" y="5117899"/>
            <a:ext cx="238125" cy="238125"/>
          </a:xfrm>
          <a:prstGeom prst="ellipse">
            <a:avLst/>
          </a:prstGeom>
          <a:solidFill>
            <a:schemeClr val="accent1">
              <a:alpha val="100000"/>
            </a:schemeClr>
          </a:solidFill>
        </p:spPr>
      </p:sp>
      <p:pic>
        <p:nvPicPr>
          <p:cNvPr id="2097229" name="图片 1" descr="dd5f244963895620002e2c166c57615b"/>
          <p:cNvPicPr>
            <a:picLocks noChangeAspect="1"/>
          </p:cNvPicPr>
          <p:nvPr/>
        </p:nvPicPr>
        <p:blipFill>
          <a:blip r:embed="rId12"/>
          <a:stretch>
            <a:fillRect/>
          </a:stretch>
        </p:blipFill>
        <p:spPr>
          <a:xfrm>
            <a:off x="685800" y="1905000"/>
            <a:ext cx="4320000" cy="3238875"/>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82" name="TextBox 2"/>
          <p:cNvSpPr txBox="1"/>
          <p:nvPr/>
        </p:nvSpPr>
        <p:spPr>
          <a:xfrm>
            <a:off x="10591800" y="1957119"/>
            <a:ext cx="533400" cy="2553335"/>
          </a:xfrm>
          <a:prstGeom prst="rect">
            <a:avLst/>
          </a:prstGeom>
          <a:noFill/>
        </p:spPr>
        <p:txBody>
          <a:bodyPr wrap="square" rtlCol="0">
            <a:spAutoFit/>
          </a:bodyPr>
          <a:lstStyle/>
          <a:p>
            <a:r>
              <a:rPr lang="zh-CN" sz="2000" dirty="0" smtClean="0">
                <a:latin typeface="+mj-ea"/>
                <a:ea typeface="+mj-ea"/>
              </a:rPr>
              <a:t>九曲桥圆盘郁金香</a:t>
            </a:r>
            <a:endParaRPr lang="zh-CN" sz="2000" dirty="0">
              <a:latin typeface="+mj-ea"/>
              <a:ea typeface="+mj-ea"/>
            </a:endParaRPr>
          </a:p>
        </p:txBody>
      </p:sp>
      <p:pic>
        <p:nvPicPr>
          <p:cNvPr id="2097230" name="图片 1" descr="87cd35414661240f023e932d9d33bf2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0" y="685800"/>
            <a:ext cx="7200000" cy="5398126"/>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83" name="TextBox 2"/>
          <p:cNvSpPr txBox="1"/>
          <p:nvPr/>
        </p:nvSpPr>
        <p:spPr>
          <a:xfrm>
            <a:off x="10591800" y="1862078"/>
            <a:ext cx="533400" cy="2245360"/>
          </a:xfrm>
          <a:prstGeom prst="rect">
            <a:avLst/>
          </a:prstGeom>
          <a:noFill/>
        </p:spPr>
        <p:txBody>
          <a:bodyPr wrap="square" rtlCol="0">
            <a:spAutoFit/>
          </a:bodyPr>
          <a:lstStyle/>
          <a:p>
            <a:r>
              <a:rPr lang="zh-CN" altLang="en-US" sz="2000" dirty="0" smtClean="0">
                <a:latin typeface="+mj-ea"/>
                <a:ea typeface="+mj-ea"/>
              </a:rPr>
              <a:t>新人文北油菜花</a:t>
            </a:r>
            <a:endParaRPr lang="zh-CN" altLang="en-US" sz="2000" dirty="0">
              <a:latin typeface="+mj-ea"/>
              <a:ea typeface="+mj-ea"/>
            </a:endParaRPr>
          </a:p>
        </p:txBody>
      </p:sp>
      <p:pic>
        <p:nvPicPr>
          <p:cNvPr id="2097231" name="图片 1" descr="0cd02452cb67effd4e598a24b50f16c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0" y="685800"/>
            <a:ext cx="7200000" cy="5398126"/>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84" name="TextBox 2"/>
          <p:cNvSpPr txBox="1"/>
          <p:nvPr/>
        </p:nvSpPr>
        <p:spPr>
          <a:xfrm>
            <a:off x="10591800" y="1871008"/>
            <a:ext cx="533400" cy="2834640"/>
          </a:xfrm>
          <a:prstGeom prst="rect">
            <a:avLst/>
          </a:prstGeom>
          <a:noFill/>
        </p:spPr>
        <p:txBody>
          <a:bodyPr wrap="square" rtlCol="0">
            <a:spAutoFit/>
          </a:bodyPr>
          <a:lstStyle/>
          <a:p>
            <a:r>
              <a:rPr lang="zh-CN" altLang="en-US" sz="2000" dirty="0" smtClean="0">
                <a:latin typeface="+mj-ea"/>
                <a:ea typeface="+mj-ea"/>
              </a:rPr>
              <a:t>至善亭北山坡映山红</a:t>
            </a:r>
            <a:endParaRPr lang="zh-CN" altLang="en-US" sz="2000" dirty="0">
              <a:latin typeface="+mj-ea"/>
              <a:ea typeface="+mj-ea"/>
            </a:endParaRPr>
          </a:p>
        </p:txBody>
      </p:sp>
      <p:pic>
        <p:nvPicPr>
          <p:cNvPr id="2097232" name="图片 4" descr="9805acd482e223503227d3c4eebf6ae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62200" y="729615"/>
            <a:ext cx="7200000" cy="5398126"/>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85" name="TextBox 2"/>
          <p:cNvSpPr txBox="1"/>
          <p:nvPr/>
        </p:nvSpPr>
        <p:spPr>
          <a:xfrm>
            <a:off x="10591800" y="2175808"/>
            <a:ext cx="533400" cy="1938020"/>
          </a:xfrm>
          <a:prstGeom prst="rect">
            <a:avLst/>
          </a:prstGeom>
          <a:noFill/>
        </p:spPr>
        <p:txBody>
          <a:bodyPr wrap="square" rtlCol="0">
            <a:spAutoFit/>
          </a:bodyPr>
          <a:lstStyle/>
          <a:p>
            <a:r>
              <a:rPr lang="zh-CN" altLang="en-US" sz="2000" dirty="0" smtClean="0">
                <a:latin typeface="+mj-ea"/>
                <a:ea typeface="+mj-ea"/>
              </a:rPr>
              <a:t>纪忠楼北牡丹</a:t>
            </a:r>
            <a:endParaRPr lang="zh-CN" altLang="en-US" sz="2000" dirty="0">
              <a:latin typeface="+mj-ea"/>
              <a:ea typeface="+mj-ea"/>
            </a:endParaRPr>
          </a:p>
        </p:txBody>
      </p:sp>
      <p:pic>
        <p:nvPicPr>
          <p:cNvPr id="2097233" name="图片 3" descr="95d27b8b2adbdcfbf9f11caf7ce192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0" y="685800"/>
            <a:ext cx="7200000" cy="5398126"/>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86" name="TextBox 2"/>
          <p:cNvSpPr txBox="1"/>
          <p:nvPr/>
        </p:nvSpPr>
        <p:spPr>
          <a:xfrm>
            <a:off x="10591800" y="2166878"/>
            <a:ext cx="533400" cy="2245360"/>
          </a:xfrm>
          <a:prstGeom prst="rect">
            <a:avLst/>
          </a:prstGeom>
          <a:noFill/>
        </p:spPr>
        <p:txBody>
          <a:bodyPr wrap="square" rtlCol="0">
            <a:spAutoFit/>
          </a:bodyPr>
          <a:lstStyle/>
          <a:p>
            <a:r>
              <a:rPr lang="zh-CN" altLang="en-US" sz="2000" dirty="0" smtClean="0">
                <a:latin typeface="+mj-ea"/>
                <a:ea typeface="+mj-ea"/>
              </a:rPr>
              <a:t>教学楼南月见草</a:t>
            </a:r>
            <a:endParaRPr lang="zh-CN" altLang="en-US" sz="2000" dirty="0">
              <a:latin typeface="+mj-ea"/>
              <a:ea typeface="+mj-ea"/>
            </a:endParaRPr>
          </a:p>
        </p:txBody>
      </p:sp>
      <p:pic>
        <p:nvPicPr>
          <p:cNvPr id="2097234" name="图片 3" descr="168fc7a29aee545d028a04a7df6d8d3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4600" y="762000"/>
            <a:ext cx="7200000" cy="5398126"/>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48787" name="TextBox 2"/>
          <p:cNvSpPr txBox="1"/>
          <p:nvPr/>
        </p:nvSpPr>
        <p:spPr>
          <a:xfrm>
            <a:off x="2047875" y="648521"/>
            <a:ext cx="8096251" cy="1821181"/>
          </a:xfrm>
          <a:prstGeom prst="rect">
            <a:avLst/>
          </a:prstGeom>
        </p:spPr>
        <p:txBody>
          <a:bodyPr vert="horz" wrap="square" lIns="114300" tIns="57150" rIns="114300" bIns="57150" rtlCol="0" anchor="t" anchorCtr="0">
            <a:spAutoFit/>
          </a:bodyPr>
          <a:lstStyle/>
          <a:p>
            <a:pPr algn="ctr">
              <a:lnSpc>
                <a:spcPct val="120000"/>
              </a:lnSpc>
            </a:pPr>
            <a:r>
              <a:rPr lang="en-US" sz="9600" b="1">
                <a:solidFill>
                  <a:srgbClr val="1F6E21">
                    <a:alpha val="100000"/>
                  </a:srgbClr>
                </a:solidFill>
                <a:latin typeface="微软雅黑" panose="020B0503020204020204" charset="-122"/>
                <a:ea typeface="微软雅黑" panose="020B0503020204020204" charset="-122"/>
                <a:cs typeface="微软雅黑" panose="020B0503020204020204" charset="-122"/>
              </a:rPr>
              <a:t>THANKS</a:t>
            </a:r>
          </a:p>
        </p:txBody>
      </p:sp>
      <p:sp>
        <p:nvSpPr>
          <p:cNvPr id="1048788" name="TextBox 3"/>
          <p:cNvSpPr txBox="1"/>
          <p:nvPr/>
        </p:nvSpPr>
        <p:spPr>
          <a:xfrm>
            <a:off x="4910339" y="2423389"/>
            <a:ext cx="2295123" cy="571500"/>
          </a:xfrm>
          <a:prstGeom prst="rect">
            <a:avLst/>
          </a:prstGeom>
        </p:spPr>
        <p:txBody>
          <a:bodyPr vert="horz" wrap="square" lIns="114300" tIns="57150" rIns="114300" bIns="57150" rtlCol="0" anchor="ctr" anchorCtr="0">
            <a:noAutofit/>
          </a:bodyPr>
          <a:lstStyle/>
          <a:p>
            <a:pPr algn="ctr">
              <a:lnSpc>
                <a:spcPct val="120000"/>
              </a:lnSpc>
            </a:pPr>
            <a:r>
              <a:rPr lang="en-US" sz="4000">
                <a:solidFill>
                  <a:schemeClr val="dk2">
                    <a:alpha val="100000"/>
                  </a:schemeClr>
                </a:solidFill>
                <a:latin typeface="华文新魏" panose="02010800040101010101" charset="-122"/>
                <a:ea typeface="华文新魏" panose="02010800040101010101" charset="-122"/>
                <a:cs typeface="微软雅黑" panose="020B0503020204020204" charset="-122"/>
              </a:rPr>
              <a:t>感谢观看</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5"/>
          <a:srcRect/>
          <a:stretch>
            <a:fillRect/>
          </a:stretch>
        </a:blipFill>
        <a:effectLst/>
      </p:bgPr>
    </p:bg>
    <p:spTree>
      <p:nvGrpSpPr>
        <p:cNvPr id="1" name=""/>
        <p:cNvGrpSpPr/>
        <p:nvPr/>
      </p:nvGrpSpPr>
      <p:grpSpPr>
        <a:xfrm>
          <a:off x="0" y="0"/>
          <a:ext cx="0" cy="0"/>
          <a:chOff x="0" y="0"/>
          <a:chExt cx="0" cy="0"/>
        </a:xfrm>
      </p:grpSpPr>
      <p:sp>
        <p:nvSpPr>
          <p:cNvPr id="1048616" name="TextBox 3"/>
          <p:cNvSpPr txBox="1"/>
          <p:nvPr>
            <p:custDataLst>
              <p:tags r:id="rId1"/>
            </p:custDataLst>
          </p:nvPr>
        </p:nvSpPr>
        <p:spPr>
          <a:xfrm>
            <a:off x="6007773" y="2068077"/>
            <a:ext cx="5064407" cy="898324"/>
          </a:xfrm>
          <a:prstGeom prst="rect">
            <a:avLst/>
          </a:prstGeom>
        </p:spPr>
        <p:txBody>
          <a:bodyPr vert="horz" wrap="square" lIns="114300" tIns="57150" rIns="114300" bIns="57150" rtlCol="0" anchor="t" anchorCtr="0">
            <a:noAutofit/>
          </a:bodyPr>
          <a:lstStyle/>
          <a:p>
            <a:pPr>
              <a:lnSpc>
                <a:spcPct val="140000"/>
              </a:lnSpc>
            </a:pPr>
            <a:r>
              <a:rPr lang="en-US" sz="1500"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涉及浇水、施肥、</a:t>
            </a:r>
            <a:r>
              <a:rPr lang="en-US" sz="1500" dirty="0" err="1" smtClean="0">
                <a:solidFill>
                  <a:schemeClr val="dk1">
                    <a:alpha val="100000"/>
                  </a:schemeClr>
                </a:solidFill>
                <a:latin typeface="微软雅黑" panose="020B0503020204020204" charset="-122"/>
                <a:ea typeface="微软雅黑" panose="020B0503020204020204" charset="-122"/>
                <a:cs typeface="微软雅黑" panose="020B0503020204020204" charset="-122"/>
              </a:rPr>
              <a:t>修剪</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a:t>
            </a:r>
            <a:r>
              <a:rPr lang="en-US" sz="1500" dirty="0" err="1" smtClean="0">
                <a:solidFill>
                  <a:schemeClr val="dk1">
                    <a:alpha val="100000"/>
                  </a:schemeClr>
                </a:solidFill>
                <a:latin typeface="微软雅黑" panose="020B0503020204020204" charset="-122"/>
                <a:ea typeface="微软雅黑" panose="020B0503020204020204" charset="-122"/>
                <a:cs typeface="微软雅黑" panose="020B0503020204020204" charset="-122"/>
              </a:rPr>
              <a:t>除草</a:t>
            </a:r>
            <a:r>
              <a:rPr lang="zh-CN" altLang="en-US" sz="1500" dirty="0" smtClean="0">
                <a:solidFill>
                  <a:schemeClr val="dk1">
                    <a:alpha val="100000"/>
                  </a:schemeClr>
                </a:solidFill>
                <a:latin typeface="微软雅黑" panose="020B0503020204020204" charset="-122"/>
                <a:ea typeface="微软雅黑" panose="020B0503020204020204" charset="-122"/>
                <a:cs typeface="微软雅黑" panose="020B0503020204020204" charset="-122"/>
              </a:rPr>
              <a:t>、补植</a:t>
            </a:r>
            <a:r>
              <a:rPr lang="en-US" sz="1500" dirty="0" err="1" smtClean="0">
                <a:solidFill>
                  <a:schemeClr val="dk1">
                    <a:alpha val="100000"/>
                  </a:schemeClr>
                </a:solidFill>
                <a:latin typeface="微软雅黑" panose="020B0503020204020204" charset="-122"/>
                <a:ea typeface="微软雅黑" panose="020B0503020204020204" charset="-122"/>
                <a:cs typeface="微软雅黑" panose="020B0503020204020204" charset="-122"/>
              </a:rPr>
              <a:t>等工作</a:t>
            </a:r>
            <a:r>
              <a:rPr 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p>
        </p:txBody>
      </p:sp>
      <p:sp>
        <p:nvSpPr>
          <p:cNvPr id="1048617" name="TextBox 4"/>
          <p:cNvSpPr txBox="1"/>
          <p:nvPr>
            <p:custDataLst>
              <p:tags r:id="rId2"/>
            </p:custDataLst>
          </p:nvPr>
        </p:nvSpPr>
        <p:spPr>
          <a:xfrm>
            <a:off x="6007773" y="1600200"/>
            <a:ext cx="5064407" cy="449970"/>
          </a:xfrm>
          <a:prstGeom prst="rect">
            <a:avLst/>
          </a:prstGeom>
        </p:spPr>
        <p:txBody>
          <a:bodyPr vert="horz" wrap="square" lIns="114300" tIns="57150" rIns="114300" bIns="57150" rtlCol="0" anchor="b" anchorCtr="0">
            <a:noAutofit/>
          </a:bodyPr>
          <a:lstStyle/>
          <a:p>
            <a:pPr>
              <a:lnSpc>
                <a:spcPct val="77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绿地养护</a:t>
            </a:r>
          </a:p>
        </p:txBody>
      </p:sp>
      <p:sp>
        <p:nvSpPr>
          <p:cNvPr id="1048618" name="TextBox 5"/>
          <p:cNvSpPr txBox="1"/>
          <p:nvPr>
            <p:custDataLst>
              <p:tags r:id="rId3"/>
            </p:custDataLst>
          </p:nvPr>
        </p:nvSpPr>
        <p:spPr>
          <a:xfrm>
            <a:off x="6007773" y="3535059"/>
            <a:ext cx="5064407" cy="884543"/>
          </a:xfrm>
          <a:prstGeom prst="rect">
            <a:avLst/>
          </a:prstGeom>
        </p:spPr>
        <p:txBody>
          <a:bodyPr vert="horz" wrap="square" lIns="114300" tIns="57150" rIns="114300" bIns="57150" rtlCol="0" anchor="t" anchorCtr="0">
            <a:noAutofit/>
          </a:bodyPr>
          <a:lstStyle/>
          <a:p>
            <a:pPr>
              <a:lnSpc>
                <a:spcPct val="140000"/>
              </a:lnSpc>
            </a:pPr>
            <a:r>
              <a:rPr lang="en-US" sz="1500"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负责绿化区域内植物的病虫害防治，确保植物健康生长</a:t>
            </a:r>
            <a:r>
              <a:rPr 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p>
        </p:txBody>
      </p:sp>
      <p:sp>
        <p:nvSpPr>
          <p:cNvPr id="1048619" name="TextBox 6"/>
          <p:cNvSpPr txBox="1"/>
          <p:nvPr>
            <p:custDataLst>
              <p:tags r:id="rId4"/>
            </p:custDataLst>
          </p:nvPr>
        </p:nvSpPr>
        <p:spPr>
          <a:xfrm>
            <a:off x="6007773" y="3124202"/>
            <a:ext cx="5064407" cy="436189"/>
          </a:xfrm>
          <a:prstGeom prst="rect">
            <a:avLst/>
          </a:prstGeom>
        </p:spPr>
        <p:txBody>
          <a:bodyPr vert="horz" wrap="square" lIns="114300" tIns="57150" rIns="114300" bIns="57150" rtlCol="0" anchor="b" anchorCtr="0">
            <a:noAutofit/>
          </a:bodyPr>
          <a:lstStyle/>
          <a:p>
            <a:pPr>
              <a:lnSpc>
                <a:spcPct val="77000"/>
              </a:lnSpc>
            </a:pPr>
            <a:r>
              <a:rPr lang="en-US" sz="2400"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植物保护</a:t>
            </a:r>
            <a:endParaRPr lang="en-US" sz="2400"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20" name="TextBox 7"/>
          <p:cNvSpPr txBox="1"/>
          <p:nvPr>
            <p:custDataLst>
              <p:tags r:id="rId5"/>
            </p:custDataLst>
          </p:nvPr>
        </p:nvSpPr>
        <p:spPr>
          <a:xfrm>
            <a:off x="6007773" y="5029200"/>
            <a:ext cx="5064407" cy="898324"/>
          </a:xfrm>
          <a:prstGeom prst="rect">
            <a:avLst/>
          </a:prstGeom>
        </p:spPr>
        <p:txBody>
          <a:bodyPr vert="horz" wrap="square" lIns="114300" tIns="57150" rIns="114300" bIns="57150" rtlCol="0" anchor="t" anchorCtr="0">
            <a:noAutofit/>
          </a:bodyPr>
          <a:lstStyle/>
          <a:p>
            <a:pPr>
              <a:lnSpc>
                <a:spcPct val="140000"/>
              </a:lnSpc>
            </a:pPr>
            <a:r>
              <a:rPr lang="en-US" sz="1500"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养护与绿化相关的设施，如花坛</a:t>
            </a:r>
            <a:r>
              <a:rPr lang="en-US" sz="1500" dirty="0" err="1" smtClean="0">
                <a:solidFill>
                  <a:schemeClr val="dk1">
                    <a:alpha val="100000"/>
                  </a:schemeClr>
                </a:solidFill>
                <a:latin typeface="微软雅黑" panose="020B0503020204020204" charset="-122"/>
                <a:ea typeface="微软雅黑" panose="020B0503020204020204" charset="-122"/>
                <a:cs typeface="微软雅黑" panose="020B0503020204020204" charset="-122"/>
              </a:rPr>
              <a:t>、灌溉系统等</a:t>
            </a:r>
            <a:r>
              <a:rPr lang="en-US" sz="1500"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，确保其完好无损</a:t>
            </a:r>
            <a:r>
              <a:rPr lang="en-US" sz="1500"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p>
        </p:txBody>
      </p:sp>
      <p:sp>
        <p:nvSpPr>
          <p:cNvPr id="1048621" name="TextBox 8"/>
          <p:cNvSpPr txBox="1"/>
          <p:nvPr>
            <p:custDataLst>
              <p:tags r:id="rId6"/>
            </p:custDataLst>
          </p:nvPr>
        </p:nvSpPr>
        <p:spPr>
          <a:xfrm>
            <a:off x="6007773" y="4606792"/>
            <a:ext cx="5064407" cy="422408"/>
          </a:xfrm>
          <a:prstGeom prst="rect">
            <a:avLst/>
          </a:prstGeom>
        </p:spPr>
        <p:txBody>
          <a:bodyPr vert="horz" wrap="square" lIns="114300" tIns="57150" rIns="114300" bIns="57150" rtlCol="0" anchor="b" anchorCtr="0">
            <a:noAutofit/>
          </a:bodyPr>
          <a:lstStyle/>
          <a:p>
            <a:pPr>
              <a:lnSpc>
                <a:spcPct val="77000"/>
              </a:lnSpc>
            </a:pPr>
            <a:r>
              <a:rPr lang="en-US" sz="2400"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设施维护</a:t>
            </a:r>
            <a:endParaRPr lang="en-US" sz="2400"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22" name="TextBox 9"/>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养护工作范围与职责</a:t>
            </a:r>
          </a:p>
        </p:txBody>
      </p:sp>
      <p:grpSp>
        <p:nvGrpSpPr>
          <p:cNvPr id="70" name="组合 29"/>
          <p:cNvGrpSpPr/>
          <p:nvPr>
            <p:custDataLst>
              <p:tags r:id="rId7"/>
            </p:custDataLst>
          </p:nvPr>
        </p:nvGrpSpPr>
        <p:grpSpPr>
          <a:xfrm>
            <a:off x="636280" y="1077697"/>
            <a:ext cx="5213219" cy="5514833"/>
            <a:chOff x="2199" y="2263"/>
            <a:chExt cx="14788" cy="15640"/>
          </a:xfrm>
        </p:grpSpPr>
        <p:sp>
          <p:nvSpPr>
            <p:cNvPr id="1048623" name="任意多边形: 形状 16"/>
            <p:cNvSpPr/>
            <p:nvPr>
              <p:custDataLst>
                <p:tags r:id="rId8"/>
              </p:custDataLst>
            </p:nvPr>
          </p:nvSpPr>
          <p:spPr>
            <a:xfrm rot="7697511">
              <a:off x="5624" y="8364"/>
              <a:ext cx="12677" cy="6401"/>
            </a:xfrm>
            <a:custGeom>
              <a:avLst/>
              <a:gdLst>
                <a:gd name="connsiteX0" fmla="*/ 58 w 2249936"/>
                <a:gd name="connsiteY0" fmla="*/ 1136076 h 1136076"/>
                <a:gd name="connsiteX1" fmla="*/ 1113913 w 2249936"/>
                <a:gd name="connsiteY1" fmla="*/ 53 h 1136076"/>
                <a:gd name="connsiteX2" fmla="*/ 2249937 w 2249936"/>
                <a:gd name="connsiteY2" fmla="*/ 1113909 h 1136076"/>
              </a:gdLst>
              <a:ahLst/>
              <a:cxnLst>
                <a:cxn ang="0">
                  <a:pos x="connsiteX0" y="connsiteY0"/>
                </a:cxn>
                <a:cxn ang="0">
                  <a:pos x="connsiteX1" y="connsiteY1"/>
                </a:cxn>
                <a:cxn ang="0">
                  <a:pos x="connsiteX2" y="connsiteY2"/>
                </a:cxn>
              </a:cxnLst>
              <a:rect l="l" t="t" r="r" b="b"/>
              <a:pathLst>
                <a:path w="2249936" h="1136076">
                  <a:moveTo>
                    <a:pt x="58" y="1136076"/>
                  </a:moveTo>
                  <a:cubicBezTo>
                    <a:pt x="-6169" y="514639"/>
                    <a:pt x="492725" y="6031"/>
                    <a:pt x="1113913" y="53"/>
                  </a:cubicBezTo>
                  <a:cubicBezTo>
                    <a:pt x="1735102" y="-5925"/>
                    <a:pt x="2243959" y="492720"/>
                    <a:pt x="2249937" y="1113909"/>
                  </a:cubicBezTo>
                </a:path>
              </a:pathLst>
            </a:custGeom>
            <a:noFill/>
            <a:ln w="9525" cap="flat">
              <a:solidFill>
                <a:schemeClr val="accent1">
                  <a:lumMod val="40000"/>
                  <a:lumOff val="60000"/>
                </a:schemeClr>
              </a:solidFill>
              <a:prstDash val="solid"/>
              <a:miter/>
            </a:ln>
          </p:spPr>
          <p:txBody>
            <a:bodyPr rtlCol="0" anchor="ctr"/>
            <a:lstStyle/>
            <a:p>
              <a:endParaRPr lang="zh-CN" altLang="en-US"/>
            </a:p>
          </p:txBody>
        </p:sp>
        <p:sp>
          <p:nvSpPr>
            <p:cNvPr id="1048624" name="椭圆 31"/>
            <p:cNvSpPr/>
            <p:nvPr>
              <p:custDataLst>
                <p:tags r:id="rId9"/>
              </p:custDataLst>
            </p:nvPr>
          </p:nvSpPr>
          <p:spPr>
            <a:xfrm rot="20405484">
              <a:off x="5187" y="14267"/>
              <a:ext cx="672" cy="672"/>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8625" name="椭圆 32"/>
            <p:cNvSpPr/>
            <p:nvPr>
              <p:custDataLst>
                <p:tags r:id="rId10"/>
              </p:custDataLst>
            </p:nvPr>
          </p:nvSpPr>
          <p:spPr>
            <a:xfrm rot="20405484">
              <a:off x="13185" y="4403"/>
              <a:ext cx="467" cy="46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8626" name="椭圆 34"/>
            <p:cNvSpPr/>
            <p:nvPr>
              <p:custDataLst>
                <p:tags r:id="rId11"/>
              </p:custDataLst>
            </p:nvPr>
          </p:nvSpPr>
          <p:spPr>
            <a:xfrm>
              <a:off x="3174" y="4201"/>
              <a:ext cx="1554" cy="1554"/>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8627" name="椭圆 35"/>
            <p:cNvSpPr/>
            <p:nvPr>
              <p:custDataLst>
                <p:tags r:id="rId12"/>
              </p:custDataLst>
            </p:nvPr>
          </p:nvSpPr>
          <p:spPr>
            <a:xfrm>
              <a:off x="2199" y="2263"/>
              <a:ext cx="14788" cy="14787"/>
            </a:xfrm>
            <a:prstGeom prst="ellipse">
              <a:avLst/>
            </a:prstGeom>
            <a:noFill/>
            <a:ln w="9525">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8628" name="椭圆 36"/>
            <p:cNvSpPr/>
            <p:nvPr>
              <p:custDataLst>
                <p:tags r:id="rId13"/>
              </p:custDataLst>
            </p:nvPr>
          </p:nvSpPr>
          <p:spPr>
            <a:xfrm>
              <a:off x="14605" y="14709"/>
              <a:ext cx="467" cy="46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97154" name="图片 9" descr="8423f252b67ea48dd19e38bc7fc265b1"/>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902970" y="1955800"/>
            <a:ext cx="4680000" cy="3510000"/>
          </a:xfrm>
          <a:prstGeom prst="hexagon">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1048629" name="TextBox 3"/>
          <p:cNvSpPr txBox="1"/>
          <p:nvPr>
            <p:custDataLst>
              <p:tags r:id="rId1"/>
            </p:custDataLst>
          </p:nvPr>
        </p:nvSpPr>
        <p:spPr>
          <a:xfrm>
            <a:off x="1028301" y="1726745"/>
            <a:ext cx="2931599" cy="490334"/>
          </a:xfrm>
          <a:prstGeom prst="rect">
            <a:avLst/>
          </a:prstGeom>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绿化</a:t>
            </a:r>
            <a:r>
              <a:rPr lang="zh-CN" alt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养护</a:t>
            </a: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质量控制</a:t>
            </a:r>
          </a:p>
        </p:txBody>
      </p:sp>
      <p:sp>
        <p:nvSpPr>
          <p:cNvPr id="1048630" name="TextBox 4"/>
          <p:cNvSpPr txBox="1"/>
          <p:nvPr>
            <p:custDataLst>
              <p:tags r:id="rId2"/>
            </p:custDataLst>
          </p:nvPr>
        </p:nvSpPr>
        <p:spPr>
          <a:xfrm>
            <a:off x="1028301" y="2298347"/>
            <a:ext cx="2931599" cy="1198007"/>
          </a:xfrm>
          <a:prstGeom prst="rect">
            <a:avLst/>
          </a:prstGeom>
        </p:spPr>
        <p:txBody>
          <a:bodyPr vert="horz" wrap="square" lIns="66008" tIns="33052" rIns="66008" bIns="33052" rtlCol="0" anchor="t" anchorCtr="0">
            <a:noAutofit/>
          </a:bodyPr>
          <a:lstStyle/>
          <a:p>
            <a:pPr algn="ctr">
              <a:lnSpc>
                <a:spcPct val="15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严格把控绿化</a:t>
            </a:r>
            <a:r>
              <a:rPr lang="zh-CN" alt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养护</a:t>
            </a: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质量，确保植物成活率和景观效果。</a:t>
            </a:r>
          </a:p>
        </p:txBody>
      </p:sp>
      <p:sp>
        <p:nvSpPr>
          <p:cNvPr id="1048631" name="TextBox 5"/>
          <p:cNvSpPr txBox="1"/>
          <p:nvPr>
            <p:custDataLst>
              <p:tags r:id="rId3"/>
            </p:custDataLst>
          </p:nvPr>
        </p:nvSpPr>
        <p:spPr>
          <a:xfrm>
            <a:off x="8318191" y="1713967"/>
            <a:ext cx="2931599" cy="490334"/>
          </a:xfrm>
          <a:prstGeom prst="rect">
            <a:avLst/>
          </a:prstGeom>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养护过程管理</a:t>
            </a:r>
          </a:p>
        </p:txBody>
      </p:sp>
      <p:sp>
        <p:nvSpPr>
          <p:cNvPr id="1048632" name="TextBox 6"/>
          <p:cNvSpPr txBox="1"/>
          <p:nvPr>
            <p:custDataLst>
              <p:tags r:id="rId4"/>
            </p:custDataLst>
          </p:nvPr>
        </p:nvSpPr>
        <p:spPr>
          <a:xfrm>
            <a:off x="8318191" y="2285570"/>
            <a:ext cx="2931599" cy="1198007"/>
          </a:xfrm>
          <a:prstGeom prst="rect">
            <a:avLst/>
          </a:prstGeom>
        </p:spPr>
        <p:txBody>
          <a:bodyPr vert="horz" wrap="square" lIns="66008" tIns="33052" rIns="66008" bIns="33052" rtlCol="0" anchor="t" anchorCtr="0">
            <a:noAutofit/>
          </a:bodyPr>
          <a:lstStyle/>
          <a:p>
            <a:pPr algn="ctr">
              <a:lnSpc>
                <a:spcPct val="15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制定养护管理制度和流程，确保养护工作按照标准要求进行。</a:t>
            </a:r>
          </a:p>
        </p:txBody>
      </p:sp>
      <p:sp>
        <p:nvSpPr>
          <p:cNvPr id="1048633" name="TextBox 7"/>
          <p:cNvSpPr txBox="1"/>
          <p:nvPr>
            <p:custDataLst>
              <p:tags r:id="rId5"/>
            </p:custDataLst>
          </p:nvPr>
        </p:nvSpPr>
        <p:spPr>
          <a:xfrm>
            <a:off x="1000738" y="4317136"/>
            <a:ext cx="2931599" cy="490334"/>
          </a:xfrm>
          <a:prstGeom prst="rect">
            <a:avLst/>
          </a:prstGeom>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效果评估与调整</a:t>
            </a:r>
          </a:p>
        </p:txBody>
      </p:sp>
      <p:sp>
        <p:nvSpPr>
          <p:cNvPr id="1048634" name="TextBox 8"/>
          <p:cNvSpPr txBox="1"/>
          <p:nvPr>
            <p:custDataLst>
              <p:tags r:id="rId6"/>
            </p:custDataLst>
          </p:nvPr>
        </p:nvSpPr>
        <p:spPr>
          <a:xfrm>
            <a:off x="1000738" y="4807472"/>
            <a:ext cx="2931599" cy="1198007"/>
          </a:xfrm>
          <a:prstGeom prst="rect">
            <a:avLst/>
          </a:prstGeom>
        </p:spPr>
        <p:txBody>
          <a:bodyPr vert="horz" wrap="square" lIns="66008" tIns="33052" rIns="66008" bIns="33052" rtlCol="0" anchor="t" anchorCtr="0">
            <a:noAutofit/>
          </a:bodyPr>
          <a:lstStyle/>
          <a:p>
            <a:pPr algn="ctr">
              <a:lnSpc>
                <a:spcPct val="15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定期对绿化效果进行评估，根据评估结果及时调整养护措施和</a:t>
            </a:r>
            <a:r>
              <a:rPr lang="zh-CN" alt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实施</a:t>
            </a: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方案。</a:t>
            </a:r>
          </a:p>
        </p:txBody>
      </p:sp>
      <p:sp>
        <p:nvSpPr>
          <p:cNvPr id="1048635" name="TextBox 9"/>
          <p:cNvSpPr txBox="1"/>
          <p:nvPr>
            <p:custDataLst>
              <p:tags r:id="rId7"/>
            </p:custDataLst>
          </p:nvPr>
        </p:nvSpPr>
        <p:spPr>
          <a:xfrm>
            <a:off x="8318191" y="4317136"/>
            <a:ext cx="2931599" cy="490334"/>
          </a:xfrm>
          <a:prstGeom prst="rect">
            <a:avLst/>
          </a:prstGeom>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绿化成果保护</a:t>
            </a:r>
          </a:p>
        </p:txBody>
      </p:sp>
      <p:sp>
        <p:nvSpPr>
          <p:cNvPr id="1048636" name="TextBox 10"/>
          <p:cNvSpPr txBox="1"/>
          <p:nvPr>
            <p:custDataLst>
              <p:tags r:id="rId8"/>
            </p:custDataLst>
          </p:nvPr>
        </p:nvSpPr>
        <p:spPr>
          <a:xfrm>
            <a:off x="8318191" y="4823330"/>
            <a:ext cx="2931599" cy="1198007"/>
          </a:xfrm>
          <a:prstGeom prst="rect">
            <a:avLst/>
          </a:prstGeom>
        </p:spPr>
        <p:txBody>
          <a:bodyPr vert="horz" wrap="square" lIns="66008" tIns="33052" rIns="66008" bIns="33052" rtlCol="0" anchor="t" anchorCtr="0">
            <a:noAutofit/>
          </a:bodyPr>
          <a:lstStyle/>
          <a:p>
            <a:pPr algn="ctr">
              <a:lnSpc>
                <a:spcPct val="15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加强绿化成果的保护，防止人为破坏和自然灾害等因素对绿化成果的影响。</a:t>
            </a:r>
          </a:p>
        </p:txBody>
      </p:sp>
      <p:sp>
        <p:nvSpPr>
          <p:cNvPr id="1048637" name="TextBox 11"/>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关键环节把控与效果评估</a:t>
            </a:r>
          </a:p>
        </p:txBody>
      </p:sp>
      <p:pic>
        <p:nvPicPr>
          <p:cNvPr id="2097155" name="图片 1" descr="ebd36e449257930398fee46452669bb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962400" y="2286000"/>
            <a:ext cx="4320000" cy="323887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38" name="TextBox 2"/>
          <p:cNvSpPr txBox="1"/>
          <p:nvPr/>
        </p:nvSpPr>
        <p:spPr>
          <a:xfrm>
            <a:off x="476023" y="265328"/>
            <a:ext cx="11239500" cy="869949"/>
          </a:xfrm>
          <a:prstGeom prst="rect">
            <a:avLst/>
          </a:prstGeom>
        </p:spPr>
        <p:txBody>
          <a:bodyPr vert="horz" wrap="square" lIns="123825" tIns="123825" rIns="57150" bIns="123825" rtlCol="0" anchor="t" anchorCtr="0">
            <a:spAutoFit/>
          </a:bodyPr>
          <a:lstStyle/>
          <a:p>
            <a:pPr>
              <a:lnSpc>
                <a:spcPct val="140000"/>
              </a:lnSpc>
            </a:pPr>
            <a:r>
              <a:rPr lang="en-US" sz="3000" b="1" dirty="0" err="1" smtClean="0">
                <a:solidFill>
                  <a:schemeClr val="dk2">
                    <a:alpha val="100000"/>
                  </a:schemeClr>
                </a:solidFill>
                <a:latin typeface="微软雅黑" panose="020B0503020204020204" charset="-122"/>
                <a:ea typeface="微软雅黑" panose="020B0503020204020204" charset="-122"/>
                <a:cs typeface="微软雅黑" panose="020B0503020204020204" charset="-122"/>
              </a:rPr>
              <a:t>绿化</a:t>
            </a:r>
            <a:r>
              <a:rPr lang="zh-CN" altLang="en-US" sz="3000" b="1" dirty="0" smtClean="0">
                <a:solidFill>
                  <a:schemeClr val="dk2">
                    <a:alpha val="100000"/>
                  </a:schemeClr>
                </a:solidFill>
                <a:latin typeface="微软雅黑" panose="020B0503020204020204" charset="-122"/>
                <a:ea typeface="微软雅黑" panose="020B0503020204020204" charset="-122"/>
                <a:cs typeface="微软雅黑" panose="020B0503020204020204" charset="-122"/>
              </a:rPr>
              <a:t>等级</a:t>
            </a:r>
            <a:r>
              <a:rPr lang="en-US" sz="3000" b="1" dirty="0" err="1" smtClean="0">
                <a:solidFill>
                  <a:schemeClr val="dk2">
                    <a:alpha val="100000"/>
                  </a:schemeClr>
                </a:solidFill>
                <a:latin typeface="微软雅黑" panose="020B0503020204020204" charset="-122"/>
                <a:ea typeface="微软雅黑" panose="020B0503020204020204" charset="-122"/>
                <a:cs typeface="微软雅黑" panose="020B0503020204020204" charset="-122"/>
              </a:rPr>
              <a:t>区域划分</a:t>
            </a:r>
            <a:endParaRPr lang="en-US" sz="3000" b="1" dirty="0">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048639" name="TextBox 11"/>
          <p:cNvSpPr txBox="1"/>
          <p:nvPr>
            <p:custDataLst>
              <p:tags r:id="rId1"/>
            </p:custDataLst>
          </p:nvPr>
        </p:nvSpPr>
        <p:spPr>
          <a:xfrm>
            <a:off x="4267201" y="5105402"/>
            <a:ext cx="4191635" cy="1245235"/>
          </a:xfrm>
          <a:prstGeom prst="rect">
            <a:avLst/>
          </a:prstGeom>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根据绿地性质、功能、景观需求等因素，划分</a:t>
            </a:r>
            <a:r>
              <a:rPr lang="zh-CN" alt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一级、二级、三级养护绿地</a:t>
            </a:r>
            <a:r>
              <a:rPr lang="en-US" sz="1500">
                <a:solidFill>
                  <a:schemeClr val="dk1">
                    <a:alpha val="100000"/>
                  </a:schemeClr>
                </a:solidFill>
                <a:latin typeface="微软雅黑" panose="020B0503020204020204" charset="-122"/>
                <a:ea typeface="微软雅黑" panose="020B0503020204020204" charset="-122"/>
                <a:cs typeface="微软雅黑" panose="020B0503020204020204" charset="-122"/>
              </a:rPr>
              <a:t>。</a:t>
            </a:r>
          </a:p>
        </p:txBody>
      </p:sp>
      <p:pic>
        <p:nvPicPr>
          <p:cNvPr id="2097156" name="图片 11" descr="2fbd94f0a8a9a89a795a4574aae8386"/>
          <p:cNvPicPr>
            <a:picLocks noChangeAspect="1"/>
          </p:cNvPicPr>
          <p:nvPr/>
        </p:nvPicPr>
        <p:blipFill>
          <a:blip r:embed="rId4"/>
          <a:srcRect/>
          <a:stretch>
            <a:fillRect/>
          </a:stretch>
        </p:blipFill>
        <p:spPr>
          <a:xfrm>
            <a:off x="1752601" y="1295400"/>
            <a:ext cx="8662035" cy="3505200"/>
          </a:xfrm>
          <a:prstGeom prst="rect">
            <a:avLst/>
          </a:prstGeom>
        </p:spPr>
      </p:pic>
      <p:pic>
        <p:nvPicPr>
          <p:cNvPr id="2097157" name="图片 13" descr="017daa1b0d269c80a446db7e400703a"/>
          <p:cNvPicPr>
            <a:picLocks noChangeAspect="1"/>
          </p:cNvPicPr>
          <p:nvPr/>
        </p:nvPicPr>
        <p:blipFill>
          <a:blip r:embed="rId5"/>
          <a:stretch>
            <a:fillRect/>
          </a:stretch>
        </p:blipFill>
        <p:spPr>
          <a:xfrm>
            <a:off x="1752601" y="4876802"/>
            <a:ext cx="1501140" cy="10382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40" name="TextBox 9"/>
          <p:cNvSpPr txBox="1"/>
          <p:nvPr/>
        </p:nvSpPr>
        <p:spPr>
          <a:xfrm>
            <a:off x="476023" y="265328"/>
            <a:ext cx="11239500" cy="1492250"/>
          </a:xfrm>
          <a:prstGeom prst="rect">
            <a:avLst/>
          </a:prstGeom>
        </p:spPr>
        <p:txBody>
          <a:bodyPr vert="horz" wrap="square" lIns="123825" tIns="123825" rIns="57150" bIns="123825" rtlCol="0" anchor="t" anchorCtr="0">
            <a:spAutoFit/>
          </a:bodyPr>
          <a:lstStyle/>
          <a:p>
            <a:pPr>
              <a:lnSpc>
                <a:spcPct val="140000"/>
              </a:lnSpc>
            </a:pPr>
            <a:r>
              <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养护区域及等级</a:t>
            </a:r>
          </a:p>
          <a:p>
            <a:pPr>
              <a:lnSpc>
                <a:spcPct val="140000"/>
              </a:lnSpc>
            </a:pPr>
            <a:endPar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graphicFrame>
        <p:nvGraphicFramePr>
          <p:cNvPr id="4194304" name="表格 16"/>
          <p:cNvGraphicFramePr>
            <a:graphicFrameLocks noGrp="1"/>
          </p:cNvGraphicFramePr>
          <p:nvPr>
            <p:custDataLst>
              <p:tags r:id="rId1"/>
            </p:custDataLst>
          </p:nvPr>
        </p:nvGraphicFramePr>
        <p:xfrm>
          <a:off x="1099185" y="1355725"/>
          <a:ext cx="9977758" cy="4946650"/>
        </p:xfrm>
        <a:graphic>
          <a:graphicData uri="http://schemas.openxmlformats.org/drawingml/2006/table">
            <a:tbl>
              <a:tblPr>
                <a:tableStyleId>{5C22544A-7EE6-4342-B048-85BDC9FD1C3A}</a:tableStyleId>
              </a:tblPr>
              <a:tblGrid>
                <a:gridCol w="822325">
                  <a:extLst>
                    <a:ext uri="{9D8B030D-6E8A-4147-A177-3AD203B41FA5}">
                      <a16:colId xmlns:a16="http://schemas.microsoft.com/office/drawing/2014/main" val="20000"/>
                    </a:ext>
                  </a:extLst>
                </a:gridCol>
                <a:gridCol w="1215391">
                  <a:extLst>
                    <a:ext uri="{9D8B030D-6E8A-4147-A177-3AD203B41FA5}">
                      <a16:colId xmlns:a16="http://schemas.microsoft.com/office/drawing/2014/main" val="20001"/>
                    </a:ext>
                  </a:extLst>
                </a:gridCol>
                <a:gridCol w="920751">
                  <a:extLst>
                    <a:ext uri="{9D8B030D-6E8A-4147-A177-3AD203B41FA5}">
                      <a16:colId xmlns:a16="http://schemas.microsoft.com/office/drawing/2014/main" val="20002"/>
                    </a:ext>
                  </a:extLst>
                </a:gridCol>
                <a:gridCol w="2392680">
                  <a:extLst>
                    <a:ext uri="{9D8B030D-6E8A-4147-A177-3AD203B41FA5}">
                      <a16:colId xmlns:a16="http://schemas.microsoft.com/office/drawing/2014/main" val="20003"/>
                    </a:ext>
                  </a:extLst>
                </a:gridCol>
                <a:gridCol w="4626611">
                  <a:extLst>
                    <a:ext uri="{9D8B030D-6E8A-4147-A177-3AD203B41FA5}">
                      <a16:colId xmlns:a16="http://schemas.microsoft.com/office/drawing/2014/main" val="20004"/>
                    </a:ext>
                  </a:extLst>
                </a:gridCol>
              </a:tblGrid>
              <a:tr h="426085">
                <a:tc>
                  <a:txBody>
                    <a:bodyPr/>
                    <a:lstStyle/>
                    <a:p>
                      <a:pPr algn="ctr"/>
                      <a:r>
                        <a:rPr lang="zh-CN" sz="1400" b="1" kern="100">
                          <a:effectLst/>
                        </a:rPr>
                        <a:t>序号</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项目名称</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数量</a:t>
                      </a:r>
                      <a:r>
                        <a:rPr lang="zh-CN" sz="1600" b="1" kern="0">
                          <a:effectLst/>
                        </a:rPr>
                        <a:t>㎡</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养护等级</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备注</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extLst>
                  <a:ext uri="{0D108BD9-81ED-4DB2-BD59-A6C34878D82A}">
                    <a16:rowId xmlns:a16="http://schemas.microsoft.com/office/drawing/2014/main" val="10000"/>
                  </a:ext>
                </a:extLst>
              </a:tr>
              <a:tr h="1804035">
                <a:tc>
                  <a:txBody>
                    <a:bodyPr/>
                    <a:lstStyle/>
                    <a:p>
                      <a:pPr algn="ctr"/>
                      <a:r>
                        <a:rPr lang="en-US" sz="1400" b="1" kern="100">
                          <a:effectLst/>
                        </a:rPr>
                        <a:t>1</a:t>
                      </a:r>
                      <a:endParaRPr lang="en-US"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600" b="1" kern="0">
                          <a:effectLst/>
                        </a:rPr>
                        <a:t>一级养护绿地</a:t>
                      </a:r>
                      <a:endParaRPr lang="zh-CN" sz="1600" b="1" kern="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600" b="1" kern="0">
                          <a:effectLst/>
                        </a:rPr>
                        <a:t>约</a:t>
                      </a:r>
                      <a:r>
                        <a:rPr lang="en-US" sz="1600" b="1" kern="0">
                          <a:effectLst/>
                        </a:rPr>
                        <a:t>6</a:t>
                      </a:r>
                      <a:r>
                        <a:rPr lang="zh-CN" sz="1600" b="1" kern="0">
                          <a:effectLst/>
                        </a:rPr>
                        <a:t>万㎡</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参照一级养护标准，区域：包括东南西北景观轴线、图书馆周边；二环道路两侧及道路分隔带、中心湖周边等。。</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绿地包括乔木、灌木、草坪和地被以及部分模纹色块，重点包括两江路（二环路）草地、绿化带及以内主干道行道树每年的修剪、定杆；冬季行道树及大型乔木的刷白（刷白高度</a:t>
                      </a:r>
                      <a:r>
                        <a:rPr lang="en-US" sz="1400" b="1" kern="100">
                          <a:effectLst/>
                        </a:rPr>
                        <a:t>1.2</a:t>
                      </a:r>
                      <a:r>
                        <a:rPr lang="zh-CN" sz="1400" b="1" kern="100">
                          <a:effectLst/>
                        </a:rPr>
                        <a:t>米）以及施肥（有机肥不少于</a:t>
                      </a:r>
                      <a:r>
                        <a:rPr lang="en-US" sz="1400" b="1" kern="100">
                          <a:effectLst/>
                        </a:rPr>
                        <a:t>15</a:t>
                      </a:r>
                      <a:r>
                        <a:rPr lang="zh-CN" sz="1400" b="1" kern="100">
                          <a:effectLst/>
                        </a:rPr>
                        <a:t>斤</a:t>
                      </a:r>
                      <a:r>
                        <a:rPr lang="en-US" sz="1400" b="1" kern="100">
                          <a:effectLst/>
                        </a:rPr>
                        <a:t>/</a:t>
                      </a:r>
                      <a:r>
                        <a:rPr lang="zh-CN" sz="1400" b="1" kern="100">
                          <a:effectLst/>
                        </a:rPr>
                        <a:t>株）。草坪每年不少于两次补撒草籽。主干道及学生宿舍、食堂周边干道行道树病虫害专业防治。</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extLst>
                  <a:ext uri="{0D108BD9-81ED-4DB2-BD59-A6C34878D82A}">
                    <a16:rowId xmlns:a16="http://schemas.microsoft.com/office/drawing/2014/main" val="10001"/>
                  </a:ext>
                </a:extLst>
              </a:tr>
              <a:tr h="1420495">
                <a:tc>
                  <a:txBody>
                    <a:bodyPr/>
                    <a:lstStyle/>
                    <a:p>
                      <a:pPr algn="ctr"/>
                      <a:r>
                        <a:rPr lang="en-US" sz="1400" b="1" kern="100">
                          <a:effectLst/>
                        </a:rPr>
                        <a:t>2</a:t>
                      </a:r>
                      <a:endParaRPr lang="en-US"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dirty="0">
                          <a:effectLst/>
                        </a:rPr>
                        <a:t>二级养护绿地</a:t>
                      </a:r>
                      <a:endParaRPr lang="zh-CN" sz="14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约</a:t>
                      </a:r>
                      <a:r>
                        <a:rPr lang="en-US" sz="1400" b="1" kern="100">
                          <a:effectLst/>
                        </a:rPr>
                        <a:t>16</a:t>
                      </a:r>
                      <a:r>
                        <a:rPr lang="zh-CN" sz="1400" b="1" kern="100">
                          <a:effectLst/>
                        </a:rPr>
                        <a:t>万㎡</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参照二级养护标准区域：学生宿舍围合区域；体育场、食堂、楼宇周边等。</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保证树木所在地的杂草及时修剪、清洁及大树刷白。草坪每年补撒两次草籽。</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extLst>
                  <a:ext uri="{0D108BD9-81ED-4DB2-BD59-A6C34878D82A}">
                    <a16:rowId xmlns:a16="http://schemas.microsoft.com/office/drawing/2014/main" val="10002"/>
                  </a:ext>
                </a:extLst>
              </a:tr>
              <a:tr h="1296035">
                <a:tc>
                  <a:txBody>
                    <a:bodyPr/>
                    <a:lstStyle/>
                    <a:p>
                      <a:pPr algn="ctr"/>
                      <a:r>
                        <a:rPr lang="en-US" sz="1400" b="1" kern="100">
                          <a:effectLst/>
                        </a:rPr>
                        <a:t>3</a:t>
                      </a:r>
                      <a:endParaRPr lang="en-US"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三级养护绿地</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约</a:t>
                      </a:r>
                      <a:r>
                        <a:rPr lang="en-US" sz="1400" b="1" kern="100">
                          <a:effectLst/>
                        </a:rPr>
                        <a:t>21</a:t>
                      </a:r>
                      <a:r>
                        <a:rPr lang="zh-CN" sz="1400" b="1" kern="100">
                          <a:effectLst/>
                        </a:rPr>
                        <a:t>万㎡</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a:effectLst/>
                        </a:rPr>
                        <a:t>参照三级养护标准区域：外环道路两侧、苗圃地及规划用地等。</a:t>
                      </a:r>
                      <a:endParaRPr lang="zh-CN" sz="1400" b="1" kern="10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tc>
                  <a:txBody>
                    <a:bodyPr/>
                    <a:lstStyle/>
                    <a:p>
                      <a:pPr algn="ctr"/>
                      <a:r>
                        <a:rPr lang="zh-CN" sz="1400" b="1" kern="100" dirty="0">
                          <a:effectLst/>
                        </a:rPr>
                        <a:t>主要栽植的香樟、榉树、栾树、女贞、水杉等小苗木。保证树木所在地的杂草及时修剪、清洁。</a:t>
                      </a:r>
                      <a:endParaRPr lang="zh-CN" sz="14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91429" marR="91429" marT="0" marB="0"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48641" name="TextBox 9"/>
          <p:cNvSpPr txBox="1"/>
          <p:nvPr/>
        </p:nvSpPr>
        <p:spPr>
          <a:xfrm>
            <a:off x="476023" y="265328"/>
            <a:ext cx="11239500" cy="1492250"/>
          </a:xfrm>
          <a:prstGeom prst="rect">
            <a:avLst/>
          </a:prstGeom>
        </p:spPr>
        <p:txBody>
          <a:bodyPr vert="horz" wrap="square" lIns="123825" tIns="123825" rIns="57150" bIns="123825" rtlCol="0" anchor="t" anchorCtr="0">
            <a:spAutoFit/>
          </a:bodyPr>
          <a:lstStyle/>
          <a:p>
            <a:pPr>
              <a:lnSpc>
                <a:spcPct val="140000"/>
              </a:lnSpc>
            </a:pPr>
            <a:r>
              <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rPr>
              <a:t>养护等级标准</a:t>
            </a:r>
          </a:p>
          <a:p>
            <a:pPr>
              <a:lnSpc>
                <a:spcPct val="140000"/>
              </a:lnSpc>
            </a:pPr>
            <a:endParaRPr lang="zh-CN" altLang="en-US" sz="3000" b="1">
              <a:solidFill>
                <a:schemeClr val="dk2">
                  <a:alpha val="100000"/>
                </a:schemeClr>
              </a:solidFill>
              <a:latin typeface="微软雅黑" panose="020B0503020204020204" charset="-122"/>
              <a:ea typeface="微软雅黑" panose="020B0503020204020204" charset="-122"/>
              <a:cs typeface="微软雅黑" panose="020B0503020204020204" charset="-122"/>
            </a:endParaRPr>
          </a:p>
        </p:txBody>
      </p:sp>
      <p:graphicFrame>
        <p:nvGraphicFramePr>
          <p:cNvPr id="4194305" name="表格 2"/>
          <p:cNvGraphicFramePr>
            <a:graphicFrameLocks noGrp="1"/>
          </p:cNvGraphicFramePr>
          <p:nvPr>
            <p:custDataLst>
              <p:tags r:id="rId1"/>
            </p:custDataLst>
          </p:nvPr>
        </p:nvGraphicFramePr>
        <p:xfrm>
          <a:off x="2461897" y="1177292"/>
          <a:ext cx="7306947" cy="5239385"/>
        </p:xfrm>
        <a:graphic>
          <a:graphicData uri="http://schemas.openxmlformats.org/drawingml/2006/table">
            <a:tbl>
              <a:tblPr>
                <a:tableStyleId>{5C22544A-7EE6-4342-B048-85BDC9FD1C3A}</a:tableStyleId>
              </a:tblPr>
              <a:tblGrid>
                <a:gridCol w="741680">
                  <a:extLst>
                    <a:ext uri="{9D8B030D-6E8A-4147-A177-3AD203B41FA5}">
                      <a16:colId xmlns:a16="http://schemas.microsoft.com/office/drawing/2014/main" val="20000"/>
                    </a:ext>
                  </a:extLst>
                </a:gridCol>
                <a:gridCol w="3049271">
                  <a:extLst>
                    <a:ext uri="{9D8B030D-6E8A-4147-A177-3AD203B41FA5}">
                      <a16:colId xmlns:a16="http://schemas.microsoft.com/office/drawing/2014/main" val="20001"/>
                    </a:ext>
                  </a:extLst>
                </a:gridCol>
                <a:gridCol w="1929131">
                  <a:extLst>
                    <a:ext uri="{9D8B030D-6E8A-4147-A177-3AD203B41FA5}">
                      <a16:colId xmlns:a16="http://schemas.microsoft.com/office/drawing/2014/main" val="20002"/>
                    </a:ext>
                  </a:extLst>
                </a:gridCol>
                <a:gridCol w="1586865">
                  <a:extLst>
                    <a:ext uri="{9D8B030D-6E8A-4147-A177-3AD203B41FA5}">
                      <a16:colId xmlns:a16="http://schemas.microsoft.com/office/drawing/2014/main" val="20003"/>
                    </a:ext>
                  </a:extLst>
                </a:gridCol>
              </a:tblGrid>
              <a:tr h="499110">
                <a:tc>
                  <a:txBody>
                    <a:bodyPr/>
                    <a:lstStyle/>
                    <a:p>
                      <a:pPr algn="ctr"/>
                      <a:r>
                        <a:rPr lang="zh-CN" sz="1300" b="1" kern="0">
                          <a:effectLst/>
                        </a:rPr>
                        <a:t>等级标准</a:t>
                      </a:r>
                      <a:endParaRPr lang="zh-CN" sz="1300" b="1" kern="0">
                        <a:effectLst/>
                        <a:latin typeface="Times New Roman" panose="02020603050405020304" pitchFamily="18" charset="0"/>
                        <a:ea typeface="宋体" panose="02010600030101010101" pitchFamily="2" charset="-122"/>
                      </a:endParaRPr>
                    </a:p>
                  </a:txBody>
                  <a:tcPr marL="87195" marR="87195" marT="0" marB="0" anchor="ctr"/>
                </a:tc>
                <a:tc>
                  <a:txBody>
                    <a:bodyPr/>
                    <a:lstStyle/>
                    <a:p>
                      <a:pPr algn="ctr"/>
                      <a:r>
                        <a:rPr lang="zh-CN" sz="1300" b="1" kern="0">
                          <a:effectLst/>
                        </a:rPr>
                        <a:t>乔木、花灌木</a:t>
                      </a:r>
                      <a:endParaRPr lang="zh-CN" sz="1300" b="1" kern="0">
                        <a:effectLst/>
                        <a:latin typeface="Times New Roman" panose="02020603050405020304" pitchFamily="18" charset="0"/>
                        <a:ea typeface="宋体" panose="02010600030101010101" pitchFamily="2" charset="-122"/>
                      </a:endParaRPr>
                    </a:p>
                  </a:txBody>
                  <a:tcPr marL="87195" marR="87195" marT="0" marB="0" anchor="ctr"/>
                </a:tc>
                <a:tc>
                  <a:txBody>
                    <a:bodyPr/>
                    <a:lstStyle/>
                    <a:p>
                      <a:pPr algn="ctr"/>
                      <a:r>
                        <a:rPr lang="zh-CN" sz="1300" b="1" kern="0">
                          <a:effectLst/>
                        </a:rPr>
                        <a:t>草坪</a:t>
                      </a:r>
                      <a:endParaRPr lang="zh-CN" sz="1300" b="1" kern="0">
                        <a:effectLst/>
                        <a:latin typeface="Times New Roman" panose="02020603050405020304" pitchFamily="18" charset="0"/>
                        <a:ea typeface="宋体" panose="02010600030101010101" pitchFamily="2" charset="-122"/>
                      </a:endParaRPr>
                    </a:p>
                  </a:txBody>
                  <a:tcPr marL="87195" marR="87195" marT="0" marB="0" anchor="ctr"/>
                </a:tc>
                <a:tc>
                  <a:txBody>
                    <a:bodyPr/>
                    <a:lstStyle/>
                    <a:p>
                      <a:pPr algn="ctr"/>
                      <a:r>
                        <a:rPr lang="zh-CN" sz="1300" b="1" kern="0">
                          <a:effectLst/>
                        </a:rPr>
                        <a:t>绿篱及地被</a:t>
                      </a:r>
                      <a:endParaRPr lang="zh-CN" sz="1300" b="1" kern="0">
                        <a:effectLst/>
                        <a:latin typeface="Times New Roman" panose="02020603050405020304" pitchFamily="18" charset="0"/>
                        <a:ea typeface="宋体" panose="02010600030101010101" pitchFamily="2" charset="-122"/>
                      </a:endParaRPr>
                    </a:p>
                  </a:txBody>
                  <a:tcPr marL="87195" marR="87195" marT="0" marB="0" anchor="ctr"/>
                </a:tc>
                <a:extLst>
                  <a:ext uri="{0D108BD9-81ED-4DB2-BD59-A6C34878D82A}">
                    <a16:rowId xmlns:a16="http://schemas.microsoft.com/office/drawing/2014/main" val="10000"/>
                  </a:ext>
                </a:extLst>
              </a:tr>
              <a:tr h="4740275">
                <a:tc>
                  <a:txBody>
                    <a:bodyPr/>
                    <a:lstStyle/>
                    <a:p>
                      <a:pPr algn="ctr"/>
                      <a:r>
                        <a:rPr lang="zh-CN" sz="1300" b="1" kern="0">
                          <a:effectLst/>
                        </a:rPr>
                        <a:t>一级</a:t>
                      </a:r>
                      <a:endParaRPr lang="zh-CN" sz="1300" b="1" kern="0">
                        <a:effectLst/>
                        <a:latin typeface="Times New Roman" panose="02020603050405020304" pitchFamily="18" charset="0"/>
                        <a:ea typeface="宋体" panose="02010600030101010101" pitchFamily="2" charset="-122"/>
                      </a:endParaRPr>
                    </a:p>
                  </a:txBody>
                  <a:tcPr marL="87195" marR="87195" marT="0" marB="0" anchor="ctr"/>
                </a:tc>
                <a:tc>
                  <a:txBody>
                    <a:bodyPr/>
                    <a:lstStyle/>
                    <a:p>
                      <a:pPr algn="l">
                        <a:tabLst>
                          <a:tab pos="2637155" algn="ctr"/>
                          <a:tab pos="5274310" algn="r"/>
                        </a:tabLst>
                      </a:pPr>
                      <a:r>
                        <a:rPr lang="en-US" sz="1300" b="1" kern="0">
                          <a:effectLst/>
                        </a:rPr>
                        <a:t>1</a:t>
                      </a:r>
                      <a:r>
                        <a:rPr lang="zh-CN" sz="1300" b="1" kern="0">
                          <a:effectLst/>
                        </a:rPr>
                        <a:t>、树木长势旺盛，树冠完整丰满，主侧枝分布匀称。</a:t>
                      </a:r>
                      <a:endParaRPr lang="zh-CN" sz="1300" b="1" kern="100">
                        <a:effectLst/>
                      </a:endParaRPr>
                    </a:p>
                    <a:p>
                      <a:pPr algn="l">
                        <a:tabLst>
                          <a:tab pos="2637155" algn="ctr"/>
                          <a:tab pos="5274310" algn="r"/>
                        </a:tabLst>
                      </a:pPr>
                      <a:r>
                        <a:rPr lang="en-US" sz="1300" b="1" kern="0">
                          <a:effectLst/>
                        </a:rPr>
                        <a:t>2</a:t>
                      </a:r>
                      <a:r>
                        <a:rPr lang="zh-CN" sz="1300" b="1" kern="0">
                          <a:effectLst/>
                        </a:rPr>
                        <a:t>、无枯枝、伤残枝、交叉枝、过密枝、徒长枝、并生枝，主干上无萌蘖枝。</a:t>
                      </a:r>
                      <a:endParaRPr lang="zh-CN" sz="1300" b="1" kern="100">
                        <a:effectLst/>
                      </a:endParaRPr>
                    </a:p>
                    <a:p>
                      <a:pPr algn="l">
                        <a:tabLst>
                          <a:tab pos="2637155" algn="ctr"/>
                          <a:tab pos="5274310" algn="r"/>
                        </a:tabLst>
                      </a:pPr>
                      <a:r>
                        <a:rPr lang="en-US" sz="1300" b="1" kern="0">
                          <a:effectLst/>
                        </a:rPr>
                        <a:t>3</a:t>
                      </a:r>
                      <a:r>
                        <a:rPr lang="zh-CN" sz="1300" b="1" kern="0">
                          <a:effectLst/>
                        </a:rPr>
                        <a:t>、无影响交通、架空线路、路灯、建筑、行人安全的树枝。</a:t>
                      </a:r>
                      <a:endParaRPr lang="zh-CN" sz="1300" b="1" kern="100">
                        <a:effectLst/>
                      </a:endParaRPr>
                    </a:p>
                    <a:p>
                      <a:pPr algn="l">
                        <a:tabLst>
                          <a:tab pos="2637155" algn="ctr"/>
                          <a:tab pos="5274310" algn="r"/>
                        </a:tabLst>
                      </a:pPr>
                      <a:r>
                        <a:rPr lang="en-US" sz="1300" b="1" kern="0">
                          <a:effectLst/>
                        </a:rPr>
                        <a:t>4</a:t>
                      </a:r>
                      <a:r>
                        <a:rPr lang="zh-CN" sz="1300" b="1" kern="0">
                          <a:effectLst/>
                        </a:rPr>
                        <a:t>、无明显病虫害迹象。</a:t>
                      </a:r>
                      <a:endParaRPr lang="zh-CN" sz="1300" b="1" kern="100">
                        <a:effectLst/>
                      </a:endParaRPr>
                    </a:p>
                    <a:p>
                      <a:pPr algn="l">
                        <a:tabLst>
                          <a:tab pos="2637155" algn="ctr"/>
                          <a:tab pos="5274310" algn="r"/>
                        </a:tabLst>
                      </a:pPr>
                      <a:r>
                        <a:rPr lang="en-US" sz="1300" b="1" kern="0">
                          <a:effectLst/>
                        </a:rPr>
                        <a:t>5</a:t>
                      </a:r>
                      <a:r>
                        <a:rPr lang="zh-CN" sz="1300" b="1" kern="0">
                          <a:effectLst/>
                        </a:rPr>
                        <a:t>、观花树木按时茂盛开花，观果树木正常结果。</a:t>
                      </a:r>
                      <a:endParaRPr lang="zh-CN" sz="1300" b="1" kern="100">
                        <a:effectLst/>
                      </a:endParaRPr>
                    </a:p>
                    <a:p>
                      <a:pPr algn="l"/>
                      <a:r>
                        <a:rPr lang="en-US" sz="1300" b="1" kern="0">
                          <a:effectLst/>
                        </a:rPr>
                        <a:t>6</a:t>
                      </a:r>
                      <a:r>
                        <a:rPr lang="zh-CN" sz="1300" b="1" kern="0">
                          <a:effectLst/>
                        </a:rPr>
                        <a:t>、植株下无杂草、杂物。</a:t>
                      </a:r>
                      <a:endParaRPr lang="zh-CN" sz="1300" b="1" kern="100">
                        <a:effectLst/>
                        <a:latin typeface="Times New Roman" panose="02020603050405020304" pitchFamily="18" charset="0"/>
                        <a:ea typeface="宋体" panose="02010600030101010101" pitchFamily="2" charset="-122"/>
                      </a:endParaRPr>
                    </a:p>
                  </a:txBody>
                  <a:tcPr marL="87195" marR="87195" marT="0" marB="0" anchor="ctr"/>
                </a:tc>
                <a:tc>
                  <a:txBody>
                    <a:bodyPr/>
                    <a:lstStyle/>
                    <a:p>
                      <a:pPr algn="l"/>
                      <a:r>
                        <a:rPr lang="en-US" sz="1300" b="1" kern="0">
                          <a:effectLst/>
                        </a:rPr>
                        <a:t>1</a:t>
                      </a:r>
                      <a:r>
                        <a:rPr lang="zh-CN" sz="1300" b="1" kern="0">
                          <a:effectLst/>
                        </a:rPr>
                        <a:t>、草坪生长健壮，覆盖率</a:t>
                      </a:r>
                      <a:r>
                        <a:rPr lang="en-US" sz="1300" b="1" kern="0">
                          <a:effectLst/>
                        </a:rPr>
                        <a:t>98%</a:t>
                      </a:r>
                      <a:r>
                        <a:rPr lang="zh-CN" sz="1300" b="1" kern="0">
                          <a:effectLst/>
                        </a:rPr>
                        <a:t>以上，生长期无枯黄现象。</a:t>
                      </a:r>
                      <a:endParaRPr lang="zh-CN" sz="1300" b="1" kern="100">
                        <a:effectLst/>
                      </a:endParaRPr>
                    </a:p>
                    <a:p>
                      <a:pPr algn="l"/>
                      <a:r>
                        <a:rPr lang="en-US" sz="1300" b="1" kern="0">
                          <a:effectLst/>
                        </a:rPr>
                        <a:t>2</a:t>
                      </a:r>
                      <a:r>
                        <a:rPr lang="zh-CN" sz="1300" b="1" kern="0">
                          <a:effectLst/>
                        </a:rPr>
                        <a:t>、草坪内无低洼积水处，无明显裸露地。</a:t>
                      </a:r>
                      <a:endParaRPr lang="zh-CN" sz="1300" b="1" kern="100">
                        <a:effectLst/>
                      </a:endParaRPr>
                    </a:p>
                    <a:p>
                      <a:pPr algn="l"/>
                      <a:r>
                        <a:rPr lang="en-US" sz="1300" b="1" kern="0">
                          <a:effectLst/>
                        </a:rPr>
                        <a:t>3</a:t>
                      </a:r>
                      <a:r>
                        <a:rPr lang="zh-CN" sz="1300" b="1" kern="0">
                          <a:effectLst/>
                        </a:rPr>
                        <a:t>、推剪平整，冷季型草高不超过</a:t>
                      </a:r>
                      <a:r>
                        <a:rPr lang="en-US" sz="1300" b="1" kern="0">
                          <a:effectLst/>
                        </a:rPr>
                        <a:t>7cm</a:t>
                      </a:r>
                      <a:r>
                        <a:rPr lang="zh-CN" sz="1300" b="1" kern="0">
                          <a:effectLst/>
                        </a:rPr>
                        <a:t>，暖季型草高不超过</a:t>
                      </a:r>
                      <a:r>
                        <a:rPr lang="en-US" sz="1300" b="1" kern="0">
                          <a:effectLst/>
                        </a:rPr>
                        <a:t>5cm</a:t>
                      </a:r>
                      <a:r>
                        <a:rPr lang="zh-CN" sz="1300" b="1" kern="0">
                          <a:effectLst/>
                        </a:rPr>
                        <a:t>，修剪后剪口基本无撕裂现象。</a:t>
                      </a:r>
                      <a:endParaRPr lang="zh-CN" sz="1300" b="1" kern="100">
                        <a:effectLst/>
                      </a:endParaRPr>
                    </a:p>
                    <a:p>
                      <a:pPr algn="l"/>
                      <a:r>
                        <a:rPr lang="en-US" sz="1300" b="1" kern="0">
                          <a:effectLst/>
                        </a:rPr>
                        <a:t>4</a:t>
                      </a:r>
                      <a:r>
                        <a:rPr lang="zh-CN" sz="1300" b="1" kern="0">
                          <a:effectLst/>
                        </a:rPr>
                        <a:t>、草坪基本无病虫危害状，病虫受害率控制在</a:t>
                      </a:r>
                      <a:r>
                        <a:rPr lang="en-US" sz="1300" b="1" kern="0">
                          <a:effectLst/>
                        </a:rPr>
                        <a:t>5%</a:t>
                      </a:r>
                      <a:r>
                        <a:rPr lang="zh-CN" sz="1300" b="1" kern="0">
                          <a:effectLst/>
                        </a:rPr>
                        <a:t>以下。</a:t>
                      </a:r>
                      <a:endParaRPr lang="zh-CN" sz="1300" b="1" kern="100">
                        <a:effectLst/>
                      </a:endParaRPr>
                    </a:p>
                    <a:p>
                      <a:pPr algn="l"/>
                      <a:r>
                        <a:rPr lang="en-US" sz="1300" b="1" kern="0">
                          <a:effectLst/>
                        </a:rPr>
                        <a:t>5</a:t>
                      </a:r>
                      <a:r>
                        <a:rPr lang="zh-CN" sz="1300" b="1" kern="0">
                          <a:effectLst/>
                        </a:rPr>
                        <a:t>、草坪上无修剪残留草屑、杂物，基本无杂草，无乱停乱放现象。</a:t>
                      </a:r>
                      <a:endParaRPr lang="zh-CN" sz="1300" b="1" kern="100">
                        <a:effectLst/>
                        <a:latin typeface="Times New Roman" panose="02020603050405020304" pitchFamily="18" charset="0"/>
                        <a:ea typeface="宋体" panose="02010600030101010101" pitchFamily="2" charset="-122"/>
                      </a:endParaRPr>
                    </a:p>
                  </a:txBody>
                  <a:tcPr marL="87195" marR="87195" marT="0" marB="0" anchor="ctr"/>
                </a:tc>
                <a:tc>
                  <a:txBody>
                    <a:bodyPr/>
                    <a:lstStyle/>
                    <a:p>
                      <a:pPr algn="l">
                        <a:tabLst>
                          <a:tab pos="2637155" algn="ctr"/>
                          <a:tab pos="5274310" algn="r"/>
                        </a:tabLst>
                      </a:pPr>
                      <a:r>
                        <a:rPr lang="en-US" sz="1300" b="1" kern="0" dirty="0">
                          <a:effectLst/>
                        </a:rPr>
                        <a:t>1</a:t>
                      </a:r>
                      <a:r>
                        <a:rPr lang="zh-CN" sz="1300" b="1" kern="0" dirty="0">
                          <a:effectLst/>
                        </a:rPr>
                        <a:t>、枝条茂密，生长茂盛。</a:t>
                      </a:r>
                      <a:endParaRPr lang="zh-CN" sz="1300" b="1" kern="100" dirty="0">
                        <a:effectLst/>
                      </a:endParaRPr>
                    </a:p>
                    <a:p>
                      <a:pPr algn="l">
                        <a:tabLst>
                          <a:tab pos="2637155" algn="ctr"/>
                          <a:tab pos="5274310" algn="r"/>
                        </a:tabLst>
                      </a:pPr>
                      <a:r>
                        <a:rPr lang="en-US" sz="1300" b="1" kern="0" dirty="0">
                          <a:effectLst/>
                        </a:rPr>
                        <a:t>2</a:t>
                      </a:r>
                      <a:r>
                        <a:rPr lang="zh-CN" sz="1300" b="1" kern="0" dirty="0">
                          <a:effectLst/>
                        </a:rPr>
                        <a:t>、修剪成型，层次分明，线条流畅，曲线处弧度圆润丰满。</a:t>
                      </a:r>
                      <a:endParaRPr lang="zh-CN" sz="1300" b="1" kern="100" dirty="0">
                        <a:effectLst/>
                      </a:endParaRPr>
                    </a:p>
                    <a:p>
                      <a:pPr algn="l">
                        <a:tabLst>
                          <a:tab pos="2637155" algn="ctr"/>
                          <a:tab pos="5274310" algn="r"/>
                        </a:tabLst>
                      </a:pPr>
                      <a:r>
                        <a:rPr lang="en-US" sz="1300" b="1" kern="0" dirty="0">
                          <a:effectLst/>
                        </a:rPr>
                        <a:t>3</a:t>
                      </a:r>
                      <a:r>
                        <a:rPr lang="zh-CN" sz="1300" b="1" kern="0" dirty="0">
                          <a:effectLst/>
                        </a:rPr>
                        <a:t>、无死株、缺株、断档现象。无枯枝、断枝、枯叶，无脱脚现象。无明显病虫危害迹象。</a:t>
                      </a:r>
                      <a:endParaRPr lang="zh-CN" sz="1300" b="1" kern="100" dirty="0">
                        <a:effectLst/>
                      </a:endParaRPr>
                    </a:p>
                    <a:p>
                      <a:pPr algn="l"/>
                      <a:r>
                        <a:rPr lang="en-US" sz="1300" b="1" kern="0" dirty="0">
                          <a:effectLst/>
                        </a:rPr>
                        <a:t>4</a:t>
                      </a:r>
                      <a:r>
                        <a:rPr lang="zh-CN" sz="1300" b="1" kern="0" dirty="0">
                          <a:effectLst/>
                        </a:rPr>
                        <a:t>、基部无杂草、杂物。</a:t>
                      </a:r>
                      <a:endParaRPr lang="zh-CN" sz="1300" b="1" kern="100" dirty="0">
                        <a:effectLst/>
                        <a:latin typeface="Times New Roman" panose="02020603050405020304" pitchFamily="18" charset="0"/>
                        <a:ea typeface="宋体" panose="02010600030101010101" pitchFamily="2" charset="-122"/>
                      </a:endParaRPr>
                    </a:p>
                  </a:txBody>
                  <a:tcPr marL="87195" marR="87195" marT="0" marB="0" anchor="ctr"/>
                </a:tc>
                <a:extLst>
                  <a:ext uri="{0D108BD9-81ED-4DB2-BD59-A6C34878D82A}">
                    <a16:rowId xmlns:a16="http://schemas.microsoft.com/office/drawing/2014/main" val="10001"/>
                  </a:ext>
                </a:extLst>
              </a:tr>
            </a:tbl>
          </a:graphicData>
        </a:graphic>
      </p:graphicFrame>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DIAGRAM_VIRTUALLY_FRAME" val="{&quot;height&quot;:379.2248031496063,&quot;left&quot;:414.7874803149606,&quot;top&quot;:127.71637795275589,&quot;width&quot;:510.0000000000001}"/>
</p:tagLst>
</file>

<file path=ppt/tags/tag115.xml><?xml version="1.0" encoding="utf-8"?>
<p:tagLst xmlns:a="http://schemas.openxmlformats.org/drawingml/2006/main" xmlns:r="http://schemas.openxmlformats.org/officeDocument/2006/relationships" xmlns:p="http://schemas.openxmlformats.org/presentationml/2006/main">
  <p:tag name="KSO_WM_DIAGRAM_VIRTUALLY_FRAME" val="{&quot;height&quot;:379.2248031496063,&quot;left&quot;:414.7874803149606,&quot;top&quot;:127.71637795275589,&quot;width&quot;:510.0000000000001}"/>
</p:tagLst>
</file>

<file path=ppt/tags/tag116.xml><?xml version="1.0" encoding="utf-8"?>
<p:tagLst xmlns:a="http://schemas.openxmlformats.org/drawingml/2006/main" xmlns:r="http://schemas.openxmlformats.org/officeDocument/2006/relationships" xmlns:p="http://schemas.openxmlformats.org/presentationml/2006/main">
  <p:tag name="KSO_WM_DIAGRAM_VIRTUALLY_FRAME" val="{&quot;height&quot;:379.2248031496063,&quot;left&quot;:414.7874803149606,&quot;top&quot;:127.71637795275589,&quot;width&quot;:510.0000000000001}"/>
</p:tagLst>
</file>

<file path=ppt/tags/tag117.xml><?xml version="1.0" encoding="utf-8"?>
<p:tagLst xmlns:a="http://schemas.openxmlformats.org/drawingml/2006/main" xmlns:r="http://schemas.openxmlformats.org/officeDocument/2006/relationships" xmlns:p="http://schemas.openxmlformats.org/presentationml/2006/main">
  <p:tag name="KSO_WM_DIAGRAM_VIRTUALLY_FRAME" val="{&quot;height&quot;:379.2248031496063,&quot;left&quot;:414.7874803149606,&quot;top&quot;:127.71637795275589,&quot;width&quot;:510.0000000000001}"/>
</p:tagLst>
</file>

<file path=ppt/tags/tag118.xml><?xml version="1.0" encoding="utf-8"?>
<p:tagLst xmlns:a="http://schemas.openxmlformats.org/drawingml/2006/main" xmlns:r="http://schemas.openxmlformats.org/officeDocument/2006/relationships" xmlns:p="http://schemas.openxmlformats.org/presentationml/2006/main">
  <p:tag name="KSO_WM_DIAGRAM_VIRTUALLY_FRAME" val="{&quot;height&quot;:379.2248031496063,&quot;left&quot;:414.7874803149606,&quot;top&quot;:127.71637795275589,&quot;width&quot;:510.0000000000001}"/>
</p:tagLst>
</file>

<file path=ppt/tags/tag119.xml><?xml version="1.0" encoding="utf-8"?>
<p:tagLst xmlns:a="http://schemas.openxmlformats.org/drawingml/2006/main" xmlns:r="http://schemas.openxmlformats.org/officeDocument/2006/relationships" xmlns:p="http://schemas.openxmlformats.org/presentationml/2006/main">
  <p:tag name="KSO_WM_DIAGRAM_VIRTUALLY_FRAME" val="{&quot;height&quot;:379.2248031496063,&quot;left&quot;:414.7874803149606,&quot;top&quot;:127.71637795275589,&quot;width&quot;:510.0000000000001}"/>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120.xml><?xml version="1.0" encoding="utf-8"?>
<p:tagLst xmlns:a="http://schemas.openxmlformats.org/drawingml/2006/main" xmlns:r="http://schemas.openxmlformats.org/officeDocument/2006/relationships" xmlns:p="http://schemas.openxmlformats.org/presentationml/2006/main">
  <p:tag name="KSO_WM_DIAGRAM_VIRTUALLY_FRAME" val="{&quot;height&quot;:379.2248031496063,&quot;left&quot;:414.7874803149606,&quot;top&quot;:127.71637795275589,&quot;width&quot;:510.0000000000001}"/>
</p:tagLst>
</file>

<file path=ppt/tags/tag121.xml><?xml version="1.0" encoding="utf-8"?>
<p:tagLst xmlns:a="http://schemas.openxmlformats.org/drawingml/2006/main" xmlns:r="http://schemas.openxmlformats.org/officeDocument/2006/relationships" xmlns:p="http://schemas.openxmlformats.org/presentationml/2006/main">
  <p:tag name="KSO_WM_DIAGRAM_VIRTUALLY_FRAME" val="{&quot;height&quot;:379.2248031496063,&quot;left&quot;:414.7874803149606,&quot;top&quot;:127.71637795275589,&quot;width&quot;:510.0000000000001}"/>
</p:tagLst>
</file>

<file path=ppt/tags/tag122.xml><?xml version="1.0" encoding="utf-8"?>
<p:tagLst xmlns:a="http://schemas.openxmlformats.org/drawingml/2006/main" xmlns:r="http://schemas.openxmlformats.org/officeDocument/2006/relationships" xmlns:p="http://schemas.openxmlformats.org/presentationml/2006/main">
  <p:tag name="KSO_WM_DIAGRAM_VIRTUALLY_FRAME" val="{&quot;height&quot;:379.2248031496063,&quot;left&quot;:414.7874803149606,&quot;top&quot;:127.71637795275589,&quot;width&quot;:510.0000000000001}"/>
</p:tagLst>
</file>

<file path=ppt/tags/tag13.xml><?xml version="1.0" encoding="utf-8"?>
<p:tagLst xmlns:a="http://schemas.openxmlformats.org/drawingml/2006/main" xmlns:r="http://schemas.openxmlformats.org/officeDocument/2006/relationships" xmlns:p="http://schemas.openxmlformats.org/presentationml/2006/main">
  <p:tag name="KSO_WM_UNIT_PIC_EFFECT" val="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5078_1*i*1"/>
  <p:tag name="KSO_WM_TEMPLATE_CATEGORY" val="custom"/>
  <p:tag name="KSO_WM_TEMPLATE_INDEX" val="20235078"/>
  <p:tag name="KSO_WM_UNIT_LAYERLEVEL" val="1"/>
  <p:tag name="KSO_WM_TAG_VERSION" val="3.0"/>
  <p:tag name="KSO_WM_BEAUTIFY_FLAG" val="#wm#"/>
  <p:tag name="KSO_WM_UNIT_PIC_EFFECT" val="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35078_1*i*2"/>
  <p:tag name="KSO_WM_TEMPLATE_CATEGORY" val="custom"/>
  <p:tag name="KSO_WM_TEMPLATE_INDEX" val="20235078"/>
  <p:tag name="KSO_WM_UNIT_LAYERLEVEL" val="1"/>
  <p:tag name="KSO_WM_TAG_VERSION" val="3.0"/>
  <p:tag name="KSO_WM_BEAUTIFY_FLAG" val="#wm#"/>
  <p:tag name="KSO_WM_UNIT_PIC_EFFECT" val="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35078_1*i*3"/>
  <p:tag name="KSO_WM_TEMPLATE_CATEGORY" val="custom"/>
  <p:tag name="KSO_WM_TEMPLATE_INDEX" val="20235078"/>
  <p:tag name="KSO_WM_UNIT_LAYERLEVEL" val="1"/>
  <p:tag name="KSO_WM_TAG_VERSION" val="3.0"/>
  <p:tag name="KSO_WM_BEAUTIFY_FLAG" val="#wm#"/>
  <p:tag name="KSO_WM_UNIT_PIC_EFFECT"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custom20235078_1*i*4"/>
  <p:tag name="KSO_WM_TEMPLATE_CATEGORY" val="custom"/>
  <p:tag name="KSO_WM_TEMPLATE_INDEX" val="20235078"/>
  <p:tag name="KSO_WM_UNIT_LAYERLEVEL" val="1"/>
  <p:tag name="KSO_WM_TAG_VERSION" val="3.0"/>
  <p:tag name="KSO_WM_BEAUTIFY_FLAG" val="#wm#"/>
  <p:tag name="KSO_WM_UNIT_PIC_EFFECT" val="1"/>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custom20235078_1*i*5"/>
  <p:tag name="KSO_WM_TEMPLATE_CATEGORY" val="custom"/>
  <p:tag name="KSO_WM_TEMPLATE_INDEX" val="20235078"/>
  <p:tag name="KSO_WM_UNIT_LAYERLEVEL" val="1"/>
  <p:tag name="KSO_WM_TAG_VERSION" val="3.0"/>
  <p:tag name="KSO_WM_BEAUTIFY_FLAG" val="#wm#"/>
  <p:tag name="KSO_WM_UNIT_PIC_EFFECT" val="1"/>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custom20235078_1*i*6"/>
  <p:tag name="KSO_WM_TEMPLATE_CATEGORY" val="custom"/>
  <p:tag name="KSO_WM_TEMPLATE_INDEX" val="20235078"/>
  <p:tag name="KSO_WM_UNIT_LAYERLEVEL" val="1"/>
  <p:tag name="KSO_WM_TAG_VERSION" val="3.0"/>
  <p:tag name="KSO_WM_BEAUTIFY_FLAG" val="#wm#"/>
  <p:tag name="KSO_WM_UNIT_PIC_EFFECT" val="1"/>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366.56299212598435,&quot;left&quot;:473.05291338582674,&quot;top&quot;:114.72212598425196,&quot;width&quot;:398.77212598425183}"/>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366.56299212598435,&quot;left&quot;:473.05291338582674,&quot;top&quot;:114.72212598425196,&quot;width&quot;:398.77212598425183}"/>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366.56299212598435,&quot;left&quot;:473.05291338582674,&quot;top&quot;:114.72212598425196,&quot;width&quot;:398.77212598425183}"/>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366.56299212598435,&quot;left&quot;:473.05291338582674,&quot;top&quot;:114.72212598425196,&quot;width&quot;:398.77212598425183}"/>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366.56299212598435,&quot;left&quot;:473.05291338582674,&quot;top&quot;:114.72212598425196,&quot;width&quot;:398.77212598425183}"/>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366.56299212598435,&quot;left&quot;:473.05291338582674,&quot;top&quot;:114.72212598425196,&quot;width&quot;:398.77212598425183}"/>
</p:tagLst>
</file>

<file path=ppt/tags/tag26.xml><?xml version="1.0" encoding="utf-8"?>
<p:tagLst xmlns:a="http://schemas.openxmlformats.org/drawingml/2006/main" xmlns:r="http://schemas.openxmlformats.org/officeDocument/2006/relationships" xmlns:p="http://schemas.openxmlformats.org/presentationml/2006/main">
  <p:tag name="KSO_WM_UNIT_PIC_EFFECT"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38566_1*i*2"/>
  <p:tag name="KSO_WM_TEMPLATE_CATEGORY" val="custom"/>
  <p:tag name="KSO_WM_TEMPLATE_INDEX" val="20238566"/>
  <p:tag name="KSO_WM_UNIT_LAYERLEVEL" val="1"/>
  <p:tag name="KSO_WM_TAG_VERSION" val="3.0"/>
  <p:tag name="KSO_WM_BEAUTIFY_FLAG" val="#wm#"/>
  <p:tag name="KSO_WM_UNIT_PIC_EFFECT"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38566_1*i*3"/>
  <p:tag name="KSO_WM_TEMPLATE_CATEGORY" val="custom"/>
  <p:tag name="KSO_WM_TEMPLATE_INDEX" val="20238566"/>
  <p:tag name="KSO_WM_UNIT_LAYERLEVEL" val="1"/>
  <p:tag name="KSO_WM_TAG_VERSION" val="3.0"/>
  <p:tag name="KSO_WM_BEAUTIFY_FLAG" val="#wm#"/>
  <p:tag name="KSO_WM_UNIT_PIC_EFFECT"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custom20238566_1*i*4"/>
  <p:tag name="KSO_WM_TEMPLATE_CATEGORY" val="custom"/>
  <p:tag name="KSO_WM_TEMPLATE_INDEX" val="20238566"/>
  <p:tag name="KSO_WM_UNIT_LAYERLEVEL" val="1"/>
  <p:tag name="KSO_WM_TAG_VERSION" val="3.0"/>
  <p:tag name="KSO_WM_BEAUTIFY_FLAG" val="#wm#"/>
  <p:tag name="KSO_WM_UNIT_PIC_EFFECT" val="1"/>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8566_1*i*1"/>
  <p:tag name="KSO_WM_TEMPLATE_CATEGORY" val="custom"/>
  <p:tag name="KSO_WM_TEMPLATE_INDEX" val="20238566"/>
  <p:tag name="KSO_WM_UNIT_LAYERLEVEL" val="1"/>
  <p:tag name="KSO_WM_TAG_VERSION" val="3.0"/>
  <p:tag name="KSO_WM_BEAUTIFY_FLAG" val="#wm#"/>
  <p:tag name="KSO_WM_UNIT_PIC_EFFECT"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custom20238566_1*i*5"/>
  <p:tag name="KSO_WM_TEMPLATE_CATEGORY" val="custom"/>
  <p:tag name="KSO_WM_TEMPLATE_INDEX" val="20238566"/>
  <p:tag name="KSO_WM_UNIT_LAYERLEVEL" val="1"/>
  <p:tag name="KSO_WM_TAG_VERSION" val="3.0"/>
  <p:tag name="KSO_WM_BEAUTIFY_FLAG" val="#wm#"/>
  <p:tag name="KSO_WM_UNIT_PIC_EFFECT"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custom20238566_1*i*6"/>
  <p:tag name="KSO_WM_TEMPLATE_CATEGORY" val="custom"/>
  <p:tag name="KSO_WM_TEMPLATE_INDEX" val="20238566"/>
  <p:tag name="KSO_WM_UNIT_LAYERLEVEL" val="1"/>
  <p:tag name="KSO_WM_TAG_VERSION" val="3.0"/>
  <p:tag name="KSO_WM_BEAUTIFY_FLAG" val="#wm#"/>
  <p:tag name="KSO_WM_UNIT_PIC_EFFECT" val="1"/>
</p:tagLst>
</file>

<file path=ppt/tags/tag33.xml><?xml version="1.0" encoding="utf-8"?>
<p:tagLst xmlns:a="http://schemas.openxmlformats.org/drawingml/2006/main" xmlns:r="http://schemas.openxmlformats.org/officeDocument/2006/relationships" xmlns:p="http://schemas.openxmlformats.org/presentationml/2006/main">
  <p:tag name="KSO_WM_DIAGRAM_VIRTUALLY_FRAME" val="{&quot;height&quot;:339.16299212598426,&quot;left&quot;:78.79826771653543,&quot;top&quot;:134.958031496063,&quot;width&quot;:807.011968503937}"/>
</p:tagLst>
</file>

<file path=ppt/tags/tag34.xml><?xml version="1.0" encoding="utf-8"?>
<p:tagLst xmlns:a="http://schemas.openxmlformats.org/drawingml/2006/main" xmlns:r="http://schemas.openxmlformats.org/officeDocument/2006/relationships" xmlns:p="http://schemas.openxmlformats.org/presentationml/2006/main">
  <p:tag name="KSO_WM_DIAGRAM_VIRTUALLY_FRAME" val="{&quot;height&quot;:339.16299212598426,&quot;left&quot;:78.79826771653543,&quot;top&quot;:134.958031496063,&quot;width&quot;:807.011968503937}"/>
</p:tagLst>
</file>

<file path=ppt/tags/tag35.xml><?xml version="1.0" encoding="utf-8"?>
<p:tagLst xmlns:a="http://schemas.openxmlformats.org/drawingml/2006/main" xmlns:r="http://schemas.openxmlformats.org/officeDocument/2006/relationships" xmlns:p="http://schemas.openxmlformats.org/presentationml/2006/main">
  <p:tag name="KSO_WM_DIAGRAM_VIRTUALLY_FRAME" val="{&quot;height&quot;:339.16299212598426,&quot;left&quot;:78.79826771653543,&quot;top&quot;:134.958031496063,&quot;width&quot;:807.011968503937}"/>
</p:tagLst>
</file>

<file path=ppt/tags/tag36.xml><?xml version="1.0" encoding="utf-8"?>
<p:tagLst xmlns:a="http://schemas.openxmlformats.org/drawingml/2006/main" xmlns:r="http://schemas.openxmlformats.org/officeDocument/2006/relationships" xmlns:p="http://schemas.openxmlformats.org/presentationml/2006/main">
  <p:tag name="KSO_WM_DIAGRAM_VIRTUALLY_FRAME" val="{&quot;height&quot;:339.16299212598426,&quot;left&quot;:78.79826771653543,&quot;top&quot;:134.958031496063,&quot;width&quot;:807.011968503937}"/>
</p:tagLst>
</file>

<file path=ppt/tags/tag37.xml><?xml version="1.0" encoding="utf-8"?>
<p:tagLst xmlns:a="http://schemas.openxmlformats.org/drawingml/2006/main" xmlns:r="http://schemas.openxmlformats.org/officeDocument/2006/relationships" xmlns:p="http://schemas.openxmlformats.org/presentationml/2006/main">
  <p:tag name="KSO_WM_DIAGRAM_VIRTUALLY_FRAME" val="{&quot;height&quot;:339.16299212598426,&quot;left&quot;:78.79826771653543,&quot;top&quot;:134.958031496063,&quot;width&quot;:807.011968503937}"/>
</p:tagLst>
</file>

<file path=ppt/tags/tag38.xml><?xml version="1.0" encoding="utf-8"?>
<p:tagLst xmlns:a="http://schemas.openxmlformats.org/drawingml/2006/main" xmlns:r="http://schemas.openxmlformats.org/officeDocument/2006/relationships" xmlns:p="http://schemas.openxmlformats.org/presentationml/2006/main">
  <p:tag name="KSO_WM_DIAGRAM_VIRTUALLY_FRAME" val="{&quot;height&quot;:339.16299212598426,&quot;left&quot;:78.79826771653543,&quot;top&quot;:134.958031496063,&quot;width&quot;:807.011968503937}"/>
</p:tagLst>
</file>

<file path=ppt/tags/tag39.xml><?xml version="1.0" encoding="utf-8"?>
<p:tagLst xmlns:a="http://schemas.openxmlformats.org/drawingml/2006/main" xmlns:r="http://schemas.openxmlformats.org/officeDocument/2006/relationships" xmlns:p="http://schemas.openxmlformats.org/presentationml/2006/main">
  <p:tag name="KSO_WM_DIAGRAM_VIRTUALLY_FRAME" val="{&quot;height&quot;:339.16299212598426,&quot;left&quot;:78.79826771653543,&quot;top&quot;:134.958031496063,&quot;width&quot;:807.011968503937}"/>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40.xml><?xml version="1.0" encoding="utf-8"?>
<p:tagLst xmlns:a="http://schemas.openxmlformats.org/drawingml/2006/main" xmlns:r="http://schemas.openxmlformats.org/officeDocument/2006/relationships" xmlns:p="http://schemas.openxmlformats.org/presentationml/2006/main">
  <p:tag name="KSO_WM_DIAGRAM_VIRTUALLY_FRAME" val="{&quot;height&quot;:339.16299212598426,&quot;left&quot;:78.79826771653543,&quot;top&quot;:134.958031496063,&quot;width&quot;:807.011968503937}"/>
</p:tagLst>
</file>

<file path=ppt/tags/tag41.xml><?xml version="1.0" encoding="utf-8"?>
<p:tagLst xmlns:a="http://schemas.openxmlformats.org/drawingml/2006/main" xmlns:r="http://schemas.openxmlformats.org/officeDocument/2006/relationships" xmlns:p="http://schemas.openxmlformats.org/presentationml/2006/main">
  <p:tag name="KSO_WM_DIAGRAM_VIRTUALLY_FRAME" val="{&quot;height&quot;:423.09417322834645,&quot;left&quot;:63.999921259842516,&quot;top&quot;:133.65582677165355,&quot;width&quot;:832.0001574803151}"/>
</p:tagLst>
</file>

<file path=ppt/tags/tag42.xml><?xml version="1.0" encoding="utf-8"?>
<p:tagLst xmlns:a="http://schemas.openxmlformats.org/drawingml/2006/main" xmlns:r="http://schemas.openxmlformats.org/officeDocument/2006/relationships" xmlns:p="http://schemas.openxmlformats.org/presentationml/2006/main">
  <p:tag name="TABLE_ENDDRAG_ORIGIN_RECT" val="785*389"/>
  <p:tag name="TABLE_ENDDRAG_RECT" val="38*106*785*389"/>
</p:tagLst>
</file>

<file path=ppt/tags/tag43.xml><?xml version="1.0" encoding="utf-8"?>
<p:tagLst xmlns:a="http://schemas.openxmlformats.org/drawingml/2006/main" xmlns:r="http://schemas.openxmlformats.org/officeDocument/2006/relationships" xmlns:p="http://schemas.openxmlformats.org/presentationml/2006/main">
  <p:tag name="TABLE_ENDDRAG_ORIGIN_RECT" val="575*412"/>
  <p:tag name="TABLE_ENDDRAG_RECT" val="121*92*575*412"/>
</p:tagLst>
</file>

<file path=ppt/tags/tag44.xml><?xml version="1.0" encoding="utf-8"?>
<p:tagLst xmlns:a="http://schemas.openxmlformats.org/drawingml/2006/main" xmlns:r="http://schemas.openxmlformats.org/officeDocument/2006/relationships" xmlns:p="http://schemas.openxmlformats.org/presentationml/2006/main">
  <p:tag name="TABLE_ENDDRAG_ORIGIN_RECT" val="638*410"/>
  <p:tag name="TABLE_ENDDRAG_RECT" val="121*90*638*410"/>
</p:tagLst>
</file>

<file path=ppt/tags/tag45.xml><?xml version="1.0" encoding="utf-8"?>
<p:tagLst xmlns:a="http://schemas.openxmlformats.org/drawingml/2006/main" xmlns:r="http://schemas.openxmlformats.org/officeDocument/2006/relationships" xmlns:p="http://schemas.openxmlformats.org/presentationml/2006/main">
  <p:tag name="TABLE_ENDDRAG_ORIGIN_RECT" val="656*403"/>
  <p:tag name="TABLE_ENDDRAG_RECT" val="110*100*656*403"/>
</p:tagLst>
</file>

<file path=ppt/tags/tag46.xml><?xml version="1.0" encoding="utf-8"?>
<p:tagLst xmlns:a="http://schemas.openxmlformats.org/drawingml/2006/main" xmlns:r="http://schemas.openxmlformats.org/officeDocument/2006/relationships" xmlns:p="http://schemas.openxmlformats.org/presentationml/2006/main">
  <p:tag name="TABLE_ENDDRAG_ORIGIN_RECT" val="251*408"/>
  <p:tag name="TABLE_ENDDRAG_RECT" val="58*97*251*408"/>
</p:tagLst>
</file>

<file path=ppt/tags/tag47.xml><?xml version="1.0" encoding="utf-8"?>
<p:tagLst xmlns:a="http://schemas.openxmlformats.org/drawingml/2006/main" xmlns:r="http://schemas.openxmlformats.org/officeDocument/2006/relationships" xmlns:p="http://schemas.openxmlformats.org/presentationml/2006/main">
  <p:tag name="TABLE_ENDDRAG_ORIGIN_RECT" val="255*407"/>
  <p:tag name="TABLE_ENDDRAG_RECT" val="318*99*255*407"/>
</p:tagLst>
</file>

<file path=ppt/tags/tag48.xml><?xml version="1.0" encoding="utf-8"?>
<p:tagLst xmlns:a="http://schemas.openxmlformats.org/drawingml/2006/main" xmlns:r="http://schemas.openxmlformats.org/officeDocument/2006/relationships" xmlns:p="http://schemas.openxmlformats.org/presentationml/2006/main">
  <p:tag name="TABLE_ENDDRAG_ORIGIN_RECT" val="260*407"/>
  <p:tag name="TABLE_ENDDRAG_RECT" val="580*100*260*407"/>
</p:tagLst>
</file>

<file path=ppt/tags/tag49.xml><?xml version="1.0" encoding="utf-8"?>
<p:tagLst xmlns:a="http://schemas.openxmlformats.org/drawingml/2006/main" xmlns:r="http://schemas.openxmlformats.org/officeDocument/2006/relationships" xmlns:p="http://schemas.openxmlformats.org/presentationml/2006/main">
  <p:tag name="KSO_WM_DIAGRAM_VIRTUALLY_FRAME" val="{&quot;height&quot;:408.1465354330709,&quot;left&quot;:126.37330708661418,&quot;top&quot;:88.3,&quot;width&quot;:687.642440944882}"/>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50.xml><?xml version="1.0" encoding="utf-8"?>
<p:tagLst xmlns:a="http://schemas.openxmlformats.org/drawingml/2006/main" xmlns:r="http://schemas.openxmlformats.org/officeDocument/2006/relationships" xmlns:p="http://schemas.openxmlformats.org/presentationml/2006/main">
  <p:tag name="KSO_WM_DIAGRAM_VIRTUALLY_FRAME" val="{&quot;height&quot;:408.1465354330709,&quot;left&quot;:126.37330708661418,&quot;top&quot;:88.3,&quot;width&quot;:687.642440944882}"/>
</p:tagLst>
</file>

<file path=ppt/tags/tag51.xml><?xml version="1.0" encoding="utf-8"?>
<p:tagLst xmlns:a="http://schemas.openxmlformats.org/drawingml/2006/main" xmlns:r="http://schemas.openxmlformats.org/officeDocument/2006/relationships" xmlns:p="http://schemas.openxmlformats.org/presentationml/2006/main">
  <p:tag name="KSO_WM_DIAGRAM_VIRTUALLY_FRAME" val="{&quot;height&quot;:408.1465354330709,&quot;left&quot;:126.37330708661418,&quot;top&quot;:88.3,&quot;width&quot;:687.642440944882}"/>
</p:tagLst>
</file>

<file path=ppt/tags/tag52.xml><?xml version="1.0" encoding="utf-8"?>
<p:tagLst xmlns:a="http://schemas.openxmlformats.org/drawingml/2006/main" xmlns:r="http://schemas.openxmlformats.org/officeDocument/2006/relationships" xmlns:p="http://schemas.openxmlformats.org/presentationml/2006/main">
  <p:tag name="KSO_WM_DIAGRAM_VIRTUALLY_FRAME" val="{&quot;height&quot;:408.1465354330709,&quot;left&quot;:126.37330708661418,&quot;top&quot;:88.3,&quot;width&quot;:687.642440944882}"/>
</p:tagLst>
</file>

<file path=ppt/tags/tag53.xml><?xml version="1.0" encoding="utf-8"?>
<p:tagLst xmlns:a="http://schemas.openxmlformats.org/drawingml/2006/main" xmlns:r="http://schemas.openxmlformats.org/officeDocument/2006/relationships" xmlns:p="http://schemas.openxmlformats.org/presentationml/2006/main">
  <p:tag name="KSO_WM_DIAGRAM_VIRTUALLY_FRAME" val="{&quot;height&quot;:408.1465354330709,&quot;left&quot;:126.37330708661418,&quot;top&quot;:88.3,&quot;width&quot;:687.642440944882}"/>
</p:tagLst>
</file>

<file path=ppt/tags/tag54.xml><?xml version="1.0" encoding="utf-8"?>
<p:tagLst xmlns:a="http://schemas.openxmlformats.org/drawingml/2006/main" xmlns:r="http://schemas.openxmlformats.org/officeDocument/2006/relationships" xmlns:p="http://schemas.openxmlformats.org/presentationml/2006/main">
  <p:tag name="KSO_WM_DIAGRAM_VIRTUALLY_FRAME" val="{&quot;height&quot;:408.1465354330709,&quot;left&quot;:126.37330708661418,&quot;top&quot;:88.3,&quot;width&quot;:687.642440944882}"/>
</p:tagLst>
</file>

<file path=ppt/tags/tag55.xml><?xml version="1.0" encoding="utf-8"?>
<p:tagLst xmlns:a="http://schemas.openxmlformats.org/drawingml/2006/main" xmlns:r="http://schemas.openxmlformats.org/officeDocument/2006/relationships" xmlns:p="http://schemas.openxmlformats.org/presentationml/2006/main">
  <p:tag name="KSO_WM_DIAGRAM_VIRTUALLY_FRAME" val="{&quot;height&quot;:408.1465354330709,&quot;left&quot;:126.37330708661418,&quot;top&quot;:88.3,&quot;width&quot;:687.642440944882}"/>
</p:tagLst>
</file>

<file path=ppt/tags/tag56.xml><?xml version="1.0" encoding="utf-8"?>
<p:tagLst xmlns:a="http://schemas.openxmlformats.org/drawingml/2006/main" xmlns:r="http://schemas.openxmlformats.org/officeDocument/2006/relationships" xmlns:p="http://schemas.openxmlformats.org/presentationml/2006/main">
  <p:tag name="KSO_WM_DIAGRAM_VIRTUALLY_FRAME" val="{&quot;height&quot;:408.1465354330709,&quot;left&quot;:126.37330708661418,&quot;top&quot;:88.3,&quot;width&quot;:687.642440944882}"/>
</p:tagLst>
</file>

<file path=ppt/tags/tag57.xml><?xml version="1.0" encoding="utf-8"?>
<p:tagLst xmlns:a="http://schemas.openxmlformats.org/drawingml/2006/main" xmlns:r="http://schemas.openxmlformats.org/officeDocument/2006/relationships" xmlns:p="http://schemas.openxmlformats.org/presentationml/2006/main">
  <p:tag name="KSO_WM_DIAGRAM_VIRTUALLY_FRAME" val="{&quot;height&quot;:408.1465354330709,&quot;left&quot;:126.37330708661418,&quot;top&quot;:88.3,&quot;width&quot;:687.642440944882}"/>
</p:tagLst>
</file>

<file path=ppt/tags/tag58.xml><?xml version="1.0" encoding="utf-8"?>
<p:tagLst xmlns:a="http://schemas.openxmlformats.org/drawingml/2006/main" xmlns:r="http://schemas.openxmlformats.org/officeDocument/2006/relationships" xmlns:p="http://schemas.openxmlformats.org/presentationml/2006/main">
  <p:tag name="KSO_WM_DIAGRAM_VIRTUALLY_FRAME" val="{&quot;height&quot;:384.17,&quot;left&quot;:323.89566929133855,&quot;top&quot;:129.37653543307084,&quot;width&quot;:600.1922047244095}"/>
</p:tagLst>
</file>

<file path=ppt/tags/tag59.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60.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61.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62.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63.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64.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65.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66.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67.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68.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69.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70.xml><?xml version="1.0" encoding="utf-8"?>
<p:tagLst xmlns:a="http://schemas.openxmlformats.org/drawingml/2006/main" xmlns:r="http://schemas.openxmlformats.org/officeDocument/2006/relationships" xmlns:p="http://schemas.openxmlformats.org/presentationml/2006/main">
  <p:tag name="KSO_WM_DIAGRAM_VIRTUALLY_FRAME" val="{&quot;height&quot;:422.7,&quot;left&quot;:36.75,&quot;top&quot;:88.8,&quot;width&quot;:871}"/>
</p:tagLst>
</file>

<file path=ppt/tags/tag71.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72.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73.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74.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75.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76.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77.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78.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79.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80.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81.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82.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83.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84.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85.xml><?xml version="1.0" encoding="utf-8"?>
<p:tagLst xmlns:a="http://schemas.openxmlformats.org/drawingml/2006/main" xmlns:r="http://schemas.openxmlformats.org/officeDocument/2006/relationships" xmlns:p="http://schemas.openxmlformats.org/presentationml/2006/main">
  <p:tag name="KSO_WM_DIAGRAM_VIRTUALLY_FRAME" val="{&quot;height&quot;:410.42653543307085,&quot;left&quot;:77.7355905511811,&quot;top&quot;:99.78149606299213,&quot;width&quot;:802.8569291338583}"/>
</p:tagLst>
</file>

<file path=ppt/tags/tag86.xml><?xml version="1.0" encoding="utf-8"?>
<p:tagLst xmlns:a="http://schemas.openxmlformats.org/drawingml/2006/main" xmlns:r="http://schemas.openxmlformats.org/officeDocument/2006/relationships" xmlns:p="http://schemas.openxmlformats.org/presentationml/2006/main">
  <p:tag name="KSO_WM_DIAGRAM_VIRTUALLY_FRAME" val="{&quot;height&quot;:410.42637795275584,&quot;left&quot;:77.7355905511811,&quot;top&quot;:99.78149606299213,&quot;width&quot;:802.8568503937007}"/>
</p:tagLst>
</file>

<file path=ppt/tags/tag87.xml><?xml version="1.0" encoding="utf-8"?>
<p:tagLst xmlns:a="http://schemas.openxmlformats.org/drawingml/2006/main" xmlns:r="http://schemas.openxmlformats.org/officeDocument/2006/relationships" xmlns:p="http://schemas.openxmlformats.org/presentationml/2006/main">
  <p:tag name="KSO_WM_DIAGRAM_VIRTUALLY_FRAME" val="{&quot;height&quot;:410.42637795275584,&quot;left&quot;:77.7355905511811,&quot;top&quot;:99.78149606299213,&quot;width&quot;:802.8568503937007}"/>
</p:tagLst>
</file>

<file path=ppt/tags/tag88.xml><?xml version="1.0" encoding="utf-8"?>
<p:tagLst xmlns:a="http://schemas.openxmlformats.org/drawingml/2006/main" xmlns:r="http://schemas.openxmlformats.org/officeDocument/2006/relationships" xmlns:p="http://schemas.openxmlformats.org/presentationml/2006/main">
  <p:tag name="KSO_WM_DIAGRAM_VIRTUALLY_FRAME" val="{&quot;height&quot;:410.42637795275584,&quot;left&quot;:77.7355905511811,&quot;top&quot;:99.78149606299213,&quot;width&quot;:802.8568503937007}"/>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UNIT_VALUE" val="1600*2712"/>
  <p:tag name="KSO_WM_UNIT_HIGHLIGHT" val="0"/>
  <p:tag name="KSO_WM_UNIT_COMPATIBLE" val="0"/>
  <p:tag name="KSO_WM_UNIT_DIAGRAM_ISNUMVISUAL" val="0"/>
  <p:tag name="KSO_WM_UNIT_DIAGRAM_ISREFERUNIT" val="0"/>
  <p:tag name="KSO_WM_UNIT_TYPE" val="d"/>
  <p:tag name="KSO_WM_UNIT_INDEX" val="1"/>
  <p:tag name="KSO_WM_UNIT_ID" val="custom40479651_1*d*1"/>
  <p:tag name="KSO_WM_TEMPLATE_CATEGORY" val="custom"/>
  <p:tag name="KSO_WM_TEMPLATE_INDEX" val="40479651"/>
  <p:tag name="KSO_WM_UNIT_LAYERLEVEL" val="1"/>
  <p:tag name="KSO_WM_TAG_VERSION" val="3.0"/>
  <p:tag name="KSO_WM_UNIT_PIC_EFFECT" val="1"/>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387.468346456693,&quot;left&quot;:42.69590551181103,&quot;top&quot;:107.9255905511811,&quot;width&quot;:407.7947244094488}"/>
</p:tagLst>
</file>

<file path=ppt/tags/tag90.xml><?xml version="1.0" encoding="utf-8"?>
<p:tagLst xmlns:a="http://schemas.openxmlformats.org/drawingml/2006/main" xmlns:r="http://schemas.openxmlformats.org/officeDocument/2006/relationships" xmlns:p="http://schemas.openxmlformats.org/presentationml/2006/main">
  <p:tag name="KSO_WM_DIAGRAM_VIRTUALLY_FRAME" val="{&quot;height&quot;:359.88031496062985,&quot;left&quot;:450.8363779527559,&quot;top&quot;:126.18787401574802,&quot;width&quot;:451.3958267716536}"/>
</p:tagLst>
</file>

<file path=ppt/tags/tag91.xml><?xml version="1.0" encoding="utf-8"?>
<p:tagLst xmlns:a="http://schemas.openxmlformats.org/drawingml/2006/main" xmlns:r="http://schemas.openxmlformats.org/officeDocument/2006/relationships" xmlns:p="http://schemas.openxmlformats.org/presentationml/2006/main">
  <p:tag name="KSO_WM_DIAGRAM_VIRTUALLY_FRAME" val="{&quot;height&quot;:359.88031496062985,&quot;left&quot;:450.8363779527559,&quot;top&quot;:126.18787401574802,&quot;width&quot;:451.3958267716536}"/>
</p:tagLst>
</file>

<file path=ppt/tags/tag92.xml><?xml version="1.0" encoding="utf-8"?>
<p:tagLst xmlns:a="http://schemas.openxmlformats.org/drawingml/2006/main" xmlns:r="http://schemas.openxmlformats.org/officeDocument/2006/relationships" xmlns:p="http://schemas.openxmlformats.org/presentationml/2006/main">
  <p:tag name="KSO_WM_DIAGRAM_VIRTUALLY_FRAME" val="{&quot;height&quot;:359.88031496062985,&quot;left&quot;:450.8363779527559,&quot;top&quot;:126.18787401574802,&quot;width&quot;:451.3958267716536}"/>
</p:tagLst>
</file>

<file path=ppt/tags/tag93.xml><?xml version="1.0" encoding="utf-8"?>
<p:tagLst xmlns:a="http://schemas.openxmlformats.org/drawingml/2006/main" xmlns:r="http://schemas.openxmlformats.org/officeDocument/2006/relationships" xmlns:p="http://schemas.openxmlformats.org/presentationml/2006/main">
  <p:tag name="KSO_WM_DIAGRAM_VIRTUALLY_FRAME" val="{&quot;height&quot;:359.88031496062985,&quot;left&quot;:450.8363779527559,&quot;top&quot;:126.18787401574802,&quot;width&quot;:451.3958267716536}"/>
</p:tagLst>
</file>

<file path=ppt/tags/tag94.xml><?xml version="1.0" encoding="utf-8"?>
<p:tagLst xmlns:a="http://schemas.openxmlformats.org/drawingml/2006/main" xmlns:r="http://schemas.openxmlformats.org/officeDocument/2006/relationships" xmlns:p="http://schemas.openxmlformats.org/presentationml/2006/main">
  <p:tag name="KSO_WM_DIAGRAM_VIRTUALLY_FRAME" val="{&quot;height&quot;:359.88031496062985,&quot;left&quot;:450.8363779527559,&quot;top&quot;:126.18787401574802,&quot;width&quot;:451.3958267716536}"/>
</p:tagLst>
</file>

<file path=ppt/tags/tag95.xml><?xml version="1.0" encoding="utf-8"?>
<p:tagLst xmlns:a="http://schemas.openxmlformats.org/drawingml/2006/main" xmlns:r="http://schemas.openxmlformats.org/officeDocument/2006/relationships" xmlns:p="http://schemas.openxmlformats.org/presentationml/2006/main">
  <p:tag name="KSO_WM_DIAGRAM_VIRTUALLY_FRAME" val="{&quot;height&quot;:359.88031496062985,&quot;left&quot;:450.8363779527559,&quot;top&quot;:126.18787401574802,&quot;width&quot;:451.3958267716536}"/>
</p:tagLst>
</file>

<file path=ppt/tags/tag96.xml><?xml version="1.0" encoding="utf-8"?>
<p:tagLst xmlns:a="http://schemas.openxmlformats.org/drawingml/2006/main" xmlns:r="http://schemas.openxmlformats.org/officeDocument/2006/relationships" xmlns:p="http://schemas.openxmlformats.org/presentationml/2006/main">
  <p:tag name="KSO_WM_UNIT_PIC_EFFECT" val="1"/>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5121_1*i*1"/>
  <p:tag name="KSO_WM_TEMPLATE_CATEGORY" val="custom"/>
  <p:tag name="KSO_WM_TEMPLATE_INDEX" val="20235121"/>
  <p:tag name="KSO_WM_UNIT_LAYERLEVEL" val="1"/>
  <p:tag name="KSO_WM_TAG_VERSION" val="3.0"/>
  <p:tag name="KSO_WM_BEAUTIFY_FLAG" val="#wm#"/>
  <p:tag name="KSO_WM_UNIT_PIC_EFFECT" val="1"/>
</p:tagLst>
</file>

<file path=ppt/tags/tag98.xml><?xml version="1.0" encoding="utf-8"?>
<p:tagLst xmlns:a="http://schemas.openxmlformats.org/drawingml/2006/main" xmlns:r="http://schemas.openxmlformats.org/officeDocument/2006/relationships" xmlns:p="http://schemas.openxmlformats.org/presentationml/2006/main">
  <p:tag name="KSO_WM_UNIT_VALUE" val="796*689"/>
  <p:tag name="KSO_WM_UNIT_HIGHLIGHT" val="0"/>
  <p:tag name="KSO_WM_UNIT_COMPATIBLE" val="0"/>
  <p:tag name="KSO_WM_UNIT_DIAGRAM_ISNUMVISUAL" val="0"/>
  <p:tag name="KSO_WM_UNIT_DIAGRAM_ISREFERUNIT" val="0"/>
  <p:tag name="KSO_WM_UNIT_TYPE" val="d"/>
  <p:tag name="KSO_WM_UNIT_INDEX" val="1"/>
  <p:tag name="KSO_WM_UNIT_ID" val="custom20235121_1*d*1"/>
  <p:tag name="KSO_WM_TEMPLATE_CATEGORY" val="custom"/>
  <p:tag name="KSO_WM_TEMPLATE_INDEX" val="20235121"/>
  <p:tag name="KSO_WM_UNIT_LAYERLEVEL" val="1"/>
  <p:tag name="KSO_WM_TAG_VERSION" val="3.0"/>
  <p:tag name="KSO_WM_DIAGRAM_VERSION" val="3"/>
  <p:tag name="KSO_WM_DIAGRAM_COLOR_TRICK" val="1"/>
  <p:tag name="KSO_WM_DIAGRAM_COLOR_TEXT_CAN_REMOVE" val="n"/>
  <p:tag name="KSO_WM_UNIT_LINE_FORE_SCHEMECOLOR_INDEX" val="5"/>
  <p:tag name="KSO_WM_DIAGRAM_MAX_ITEMCNT" val="4"/>
  <p:tag name="KSO_WM_DIAGRAM_MIN_ITEMCNT" val="2"/>
  <p:tag name="KSO_WM_DIAGRAM_VIRTUALLY_FRAME" val="{&quot;height&quot;:368.54998779296875,&quot;width&quot;:813.9500122070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PIC_EFFECT" val="1"/>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35121_1*i*2"/>
  <p:tag name="KSO_WM_TEMPLATE_CATEGORY" val="custom"/>
  <p:tag name="KSO_WM_TEMPLATE_INDEX" val="20235121"/>
  <p:tag name="KSO_WM_UNIT_LAYERLEVEL" val="1"/>
  <p:tag name="KSO_WM_TAG_VERSION" val="3.0"/>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368.54998779296875,&quot;width&quot;:813.9500122070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IC_EFFECT"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3013</Words>
  <Application>Microsoft Office PowerPoint</Application>
  <PresentationFormat>宽屏</PresentationFormat>
  <Paragraphs>480</Paragraphs>
  <Slides>47</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47</vt:i4>
      </vt:variant>
    </vt:vector>
  </HeadingPairs>
  <TitlesOfParts>
    <vt:vector size="63" baseType="lpstr">
      <vt:lpstr>MiSans Medium</vt:lpstr>
      <vt:lpstr>MiSans Normal</vt:lpstr>
      <vt:lpstr>等线</vt:lpstr>
      <vt:lpstr>黑体</vt:lpstr>
      <vt:lpstr>华文新魏</vt:lpstr>
      <vt:lpstr>隶书</vt:lpstr>
      <vt:lpstr>宋体</vt:lpstr>
      <vt:lpstr>微软雅黑</vt:lpstr>
      <vt:lpstr>Arial</vt:lpstr>
      <vt:lpstr>Calibri</vt:lpstr>
      <vt:lpstr>Franklin Gothic Book</vt:lpstr>
      <vt:lpstr>Franklin Gothic Medium</vt:lpstr>
      <vt:lpstr>Times New Roman</vt:lpstr>
      <vt:lpstr>Wingdings</vt:lpstr>
      <vt:lpstr>Wingdings 2</vt:lpstr>
      <vt:lpstr>暗香扑面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BKQ-AN80</dc:creator>
  <cp:lastModifiedBy>user</cp:lastModifiedBy>
  <cp:revision>1</cp:revision>
  <dcterms:created xsi:type="dcterms:W3CDTF">2006-08-15T08:00:00Z</dcterms:created>
  <dcterms:modified xsi:type="dcterms:W3CDTF">2026-06-08T09:04:25Z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67c8baaaf405428eb49c46a811b3c605_23</vt:lpwstr>
  </property>
  <property fmtid="{D5CDD505-2E9C-101B-9397-08002B2CF9AE}" pid="3" name="KSOProductBuildVer">
    <vt:lpwstr>2052-12.1.0.25225</vt:lpwstr>
  </property>
</Properties>
</file>